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8"/>
  </p:notesMasterIdLst>
  <p:handoutMasterIdLst>
    <p:handoutMasterId r:id="rId79"/>
  </p:handoutMasterIdLst>
  <p:sldIdLst>
    <p:sldId id="256" r:id="rId2"/>
    <p:sldId id="508" r:id="rId3"/>
    <p:sldId id="577" r:id="rId4"/>
    <p:sldId id="578" r:id="rId5"/>
    <p:sldId id="579" r:id="rId6"/>
    <p:sldId id="580" r:id="rId7"/>
    <p:sldId id="581" r:id="rId8"/>
    <p:sldId id="583" r:id="rId9"/>
    <p:sldId id="584" r:id="rId10"/>
    <p:sldId id="585" r:id="rId11"/>
    <p:sldId id="586" r:id="rId12"/>
    <p:sldId id="587" r:id="rId13"/>
    <p:sldId id="588" r:id="rId14"/>
    <p:sldId id="510" r:id="rId15"/>
    <p:sldId id="511" r:id="rId16"/>
    <p:sldId id="512" r:id="rId17"/>
    <p:sldId id="513" r:id="rId18"/>
    <p:sldId id="516" r:id="rId19"/>
    <p:sldId id="517" r:id="rId20"/>
    <p:sldId id="519" r:id="rId21"/>
    <p:sldId id="520" r:id="rId22"/>
    <p:sldId id="525" r:id="rId23"/>
    <p:sldId id="521" r:id="rId24"/>
    <p:sldId id="522" r:id="rId25"/>
    <p:sldId id="523" r:id="rId26"/>
    <p:sldId id="524" r:id="rId27"/>
    <p:sldId id="527" r:id="rId28"/>
    <p:sldId id="526" r:id="rId29"/>
    <p:sldId id="528" r:id="rId30"/>
    <p:sldId id="529" r:id="rId31"/>
    <p:sldId id="530" r:id="rId32"/>
    <p:sldId id="531" r:id="rId33"/>
    <p:sldId id="532" r:id="rId34"/>
    <p:sldId id="545" r:id="rId35"/>
    <p:sldId id="534" r:id="rId36"/>
    <p:sldId id="536" r:id="rId37"/>
    <p:sldId id="535" r:id="rId38"/>
    <p:sldId id="537" r:id="rId39"/>
    <p:sldId id="538" r:id="rId40"/>
    <p:sldId id="540" r:id="rId41"/>
    <p:sldId id="541" r:id="rId42"/>
    <p:sldId id="542" r:id="rId43"/>
    <p:sldId id="543" r:id="rId44"/>
    <p:sldId id="544" r:id="rId45"/>
    <p:sldId id="548" r:id="rId46"/>
    <p:sldId id="549" r:id="rId47"/>
    <p:sldId id="546" r:id="rId48"/>
    <p:sldId id="547" r:id="rId49"/>
    <p:sldId id="589" r:id="rId50"/>
    <p:sldId id="590" r:id="rId51"/>
    <p:sldId id="591" r:id="rId52"/>
    <p:sldId id="550" r:id="rId53"/>
    <p:sldId id="551" r:id="rId54"/>
    <p:sldId id="553" r:id="rId55"/>
    <p:sldId id="554" r:id="rId56"/>
    <p:sldId id="555" r:id="rId57"/>
    <p:sldId id="556" r:id="rId58"/>
    <p:sldId id="563" r:id="rId59"/>
    <p:sldId id="558" r:id="rId60"/>
    <p:sldId id="559" r:id="rId61"/>
    <p:sldId id="561" r:id="rId62"/>
    <p:sldId id="562" r:id="rId63"/>
    <p:sldId id="564" r:id="rId64"/>
    <p:sldId id="565" r:id="rId65"/>
    <p:sldId id="576" r:id="rId66"/>
    <p:sldId id="566" r:id="rId67"/>
    <p:sldId id="567" r:id="rId68"/>
    <p:sldId id="568" r:id="rId69"/>
    <p:sldId id="569" r:id="rId70"/>
    <p:sldId id="570" r:id="rId71"/>
    <p:sldId id="571" r:id="rId72"/>
    <p:sldId id="572" r:id="rId73"/>
    <p:sldId id="557" r:id="rId74"/>
    <p:sldId id="573" r:id="rId75"/>
    <p:sldId id="574" r:id="rId76"/>
    <p:sldId id="575"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B8A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30" autoAdjust="0"/>
    <p:restoredTop sz="88614" autoAdjust="0"/>
  </p:normalViewPr>
  <p:slideViewPr>
    <p:cSldViewPr snapToObjects="1">
      <p:cViewPr>
        <p:scale>
          <a:sx n="95" d="100"/>
          <a:sy n="95" d="100"/>
        </p:scale>
        <p:origin x="-248" y="-112"/>
      </p:cViewPr>
      <p:guideLst>
        <p:guide orient="horz" pos="2160"/>
        <p:guide pos="2880"/>
      </p:guideLst>
    </p:cSldViewPr>
  </p:slideViewPr>
  <p:outlineViewPr>
    <p:cViewPr>
      <p:scale>
        <a:sx n="33" d="100"/>
        <a:sy n="33" d="100"/>
      </p:scale>
      <p:origin x="0" y="130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FEA8CC-ED10-6C4B-A27F-337266596776}" type="datetimeFigureOut">
              <a:rPr lang="en-US" smtClean="0"/>
              <a:t>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760157-9BA7-1C49-B285-EFD360B822AA}" type="slidenum">
              <a:rPr lang="en-US" smtClean="0"/>
              <a:t>‹#›</a:t>
            </a:fld>
            <a:endParaRPr lang="en-US"/>
          </a:p>
        </p:txBody>
      </p:sp>
    </p:spTree>
    <p:extLst>
      <p:ext uri="{BB962C8B-B14F-4D97-AF65-F5344CB8AC3E}">
        <p14:creationId xmlns:p14="http://schemas.microsoft.com/office/powerpoint/2010/main" val="183422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0213A-4496-8E41-939D-6D779164903A}" type="datetimeFigureOut">
              <a:rPr lang="en-US" smtClean="0"/>
              <a:pPr/>
              <a:t>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9A50-EED1-FA4E-868B-D30F9FDBA6F4}" type="slidenum">
              <a:rPr lang="en-US" smtClean="0"/>
              <a:pPr/>
              <a:t>‹#›</a:t>
            </a:fld>
            <a:endParaRPr lang="en-US"/>
          </a:p>
        </p:txBody>
      </p:sp>
    </p:spTree>
    <p:extLst>
      <p:ext uri="{BB962C8B-B14F-4D97-AF65-F5344CB8AC3E}">
        <p14:creationId xmlns:p14="http://schemas.microsoft.com/office/powerpoint/2010/main" val="2364632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(mod n) is notation NOT the mod operator</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30</a:t>
            </a:fld>
            <a:endParaRPr lang="en-US"/>
          </a:p>
        </p:txBody>
      </p:sp>
    </p:spTree>
    <p:extLst>
      <p:ext uri="{BB962C8B-B14F-4D97-AF65-F5344CB8AC3E}">
        <p14:creationId xmlns:p14="http://schemas.microsoft.com/office/powerpoint/2010/main" val="8202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6FE768-D535-DB4F-A86D-18423950C428}" type="datetimeFigureOut">
              <a:rPr lang="en-US" smtClean="0"/>
              <a:pPr/>
              <a:t>3/20/17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6733-97FC-644E-9C9E-BE83813A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6FE768-D535-DB4F-A86D-18423950C428}" type="datetimeFigureOut">
              <a:rPr lang="en-US" smtClean="0"/>
              <a:pPr/>
              <a:t>3/20/17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0076733-97FC-644E-9C9E-BE83813A8A2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6FE768-D535-DB4F-A86D-18423950C428}" type="datetimeFigureOut">
              <a:rPr lang="en-US" smtClean="0"/>
              <a:pPr/>
              <a:t>3/20/17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B6FE768-D535-DB4F-A86D-18423950C428}" type="datetimeFigureOut">
              <a:rPr lang="en-US" smtClean="0"/>
              <a:pPr/>
              <a:t>3/20/17</a:t>
            </a:fld>
            <a:endParaRPr lang="en-US"/>
          </a:p>
        </p:txBody>
      </p:sp>
      <p:sp>
        <p:nvSpPr>
          <p:cNvPr id="10" name="Slide Number Placeholder 9"/>
          <p:cNvSpPr>
            <a:spLocks noGrp="1"/>
          </p:cNvSpPr>
          <p:nvPr>
            <p:ph type="sldNum" sz="quarter" idx="16"/>
          </p:nvPr>
        </p:nvSpPr>
        <p:spPr/>
        <p:txBody>
          <a:bodyPr rtlCol="0"/>
          <a:lstStyle/>
          <a:p>
            <a:fld id="{A0076733-97FC-644E-9C9E-BE83813A8A2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B6FE768-D535-DB4F-A86D-18423950C428}" type="datetimeFigureOut">
              <a:rPr lang="en-US" smtClean="0"/>
              <a:pPr/>
              <a:t>3/20/17</a:t>
            </a:fld>
            <a:endParaRPr lang="en-US"/>
          </a:p>
        </p:txBody>
      </p:sp>
      <p:sp>
        <p:nvSpPr>
          <p:cNvPr id="12" name="Slide Number Placeholder 11"/>
          <p:cNvSpPr>
            <a:spLocks noGrp="1"/>
          </p:cNvSpPr>
          <p:nvPr>
            <p:ph type="sldNum" sz="quarter" idx="16"/>
          </p:nvPr>
        </p:nvSpPr>
        <p:spPr/>
        <p:txBody>
          <a:bodyPr rtlCol="0"/>
          <a:lstStyle/>
          <a:p>
            <a:fld id="{A0076733-97FC-644E-9C9E-BE83813A8A2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6FE768-D535-DB4F-A86D-18423950C428}" type="datetimeFigureOut">
              <a:rPr lang="en-US" smtClean="0"/>
              <a:pPr/>
              <a:t>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768-D535-DB4F-A86D-18423950C428}" type="datetimeFigureOut">
              <a:rPr lang="en-US" smtClean="0"/>
              <a:pPr/>
              <a:t>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6FE768-D535-DB4F-A86D-18423950C428}" type="datetimeFigureOut">
              <a:rPr lang="en-US" smtClean="0"/>
              <a:pPr/>
              <a:t>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6FE768-D535-DB4F-A86D-18423950C428}" type="datetimeFigureOut">
              <a:rPr lang="en-US" smtClean="0"/>
              <a:pPr/>
              <a:t>3/20/17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6FE768-D535-DB4F-A86D-18423950C428}" type="datetimeFigureOut">
              <a:rPr lang="en-US" smtClean="0"/>
              <a:pPr/>
              <a:t>3/20/17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076733-97FC-644E-9C9E-BE83813A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Encryption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David Kauchak</a:t>
            </a:r>
          </a:p>
          <a:p>
            <a:r>
              <a:rPr lang="en-US" dirty="0" smtClean="0"/>
              <a:t>CS52 – </a:t>
            </a:r>
            <a:r>
              <a:rPr lang="en-US" smtClean="0"/>
              <a:t>Spring 2016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a:t>
            </a:r>
            <a:endParaRPr lang="en-US" dirty="0"/>
          </a:p>
        </p:txBody>
      </p:sp>
      <p:sp>
        <p:nvSpPr>
          <p:cNvPr id="4" name="Rectangle 3"/>
          <p:cNvSpPr/>
          <p:nvPr/>
        </p:nvSpPr>
        <p:spPr>
          <a:xfrm>
            <a:off x="1066800" y="2819400"/>
            <a:ext cx="6781800" cy="2246769"/>
          </a:xfrm>
          <a:prstGeom prst="rect">
            <a:avLst/>
          </a:prstGeom>
        </p:spPr>
        <p:txBody>
          <a:bodyPr wrap="square">
            <a:spAutoFit/>
          </a:bodyPr>
          <a:lstStyle/>
          <a:p>
            <a:r>
              <a:rPr lang="en-US" sz="2000" dirty="0"/>
              <a:t>Having a CS 52 mixer would allow students and mentors to interact in a more social environment creating a stronger Pomona CS community. Although CS snack and the weekly lunch with Prof. Kauchak are good events, those are very defined and formal events to perform informal actions like getting to know someone else better. A mixer with all the sections would also allow non-Pomona students to meet new students. Libations optional.</a:t>
            </a:r>
          </a:p>
        </p:txBody>
      </p:sp>
    </p:spTree>
    <p:extLst>
      <p:ext uri="{BB962C8B-B14F-4D97-AF65-F5344CB8AC3E}">
        <p14:creationId xmlns:p14="http://schemas.microsoft.com/office/powerpoint/2010/main" val="4231582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a:t>
            </a:r>
            <a:endParaRPr lang="en-US" dirty="0"/>
          </a:p>
        </p:txBody>
      </p:sp>
      <p:sp>
        <p:nvSpPr>
          <p:cNvPr id="4" name="Rectangle 3"/>
          <p:cNvSpPr/>
          <p:nvPr/>
        </p:nvSpPr>
        <p:spPr>
          <a:xfrm>
            <a:off x="2286000" y="3105835"/>
            <a:ext cx="4572000" cy="1200328"/>
          </a:xfrm>
          <a:prstGeom prst="rect">
            <a:avLst/>
          </a:prstGeom>
        </p:spPr>
        <p:txBody>
          <a:bodyPr>
            <a:spAutoFit/>
          </a:bodyPr>
          <a:lstStyle/>
          <a:p>
            <a:r>
              <a:rPr lang="en-US" sz="2400" dirty="0"/>
              <a:t>Haskell&gt;SML  and what I mean by it's just going ok is that I think we could learn more</a:t>
            </a:r>
          </a:p>
        </p:txBody>
      </p:sp>
    </p:spTree>
    <p:extLst>
      <p:ext uri="{BB962C8B-B14F-4D97-AF65-F5344CB8AC3E}">
        <p14:creationId xmlns:p14="http://schemas.microsoft.com/office/powerpoint/2010/main" val="34602534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a:t>
            </a:r>
            <a:endParaRPr lang="en-US" dirty="0"/>
          </a:p>
        </p:txBody>
      </p:sp>
      <p:sp>
        <p:nvSpPr>
          <p:cNvPr id="4" name="Rectangle 3"/>
          <p:cNvSpPr/>
          <p:nvPr/>
        </p:nvSpPr>
        <p:spPr>
          <a:xfrm>
            <a:off x="2438400" y="3105835"/>
            <a:ext cx="4572000" cy="830997"/>
          </a:xfrm>
          <a:prstGeom prst="rect">
            <a:avLst/>
          </a:prstGeom>
        </p:spPr>
        <p:txBody>
          <a:bodyPr>
            <a:spAutoFit/>
          </a:bodyPr>
          <a:lstStyle/>
          <a:p>
            <a:r>
              <a:rPr lang="en-US" sz="2400" dirty="0"/>
              <a:t>Releasing homework solutions after we complete them.</a:t>
            </a:r>
          </a:p>
        </p:txBody>
      </p:sp>
    </p:spTree>
    <p:extLst>
      <p:ext uri="{BB962C8B-B14F-4D97-AF65-F5344CB8AC3E}">
        <p14:creationId xmlns:p14="http://schemas.microsoft.com/office/powerpoint/2010/main" val="11805153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a:t>
            </a:r>
            <a:endParaRPr lang="en-US" dirty="0"/>
          </a:p>
        </p:txBody>
      </p:sp>
      <p:sp>
        <p:nvSpPr>
          <p:cNvPr id="3" name="TextBox 2"/>
          <p:cNvSpPr txBox="1"/>
          <p:nvPr/>
        </p:nvSpPr>
        <p:spPr>
          <a:xfrm>
            <a:off x="2286000" y="3363858"/>
            <a:ext cx="4692210" cy="461665"/>
          </a:xfrm>
          <a:prstGeom prst="rect">
            <a:avLst/>
          </a:prstGeom>
          <a:noFill/>
        </p:spPr>
        <p:txBody>
          <a:bodyPr wrap="none" rtlCol="0">
            <a:spAutoFit/>
          </a:bodyPr>
          <a:lstStyle/>
          <a:p>
            <a:r>
              <a:rPr lang="en-US" sz="2400" dirty="0"/>
              <a:t>I have honestly enjoyed the </a:t>
            </a:r>
            <a:r>
              <a:rPr lang="en-US" sz="2400" dirty="0" smtClean="0"/>
              <a:t>midterms</a:t>
            </a:r>
            <a:endParaRPr lang="en-US" sz="2400" dirty="0"/>
          </a:p>
        </p:txBody>
      </p:sp>
    </p:spTree>
    <p:extLst>
      <p:ext uri="{BB962C8B-B14F-4D97-AF65-F5344CB8AC3E}">
        <p14:creationId xmlns:p14="http://schemas.microsoft.com/office/powerpoint/2010/main" val="42682466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sp>
        <p:nvSpPr>
          <p:cNvPr id="3" name="Content Placeholder 2"/>
          <p:cNvSpPr>
            <a:spLocks noGrp="1"/>
          </p:cNvSpPr>
          <p:nvPr>
            <p:ph sz="quarter" idx="1"/>
          </p:nvPr>
        </p:nvSpPr>
        <p:spPr>
          <a:xfrm>
            <a:off x="1828800" y="2971800"/>
            <a:ext cx="5330952" cy="1752600"/>
          </a:xfrm>
        </p:spPr>
        <p:txBody>
          <a:bodyPr/>
          <a:lstStyle/>
          <a:p>
            <a:pPr marL="0" indent="0">
              <a:buNone/>
            </a:pPr>
            <a:r>
              <a:rPr lang="en-US" dirty="0" smtClean="0">
                <a:solidFill>
                  <a:srgbClr val="FF0000"/>
                </a:solidFill>
              </a:rPr>
              <a:t>What is it and why do we need it?</a:t>
            </a:r>
            <a:endParaRPr lang="en-US" dirty="0">
              <a:solidFill>
                <a:srgbClr val="FF0000"/>
              </a:solidFill>
            </a:endParaRPr>
          </a:p>
        </p:txBody>
      </p:sp>
    </p:spTree>
    <p:extLst>
      <p:ext uri="{BB962C8B-B14F-4D97-AF65-F5344CB8AC3E}">
        <p14:creationId xmlns:p14="http://schemas.microsoft.com/office/powerpoint/2010/main" val="14859757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pic>
        <p:nvPicPr>
          <p:cNvPr id="4" name="Picture 3"/>
          <p:cNvPicPr>
            <a:picLocks noChangeAspect="1"/>
          </p:cNvPicPr>
          <p:nvPr/>
        </p:nvPicPr>
        <p:blipFill>
          <a:blip r:embed="rId2"/>
          <a:stretch>
            <a:fillRect/>
          </a:stretch>
        </p:blipFill>
        <p:spPr>
          <a:xfrm>
            <a:off x="6629400" y="2590800"/>
            <a:ext cx="2339695" cy="2997200"/>
          </a:xfrm>
          <a:prstGeom prst="rect">
            <a:avLst/>
          </a:prstGeom>
        </p:spPr>
      </p:pic>
      <p:pic>
        <p:nvPicPr>
          <p:cNvPr id="5" name="Picture 4"/>
          <p:cNvPicPr>
            <a:picLocks noChangeAspect="1"/>
          </p:cNvPicPr>
          <p:nvPr/>
        </p:nvPicPr>
        <p:blipFill>
          <a:blip r:embed="rId3"/>
          <a:stretch>
            <a:fillRect/>
          </a:stretch>
        </p:blipFill>
        <p:spPr>
          <a:xfrm>
            <a:off x="457200" y="2057400"/>
            <a:ext cx="1744546" cy="4267200"/>
          </a:xfrm>
          <a:prstGeom prst="rect">
            <a:avLst/>
          </a:prstGeom>
        </p:spPr>
      </p:pic>
      <p:sp>
        <p:nvSpPr>
          <p:cNvPr id="6" name="Right Arrow 5"/>
          <p:cNvSpPr/>
          <p:nvPr/>
        </p:nvSpPr>
        <p:spPr>
          <a:xfrm>
            <a:off x="2971800" y="3505200"/>
            <a:ext cx="2895600" cy="11430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2093337" y="1846847"/>
            <a:ext cx="1429429" cy="1487905"/>
            <a:chOff x="2093337" y="1846847"/>
            <a:chExt cx="1429429" cy="1487905"/>
          </a:xfrm>
        </p:grpSpPr>
        <p:pic>
          <p:nvPicPr>
            <p:cNvPr id="7" name="Picture 6"/>
            <p:cNvPicPr>
              <a:picLocks noChangeAspect="1"/>
            </p:cNvPicPr>
            <p:nvPr/>
          </p:nvPicPr>
          <p:blipFill>
            <a:blip r:embed="rId4"/>
            <a:stretch>
              <a:fillRect/>
            </a:stretch>
          </p:blipFill>
          <p:spPr>
            <a:xfrm>
              <a:off x="2093337" y="1846847"/>
              <a:ext cx="1429429" cy="1487905"/>
            </a:xfrm>
            <a:prstGeom prst="rect">
              <a:avLst/>
            </a:prstGeom>
          </p:spPr>
        </p:pic>
        <p:sp>
          <p:nvSpPr>
            <p:cNvPr id="8" name="TextBox 7"/>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spTree>
    <p:extLst>
      <p:ext uri="{BB962C8B-B14F-4D97-AF65-F5344CB8AC3E}">
        <p14:creationId xmlns:p14="http://schemas.microsoft.com/office/powerpoint/2010/main" val="39226595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pic>
        <p:nvPicPr>
          <p:cNvPr id="4" name="Picture 3"/>
          <p:cNvPicPr>
            <a:picLocks noChangeAspect="1"/>
          </p:cNvPicPr>
          <p:nvPr/>
        </p:nvPicPr>
        <p:blipFill>
          <a:blip r:embed="rId2"/>
          <a:stretch>
            <a:fillRect/>
          </a:stretch>
        </p:blipFill>
        <p:spPr>
          <a:xfrm>
            <a:off x="6629400" y="2590800"/>
            <a:ext cx="2339695" cy="2997200"/>
          </a:xfrm>
          <a:prstGeom prst="rect">
            <a:avLst/>
          </a:prstGeom>
        </p:spPr>
      </p:pic>
      <p:pic>
        <p:nvPicPr>
          <p:cNvPr id="5" name="Picture 4"/>
          <p:cNvPicPr>
            <a:picLocks noChangeAspect="1"/>
          </p:cNvPicPr>
          <p:nvPr/>
        </p:nvPicPr>
        <p:blipFill>
          <a:blip r:embed="rId3"/>
          <a:stretch>
            <a:fillRect/>
          </a:stretch>
        </p:blipFill>
        <p:spPr>
          <a:xfrm>
            <a:off x="457200" y="2057400"/>
            <a:ext cx="1744546" cy="4267200"/>
          </a:xfrm>
          <a:prstGeom prst="rect">
            <a:avLst/>
          </a:prstGeom>
        </p:spPr>
      </p:pic>
      <p:sp>
        <p:nvSpPr>
          <p:cNvPr id="6" name="Right Arrow 5"/>
          <p:cNvSpPr/>
          <p:nvPr/>
        </p:nvSpPr>
        <p:spPr>
          <a:xfrm>
            <a:off x="2971800" y="3505200"/>
            <a:ext cx="2895600" cy="11430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5562600" y="2017295"/>
            <a:ext cx="1429429" cy="1487905"/>
            <a:chOff x="2093337" y="1846847"/>
            <a:chExt cx="1429429" cy="1487905"/>
          </a:xfrm>
        </p:grpSpPr>
        <p:pic>
          <p:nvPicPr>
            <p:cNvPr id="7" name="Picture 6"/>
            <p:cNvPicPr>
              <a:picLocks noChangeAspect="1"/>
            </p:cNvPicPr>
            <p:nvPr/>
          </p:nvPicPr>
          <p:blipFill>
            <a:blip r:embed="rId4"/>
            <a:stretch>
              <a:fillRect/>
            </a:stretch>
          </p:blipFill>
          <p:spPr>
            <a:xfrm>
              <a:off x="2093337" y="1846847"/>
              <a:ext cx="1429429" cy="1487905"/>
            </a:xfrm>
            <a:prstGeom prst="rect">
              <a:avLst/>
            </a:prstGeom>
          </p:spPr>
        </p:pic>
        <p:sp>
          <p:nvSpPr>
            <p:cNvPr id="8" name="TextBox 7"/>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spTree>
    <p:extLst>
      <p:ext uri="{BB962C8B-B14F-4D97-AF65-F5344CB8AC3E}">
        <p14:creationId xmlns:p14="http://schemas.microsoft.com/office/powerpoint/2010/main" val="13579999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 bad attempt</a:t>
            </a:r>
            <a:endParaRPr lang="en-US" dirty="0"/>
          </a:p>
        </p:txBody>
      </p:sp>
      <p:pic>
        <p:nvPicPr>
          <p:cNvPr id="4" name="Picture 3"/>
          <p:cNvPicPr>
            <a:picLocks noChangeAspect="1"/>
          </p:cNvPicPr>
          <p:nvPr/>
        </p:nvPicPr>
        <p:blipFill>
          <a:blip r:embed="rId2"/>
          <a:stretch>
            <a:fillRect/>
          </a:stretch>
        </p:blipFill>
        <p:spPr>
          <a:xfrm>
            <a:off x="889000" y="2286000"/>
            <a:ext cx="6862456" cy="3911600"/>
          </a:xfrm>
          <a:prstGeom prst="rect">
            <a:avLst/>
          </a:prstGeom>
        </p:spPr>
      </p:pic>
      <p:sp>
        <p:nvSpPr>
          <p:cNvPr id="8" name="TextBox 7"/>
          <p:cNvSpPr txBox="1"/>
          <p:nvPr/>
        </p:nvSpPr>
        <p:spPr>
          <a:xfrm>
            <a:off x="5355389" y="3352800"/>
            <a:ext cx="1121611" cy="584776"/>
          </a:xfrm>
          <a:prstGeom prst="rect">
            <a:avLst/>
          </a:prstGeom>
          <a:noFill/>
        </p:spPr>
        <p:txBody>
          <a:bodyPr wrap="square" rtlCol="0">
            <a:spAutoFit/>
          </a:bodyPr>
          <a:lstStyle/>
          <a:p>
            <a:r>
              <a:rPr lang="en-US" sz="1600" b="1" dirty="0" smtClean="0">
                <a:solidFill>
                  <a:schemeClr val="bg1"/>
                </a:solidFill>
              </a:rPr>
              <a:t>I like bananas</a:t>
            </a:r>
            <a:endParaRPr lang="en-US" sz="1600" b="1" dirty="0">
              <a:solidFill>
                <a:schemeClr val="bg1"/>
              </a:solidFill>
            </a:endParaRPr>
          </a:p>
        </p:txBody>
      </p:sp>
    </p:spTree>
    <p:extLst>
      <p:ext uri="{BB962C8B-B14F-4D97-AF65-F5344CB8AC3E}">
        <p14:creationId xmlns:p14="http://schemas.microsoft.com/office/powerpoint/2010/main" val="3284821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the basic idea</a:t>
            </a:r>
            <a:endParaRPr lang="en-US" dirty="0"/>
          </a:p>
        </p:txBody>
      </p:sp>
      <p:pic>
        <p:nvPicPr>
          <p:cNvPr id="4" name="Picture 3"/>
          <p:cNvPicPr>
            <a:picLocks noChangeAspect="1"/>
          </p:cNvPicPr>
          <p:nvPr/>
        </p:nvPicPr>
        <p:blipFill>
          <a:blip r:embed="rId2"/>
          <a:stretch>
            <a:fillRect/>
          </a:stretch>
        </p:blipFill>
        <p:spPr>
          <a:xfrm>
            <a:off x="7288916" y="1457178"/>
            <a:ext cx="1487094" cy="1905000"/>
          </a:xfrm>
          <a:prstGeom prst="rect">
            <a:avLst/>
          </a:prstGeom>
        </p:spPr>
      </p:pic>
      <p:pic>
        <p:nvPicPr>
          <p:cNvPr id="5" name="Picture 4"/>
          <p:cNvPicPr>
            <a:picLocks noChangeAspect="1"/>
          </p:cNvPicPr>
          <p:nvPr/>
        </p:nvPicPr>
        <p:blipFill>
          <a:blip r:embed="rId3"/>
          <a:stretch>
            <a:fillRect/>
          </a:stretch>
        </p:blipFill>
        <p:spPr>
          <a:xfrm>
            <a:off x="533400" y="1614905"/>
            <a:ext cx="1121494" cy="2743200"/>
          </a:xfrm>
          <a:prstGeom prst="rect">
            <a:avLst/>
          </a:prstGeom>
        </p:spPr>
      </p:pic>
      <p:grpSp>
        <p:nvGrpSpPr>
          <p:cNvPr id="9" name="Group 8"/>
          <p:cNvGrpSpPr/>
          <p:nvPr/>
        </p:nvGrpSpPr>
        <p:grpSpPr>
          <a:xfrm>
            <a:off x="2093337" y="1846847"/>
            <a:ext cx="1429429" cy="1487905"/>
            <a:chOff x="2093337" y="1846847"/>
            <a:chExt cx="1429429" cy="1487905"/>
          </a:xfrm>
        </p:grpSpPr>
        <p:pic>
          <p:nvPicPr>
            <p:cNvPr id="7" name="Picture 6"/>
            <p:cNvPicPr>
              <a:picLocks noChangeAspect="1"/>
            </p:cNvPicPr>
            <p:nvPr/>
          </p:nvPicPr>
          <p:blipFill>
            <a:blip r:embed="rId4"/>
            <a:stretch>
              <a:fillRect/>
            </a:stretch>
          </p:blipFill>
          <p:spPr>
            <a:xfrm>
              <a:off x="2093337" y="1846847"/>
              <a:ext cx="1429429" cy="1487905"/>
            </a:xfrm>
            <a:prstGeom prst="rect">
              <a:avLst/>
            </a:prstGeom>
          </p:spPr>
        </p:pic>
        <p:sp>
          <p:nvSpPr>
            <p:cNvPr id="8" name="TextBox 7"/>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sp>
        <p:nvSpPr>
          <p:cNvPr id="3" name="Down Arrow 2"/>
          <p:cNvSpPr/>
          <p:nvPr/>
        </p:nvSpPr>
        <p:spPr>
          <a:xfrm>
            <a:off x="2379579" y="35199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5400000">
            <a:off x="2433534" y="4109934"/>
            <a:ext cx="1895621" cy="400110"/>
          </a:xfrm>
          <a:prstGeom prst="rect">
            <a:avLst/>
          </a:prstGeom>
          <a:noFill/>
        </p:spPr>
        <p:txBody>
          <a:bodyPr wrap="none" rtlCol="0">
            <a:spAutoFit/>
          </a:bodyPr>
          <a:lstStyle/>
          <a:p>
            <a:r>
              <a:rPr lang="en-US" sz="2000" dirty="0" smtClean="0"/>
              <a:t>encrypt message</a:t>
            </a:r>
            <a:endParaRPr lang="en-US" sz="2000" dirty="0"/>
          </a:p>
        </p:txBody>
      </p:sp>
      <p:pic>
        <p:nvPicPr>
          <p:cNvPr id="11" name="Picture 10"/>
          <p:cNvPicPr>
            <a:picLocks noChangeAspect="1"/>
          </p:cNvPicPr>
          <p:nvPr/>
        </p:nvPicPr>
        <p:blipFill>
          <a:blip r:embed="rId5"/>
          <a:stretch>
            <a:fillRect/>
          </a:stretch>
        </p:blipFill>
        <p:spPr>
          <a:xfrm>
            <a:off x="6096000" y="5245100"/>
            <a:ext cx="1192916" cy="1231900"/>
          </a:xfrm>
          <a:prstGeom prst="rect">
            <a:avLst/>
          </a:prstGeom>
        </p:spPr>
      </p:pic>
      <p:sp>
        <p:nvSpPr>
          <p:cNvPr id="12" name="Down Arrow 11"/>
          <p:cNvSpPr/>
          <p:nvPr/>
        </p:nvSpPr>
        <p:spPr>
          <a:xfrm rot="16200000">
            <a:off x="4400884" y="53106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2319155" y="5292558"/>
            <a:ext cx="1192916" cy="1231900"/>
          </a:xfrm>
          <a:prstGeom prst="rect">
            <a:avLst/>
          </a:prstGeom>
        </p:spPr>
      </p:pic>
      <p:sp>
        <p:nvSpPr>
          <p:cNvPr id="14" name="TextBox 13"/>
          <p:cNvSpPr txBox="1"/>
          <p:nvPr/>
        </p:nvSpPr>
        <p:spPr>
          <a:xfrm>
            <a:off x="3239965" y="5257800"/>
            <a:ext cx="2703635" cy="400110"/>
          </a:xfrm>
          <a:prstGeom prst="rect">
            <a:avLst/>
          </a:prstGeom>
          <a:noFill/>
        </p:spPr>
        <p:txBody>
          <a:bodyPr wrap="none" rtlCol="0">
            <a:spAutoFit/>
          </a:bodyPr>
          <a:lstStyle/>
          <a:p>
            <a:r>
              <a:rPr lang="en-US" sz="2000" dirty="0" smtClean="0"/>
              <a:t>send encrypted message</a:t>
            </a:r>
            <a:endParaRPr lang="en-US" sz="2000" dirty="0"/>
          </a:p>
        </p:txBody>
      </p:sp>
      <p:sp>
        <p:nvSpPr>
          <p:cNvPr id="15" name="Down Arrow 14"/>
          <p:cNvSpPr/>
          <p:nvPr/>
        </p:nvSpPr>
        <p:spPr>
          <a:xfrm rot="10800000">
            <a:off x="6324600" y="3596104"/>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4781145" y="4017692"/>
            <a:ext cx="1924801" cy="400110"/>
          </a:xfrm>
          <a:prstGeom prst="rect">
            <a:avLst/>
          </a:prstGeom>
          <a:noFill/>
        </p:spPr>
        <p:txBody>
          <a:bodyPr wrap="none" rtlCol="0">
            <a:spAutoFit/>
          </a:bodyPr>
          <a:lstStyle/>
          <a:p>
            <a:r>
              <a:rPr lang="en-US" sz="2000" dirty="0" smtClean="0"/>
              <a:t>decrypt message</a:t>
            </a:r>
            <a:endParaRPr lang="en-US" sz="2000" dirty="0"/>
          </a:p>
        </p:txBody>
      </p:sp>
      <p:grpSp>
        <p:nvGrpSpPr>
          <p:cNvPr id="17" name="Group 16"/>
          <p:cNvGrpSpPr/>
          <p:nvPr/>
        </p:nvGrpSpPr>
        <p:grpSpPr>
          <a:xfrm>
            <a:off x="5733371" y="1788695"/>
            <a:ext cx="1429429" cy="1487905"/>
            <a:chOff x="2093337" y="1846847"/>
            <a:chExt cx="1429429" cy="1487905"/>
          </a:xfrm>
        </p:grpSpPr>
        <p:pic>
          <p:nvPicPr>
            <p:cNvPr id="18" name="Picture 17"/>
            <p:cNvPicPr>
              <a:picLocks noChangeAspect="1"/>
            </p:cNvPicPr>
            <p:nvPr/>
          </p:nvPicPr>
          <p:blipFill>
            <a:blip r:embed="rId4"/>
            <a:stretch>
              <a:fillRect/>
            </a:stretch>
          </p:blipFill>
          <p:spPr>
            <a:xfrm>
              <a:off x="2093337" y="1846847"/>
              <a:ext cx="1429429" cy="1487905"/>
            </a:xfrm>
            <a:prstGeom prst="rect">
              <a:avLst/>
            </a:prstGeom>
          </p:spPr>
        </p:pic>
        <p:sp>
          <p:nvSpPr>
            <p:cNvPr id="19" name="TextBox 18"/>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spTree>
    <p:extLst>
      <p:ext uri="{BB962C8B-B14F-4D97-AF65-F5344CB8AC3E}">
        <p14:creationId xmlns:p14="http://schemas.microsoft.com/office/powerpoint/2010/main" val="459164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animBg="1"/>
      <p:bldP spid="14"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 better approach</a:t>
            </a:r>
            <a:endParaRPr lang="en-US" dirty="0"/>
          </a:p>
        </p:txBody>
      </p:sp>
      <p:pic>
        <p:nvPicPr>
          <p:cNvPr id="4" name="Picture 3"/>
          <p:cNvPicPr>
            <a:picLocks noChangeAspect="1"/>
          </p:cNvPicPr>
          <p:nvPr/>
        </p:nvPicPr>
        <p:blipFill>
          <a:blip r:embed="rId2"/>
          <a:stretch>
            <a:fillRect/>
          </a:stretch>
        </p:blipFill>
        <p:spPr>
          <a:xfrm>
            <a:off x="889000" y="2286000"/>
            <a:ext cx="6862456" cy="3911600"/>
          </a:xfrm>
          <a:prstGeom prst="rect">
            <a:avLst/>
          </a:prstGeom>
        </p:spPr>
      </p:pic>
      <p:sp>
        <p:nvSpPr>
          <p:cNvPr id="8" name="TextBox 7"/>
          <p:cNvSpPr txBox="1"/>
          <p:nvPr/>
        </p:nvSpPr>
        <p:spPr>
          <a:xfrm>
            <a:off x="5279189" y="3416968"/>
            <a:ext cx="1121611" cy="430887"/>
          </a:xfrm>
          <a:prstGeom prst="rect">
            <a:avLst/>
          </a:prstGeom>
          <a:noFill/>
        </p:spPr>
        <p:txBody>
          <a:bodyPr wrap="square" rtlCol="0">
            <a:spAutoFit/>
          </a:bodyPr>
          <a:lstStyle/>
          <a:p>
            <a:r>
              <a:rPr lang="en-US" sz="1100" b="1" dirty="0" smtClean="0">
                <a:solidFill>
                  <a:schemeClr val="bg1"/>
                </a:solidFill>
              </a:rPr>
              <a:t>the hawk sleeps at midnight</a:t>
            </a:r>
            <a:endParaRPr lang="en-US" sz="1100" b="1" dirty="0">
              <a:solidFill>
                <a:schemeClr val="bg1"/>
              </a:solidFill>
            </a:endParaRPr>
          </a:p>
        </p:txBody>
      </p:sp>
    </p:spTree>
    <p:extLst>
      <p:ext uri="{BB962C8B-B14F-4D97-AF65-F5344CB8AC3E}">
        <p14:creationId xmlns:p14="http://schemas.microsoft.com/office/powerpoint/2010/main" val="494018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sz="quarter" idx="1"/>
          </p:nvPr>
        </p:nvSpPr>
        <p:spPr/>
        <p:txBody>
          <a:bodyPr/>
          <a:lstStyle/>
          <a:p>
            <a:pPr marL="0" indent="0">
              <a:buNone/>
            </a:pPr>
            <a:r>
              <a:rPr lang="en-US" smtClean="0"/>
              <a:t>Assignment 6</a:t>
            </a: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3447521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uses</a:t>
            </a:r>
            <a:endParaRPr lang="en-US" dirty="0"/>
          </a:p>
        </p:txBody>
      </p:sp>
      <p:sp>
        <p:nvSpPr>
          <p:cNvPr id="3" name="Content Placeholder 2"/>
          <p:cNvSpPr>
            <a:spLocks noGrp="1"/>
          </p:cNvSpPr>
          <p:nvPr>
            <p:ph sz="quarter" idx="1"/>
          </p:nvPr>
        </p:nvSpPr>
        <p:spPr>
          <a:xfrm>
            <a:off x="1295400" y="3276600"/>
            <a:ext cx="6092952" cy="762000"/>
          </a:xfrm>
        </p:spPr>
        <p:txBody>
          <a:bodyPr/>
          <a:lstStyle/>
          <a:p>
            <a:pPr marL="0" indent="0">
              <a:buNone/>
            </a:pPr>
            <a:r>
              <a:rPr lang="en-US" dirty="0" smtClean="0">
                <a:solidFill>
                  <a:srgbClr val="FF0000"/>
                </a:solidFill>
              </a:rPr>
              <a:t>Where have you seen encryption used?</a:t>
            </a:r>
            <a:endParaRPr lang="en-US" dirty="0">
              <a:solidFill>
                <a:srgbClr val="FF0000"/>
              </a:solidFill>
            </a:endParaRPr>
          </a:p>
        </p:txBody>
      </p:sp>
    </p:spTree>
    <p:extLst>
      <p:ext uri="{BB962C8B-B14F-4D97-AF65-F5344CB8AC3E}">
        <p14:creationId xmlns:p14="http://schemas.microsoft.com/office/powerpoint/2010/main" val="25936686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uses</a:t>
            </a:r>
            <a:endParaRPr lang="en-US" dirty="0"/>
          </a:p>
        </p:txBody>
      </p:sp>
      <p:pic>
        <p:nvPicPr>
          <p:cNvPr id="4" name="Picture 3"/>
          <p:cNvPicPr>
            <a:picLocks noChangeAspect="1"/>
          </p:cNvPicPr>
          <p:nvPr/>
        </p:nvPicPr>
        <p:blipFill>
          <a:blip r:embed="rId2"/>
          <a:stretch>
            <a:fillRect/>
          </a:stretch>
        </p:blipFill>
        <p:spPr>
          <a:xfrm>
            <a:off x="457200" y="1857636"/>
            <a:ext cx="1828800" cy="780288"/>
          </a:xfrm>
          <a:prstGeom prst="rect">
            <a:avLst/>
          </a:prstGeom>
        </p:spPr>
      </p:pic>
      <p:pic>
        <p:nvPicPr>
          <p:cNvPr id="6" name="Picture 5"/>
          <p:cNvPicPr>
            <a:picLocks noChangeAspect="1"/>
          </p:cNvPicPr>
          <p:nvPr/>
        </p:nvPicPr>
        <p:blipFill>
          <a:blip r:embed="rId3"/>
          <a:stretch>
            <a:fillRect/>
          </a:stretch>
        </p:blipFill>
        <p:spPr>
          <a:xfrm>
            <a:off x="3230479" y="1635386"/>
            <a:ext cx="5905500" cy="444500"/>
          </a:xfrm>
          <a:prstGeom prst="rect">
            <a:avLst/>
          </a:prstGeom>
        </p:spPr>
      </p:pic>
      <p:pic>
        <p:nvPicPr>
          <p:cNvPr id="7" name="Picture 6"/>
          <p:cNvPicPr>
            <a:picLocks noChangeAspect="1"/>
          </p:cNvPicPr>
          <p:nvPr/>
        </p:nvPicPr>
        <p:blipFill>
          <a:blip r:embed="rId4"/>
          <a:stretch>
            <a:fillRect/>
          </a:stretch>
        </p:blipFill>
        <p:spPr>
          <a:xfrm>
            <a:off x="3651250" y="2637924"/>
            <a:ext cx="1600200" cy="1600200"/>
          </a:xfrm>
          <a:prstGeom prst="rect">
            <a:avLst/>
          </a:prstGeom>
        </p:spPr>
      </p:pic>
      <p:pic>
        <p:nvPicPr>
          <p:cNvPr id="8" name="Picture 7"/>
          <p:cNvPicPr>
            <a:picLocks noChangeAspect="1"/>
          </p:cNvPicPr>
          <p:nvPr/>
        </p:nvPicPr>
        <p:blipFill>
          <a:blip r:embed="rId5"/>
          <a:stretch>
            <a:fillRect/>
          </a:stretch>
        </p:blipFill>
        <p:spPr>
          <a:xfrm>
            <a:off x="1219200" y="3124200"/>
            <a:ext cx="1825752" cy="1214955"/>
          </a:xfrm>
          <a:prstGeom prst="rect">
            <a:avLst/>
          </a:prstGeom>
        </p:spPr>
      </p:pic>
      <p:pic>
        <p:nvPicPr>
          <p:cNvPr id="9" name="Picture 8"/>
          <p:cNvPicPr>
            <a:picLocks noChangeAspect="1"/>
          </p:cNvPicPr>
          <p:nvPr/>
        </p:nvPicPr>
        <p:blipFill>
          <a:blip r:embed="rId6"/>
          <a:stretch>
            <a:fillRect/>
          </a:stretch>
        </p:blipFill>
        <p:spPr>
          <a:xfrm>
            <a:off x="6400800" y="2895600"/>
            <a:ext cx="1906125" cy="2120900"/>
          </a:xfrm>
          <a:prstGeom prst="rect">
            <a:avLst/>
          </a:prstGeom>
        </p:spPr>
      </p:pic>
      <p:pic>
        <p:nvPicPr>
          <p:cNvPr id="10" name="Picture 9"/>
          <p:cNvPicPr>
            <a:picLocks noChangeAspect="1"/>
          </p:cNvPicPr>
          <p:nvPr/>
        </p:nvPicPr>
        <p:blipFill>
          <a:blip r:embed="rId7"/>
          <a:stretch>
            <a:fillRect/>
          </a:stretch>
        </p:blipFill>
        <p:spPr>
          <a:xfrm>
            <a:off x="4404967" y="4724400"/>
            <a:ext cx="1692965" cy="1778000"/>
          </a:xfrm>
          <a:prstGeom prst="rect">
            <a:avLst/>
          </a:prstGeom>
        </p:spPr>
      </p:pic>
      <p:pic>
        <p:nvPicPr>
          <p:cNvPr id="11" name="Picture 10"/>
          <p:cNvPicPr>
            <a:picLocks noChangeAspect="1"/>
          </p:cNvPicPr>
          <p:nvPr/>
        </p:nvPicPr>
        <p:blipFill>
          <a:blip r:embed="rId8"/>
          <a:stretch>
            <a:fillRect/>
          </a:stretch>
        </p:blipFill>
        <p:spPr>
          <a:xfrm>
            <a:off x="1240589" y="4572000"/>
            <a:ext cx="2114550" cy="2114550"/>
          </a:xfrm>
          <a:prstGeom prst="rect">
            <a:avLst/>
          </a:prstGeom>
        </p:spPr>
      </p:pic>
    </p:spTree>
    <p:extLst>
      <p:ext uri="{BB962C8B-B14F-4D97-AF65-F5344CB8AC3E}">
        <p14:creationId xmlns:p14="http://schemas.microsoft.com/office/powerpoint/2010/main" val="36836399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a:t>
            </a:r>
            <a:endParaRPr lang="en-US" dirty="0"/>
          </a:p>
        </p:txBody>
      </p:sp>
      <p:pic>
        <p:nvPicPr>
          <p:cNvPr id="4" name="Picture 3"/>
          <p:cNvPicPr>
            <a:picLocks noChangeAspect="1"/>
          </p:cNvPicPr>
          <p:nvPr/>
        </p:nvPicPr>
        <p:blipFill>
          <a:blip r:embed="rId2"/>
          <a:stretch>
            <a:fillRect/>
          </a:stretch>
        </p:blipFill>
        <p:spPr>
          <a:xfrm>
            <a:off x="7288916" y="1457178"/>
            <a:ext cx="1487094" cy="1905000"/>
          </a:xfrm>
          <a:prstGeom prst="rect">
            <a:avLst/>
          </a:prstGeom>
        </p:spPr>
      </p:pic>
      <p:pic>
        <p:nvPicPr>
          <p:cNvPr id="5" name="Picture 4"/>
          <p:cNvPicPr>
            <a:picLocks noChangeAspect="1"/>
          </p:cNvPicPr>
          <p:nvPr/>
        </p:nvPicPr>
        <p:blipFill>
          <a:blip r:embed="rId3"/>
          <a:stretch>
            <a:fillRect/>
          </a:stretch>
        </p:blipFill>
        <p:spPr>
          <a:xfrm>
            <a:off x="533400" y="1614905"/>
            <a:ext cx="1121494" cy="2743200"/>
          </a:xfrm>
          <a:prstGeom prst="rect">
            <a:avLst/>
          </a:prstGeom>
        </p:spPr>
      </p:pic>
      <p:grpSp>
        <p:nvGrpSpPr>
          <p:cNvPr id="9" name="Group 8"/>
          <p:cNvGrpSpPr/>
          <p:nvPr/>
        </p:nvGrpSpPr>
        <p:grpSpPr>
          <a:xfrm>
            <a:off x="2093337" y="1846847"/>
            <a:ext cx="1429429" cy="1487905"/>
            <a:chOff x="2093337" y="1846847"/>
            <a:chExt cx="1429429" cy="1487905"/>
          </a:xfrm>
        </p:grpSpPr>
        <p:pic>
          <p:nvPicPr>
            <p:cNvPr id="7" name="Picture 6"/>
            <p:cNvPicPr>
              <a:picLocks noChangeAspect="1"/>
            </p:cNvPicPr>
            <p:nvPr/>
          </p:nvPicPr>
          <p:blipFill>
            <a:blip r:embed="rId4"/>
            <a:stretch>
              <a:fillRect/>
            </a:stretch>
          </p:blipFill>
          <p:spPr>
            <a:xfrm>
              <a:off x="2093337" y="1846847"/>
              <a:ext cx="1429429" cy="1487905"/>
            </a:xfrm>
            <a:prstGeom prst="rect">
              <a:avLst/>
            </a:prstGeom>
          </p:spPr>
        </p:pic>
        <p:sp>
          <p:nvSpPr>
            <p:cNvPr id="8" name="TextBox 7"/>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sp>
        <p:nvSpPr>
          <p:cNvPr id="3" name="Down Arrow 2"/>
          <p:cNvSpPr/>
          <p:nvPr/>
        </p:nvSpPr>
        <p:spPr>
          <a:xfrm>
            <a:off x="2379579" y="35199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5400000">
            <a:off x="2433534" y="4109934"/>
            <a:ext cx="1895621" cy="400110"/>
          </a:xfrm>
          <a:prstGeom prst="rect">
            <a:avLst/>
          </a:prstGeom>
          <a:noFill/>
        </p:spPr>
        <p:txBody>
          <a:bodyPr wrap="none" rtlCol="0">
            <a:spAutoFit/>
          </a:bodyPr>
          <a:lstStyle/>
          <a:p>
            <a:r>
              <a:rPr lang="en-US" sz="2000" dirty="0" smtClean="0"/>
              <a:t>encrypt message</a:t>
            </a:r>
            <a:endParaRPr lang="en-US" sz="2000" dirty="0"/>
          </a:p>
        </p:txBody>
      </p:sp>
      <p:pic>
        <p:nvPicPr>
          <p:cNvPr id="11" name="Picture 10"/>
          <p:cNvPicPr>
            <a:picLocks noChangeAspect="1"/>
          </p:cNvPicPr>
          <p:nvPr/>
        </p:nvPicPr>
        <p:blipFill>
          <a:blip r:embed="rId5"/>
          <a:stretch>
            <a:fillRect/>
          </a:stretch>
        </p:blipFill>
        <p:spPr>
          <a:xfrm>
            <a:off x="6096000" y="5245100"/>
            <a:ext cx="1192916" cy="1231900"/>
          </a:xfrm>
          <a:prstGeom prst="rect">
            <a:avLst/>
          </a:prstGeom>
        </p:spPr>
      </p:pic>
      <p:sp>
        <p:nvSpPr>
          <p:cNvPr id="12" name="Down Arrow 11"/>
          <p:cNvSpPr/>
          <p:nvPr/>
        </p:nvSpPr>
        <p:spPr>
          <a:xfrm rot="16200000">
            <a:off x="4400884" y="53106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2319155" y="5292558"/>
            <a:ext cx="1192916" cy="1231900"/>
          </a:xfrm>
          <a:prstGeom prst="rect">
            <a:avLst/>
          </a:prstGeom>
        </p:spPr>
      </p:pic>
      <p:sp>
        <p:nvSpPr>
          <p:cNvPr id="14" name="TextBox 13"/>
          <p:cNvSpPr txBox="1"/>
          <p:nvPr/>
        </p:nvSpPr>
        <p:spPr>
          <a:xfrm>
            <a:off x="3239965" y="5257800"/>
            <a:ext cx="2703635" cy="400110"/>
          </a:xfrm>
          <a:prstGeom prst="rect">
            <a:avLst/>
          </a:prstGeom>
          <a:noFill/>
        </p:spPr>
        <p:txBody>
          <a:bodyPr wrap="none" rtlCol="0">
            <a:spAutoFit/>
          </a:bodyPr>
          <a:lstStyle/>
          <a:p>
            <a:r>
              <a:rPr lang="en-US" sz="2000" dirty="0" smtClean="0"/>
              <a:t>send encrypted message</a:t>
            </a:r>
            <a:endParaRPr lang="en-US" sz="2000" dirty="0"/>
          </a:p>
        </p:txBody>
      </p:sp>
      <p:sp>
        <p:nvSpPr>
          <p:cNvPr id="15" name="Down Arrow 14"/>
          <p:cNvSpPr/>
          <p:nvPr/>
        </p:nvSpPr>
        <p:spPr>
          <a:xfrm rot="10800000">
            <a:off x="6324600" y="33675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4781145" y="4017692"/>
            <a:ext cx="1924801" cy="400110"/>
          </a:xfrm>
          <a:prstGeom prst="rect">
            <a:avLst/>
          </a:prstGeom>
          <a:noFill/>
        </p:spPr>
        <p:txBody>
          <a:bodyPr wrap="none" rtlCol="0">
            <a:spAutoFit/>
          </a:bodyPr>
          <a:lstStyle/>
          <a:p>
            <a:r>
              <a:rPr lang="en-US" sz="2000" dirty="0" smtClean="0"/>
              <a:t>decrypt message</a:t>
            </a:r>
            <a:endParaRPr lang="en-US" sz="2000" dirty="0"/>
          </a:p>
        </p:txBody>
      </p:sp>
      <p:grpSp>
        <p:nvGrpSpPr>
          <p:cNvPr id="17" name="Group 16"/>
          <p:cNvGrpSpPr/>
          <p:nvPr/>
        </p:nvGrpSpPr>
        <p:grpSpPr>
          <a:xfrm>
            <a:off x="5733371" y="1788695"/>
            <a:ext cx="1429429" cy="1487905"/>
            <a:chOff x="2093337" y="1846847"/>
            <a:chExt cx="1429429" cy="1487905"/>
          </a:xfrm>
        </p:grpSpPr>
        <p:pic>
          <p:nvPicPr>
            <p:cNvPr id="18" name="Picture 17"/>
            <p:cNvPicPr>
              <a:picLocks noChangeAspect="1"/>
            </p:cNvPicPr>
            <p:nvPr/>
          </p:nvPicPr>
          <p:blipFill>
            <a:blip r:embed="rId4"/>
            <a:stretch>
              <a:fillRect/>
            </a:stretch>
          </p:blipFill>
          <p:spPr>
            <a:xfrm>
              <a:off x="2093337" y="1846847"/>
              <a:ext cx="1429429" cy="1487905"/>
            </a:xfrm>
            <a:prstGeom prst="rect">
              <a:avLst/>
            </a:prstGeom>
          </p:spPr>
        </p:pic>
        <p:sp>
          <p:nvSpPr>
            <p:cNvPr id="19" name="TextBox 18"/>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pic>
        <p:nvPicPr>
          <p:cNvPr id="20" name="Picture 19"/>
          <p:cNvPicPr>
            <a:picLocks noChangeAspect="1"/>
          </p:cNvPicPr>
          <p:nvPr/>
        </p:nvPicPr>
        <p:blipFill>
          <a:blip r:embed="rId6"/>
          <a:stretch>
            <a:fillRect/>
          </a:stretch>
        </p:blipFill>
        <p:spPr>
          <a:xfrm>
            <a:off x="2336800" y="3921285"/>
            <a:ext cx="664072" cy="345915"/>
          </a:xfrm>
          <a:prstGeom prst="rect">
            <a:avLst/>
          </a:prstGeom>
        </p:spPr>
      </p:pic>
      <p:pic>
        <p:nvPicPr>
          <p:cNvPr id="21" name="Picture 20"/>
          <p:cNvPicPr>
            <a:picLocks noChangeAspect="1"/>
          </p:cNvPicPr>
          <p:nvPr/>
        </p:nvPicPr>
        <p:blipFill>
          <a:blip r:embed="rId6"/>
          <a:stretch>
            <a:fillRect/>
          </a:stretch>
        </p:blipFill>
        <p:spPr>
          <a:xfrm>
            <a:off x="6270128" y="3962400"/>
            <a:ext cx="664072" cy="345915"/>
          </a:xfrm>
          <a:prstGeom prst="rect">
            <a:avLst/>
          </a:prstGeom>
        </p:spPr>
      </p:pic>
    </p:spTree>
    <p:extLst>
      <p:ext uri="{BB962C8B-B14F-4D97-AF65-F5344CB8AC3E}">
        <p14:creationId xmlns:p14="http://schemas.microsoft.com/office/powerpoint/2010/main" val="23111632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a:t>
            </a:r>
            <a:endParaRPr lang="en-US" dirty="0"/>
          </a:p>
        </p:txBody>
      </p:sp>
      <p:pic>
        <p:nvPicPr>
          <p:cNvPr id="4" name="Picture 3"/>
          <p:cNvPicPr>
            <a:picLocks noChangeAspect="1"/>
          </p:cNvPicPr>
          <p:nvPr/>
        </p:nvPicPr>
        <p:blipFill>
          <a:blip r:embed="rId2"/>
          <a:stretch>
            <a:fillRect/>
          </a:stretch>
        </p:blipFill>
        <p:spPr>
          <a:xfrm>
            <a:off x="5493811" y="2867806"/>
            <a:ext cx="1487094" cy="1905000"/>
          </a:xfrm>
          <a:prstGeom prst="rect">
            <a:avLst/>
          </a:prstGeom>
        </p:spPr>
      </p:pic>
      <p:pic>
        <p:nvPicPr>
          <p:cNvPr id="5" name="Picture 4"/>
          <p:cNvPicPr>
            <a:picLocks noChangeAspect="1"/>
          </p:cNvPicPr>
          <p:nvPr/>
        </p:nvPicPr>
        <p:blipFill>
          <a:blip r:embed="rId3"/>
          <a:stretch>
            <a:fillRect/>
          </a:stretch>
        </p:blipFill>
        <p:spPr>
          <a:xfrm>
            <a:off x="2601495" y="2579048"/>
            <a:ext cx="1121494" cy="2743200"/>
          </a:xfrm>
          <a:prstGeom prst="rect">
            <a:avLst/>
          </a:prstGeom>
        </p:spPr>
      </p:pic>
      <p:pic>
        <p:nvPicPr>
          <p:cNvPr id="6" name="Picture 5"/>
          <p:cNvPicPr>
            <a:picLocks noChangeAspect="1"/>
          </p:cNvPicPr>
          <p:nvPr/>
        </p:nvPicPr>
        <p:blipFill>
          <a:blip r:embed="rId4"/>
          <a:stretch>
            <a:fillRect/>
          </a:stretch>
        </p:blipFill>
        <p:spPr>
          <a:xfrm>
            <a:off x="3829968" y="3341048"/>
            <a:ext cx="1662506" cy="1082423"/>
          </a:xfrm>
          <a:prstGeom prst="rect">
            <a:avLst/>
          </a:prstGeom>
        </p:spPr>
      </p:pic>
      <p:cxnSp>
        <p:nvCxnSpPr>
          <p:cNvPr id="8" name="Straight Connector 7"/>
          <p:cNvCxnSpPr/>
          <p:nvPr/>
        </p:nvCxnSpPr>
        <p:spPr>
          <a:xfrm>
            <a:off x="3829968" y="4423471"/>
            <a:ext cx="1662506" cy="0"/>
          </a:xfrm>
          <a:prstGeom prst="line">
            <a:avLst/>
          </a:prstGeom>
          <a:ln w="57150" cmpd="sng">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98148" y="4423471"/>
            <a:ext cx="0" cy="898777"/>
          </a:xfrm>
          <a:prstGeom prst="line">
            <a:avLst/>
          </a:prstGeom>
          <a:ln w="57150" cmpd="sng">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88748" y="4423471"/>
            <a:ext cx="0" cy="898777"/>
          </a:xfrm>
          <a:prstGeom prst="line">
            <a:avLst/>
          </a:prstGeom>
          <a:ln w="57150" cmpd="sng">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stretch>
            <a:fillRect/>
          </a:stretch>
        </p:blipFill>
        <p:spPr>
          <a:xfrm>
            <a:off x="2421748" y="1705811"/>
            <a:ext cx="1676400" cy="873237"/>
          </a:xfrm>
          <a:prstGeom prst="rect">
            <a:avLst/>
          </a:prstGeom>
        </p:spPr>
      </p:pic>
      <p:pic>
        <p:nvPicPr>
          <p:cNvPr id="10" name="Picture 9"/>
          <p:cNvPicPr>
            <a:picLocks noChangeAspect="1"/>
          </p:cNvPicPr>
          <p:nvPr/>
        </p:nvPicPr>
        <p:blipFill>
          <a:blip r:embed="rId5"/>
          <a:stretch>
            <a:fillRect/>
          </a:stretch>
        </p:blipFill>
        <p:spPr>
          <a:xfrm>
            <a:off x="5492474" y="1676400"/>
            <a:ext cx="1676400" cy="873237"/>
          </a:xfrm>
          <a:prstGeom prst="rect">
            <a:avLst/>
          </a:prstGeom>
        </p:spPr>
      </p:pic>
      <p:sp>
        <p:nvSpPr>
          <p:cNvPr id="3" name="Right Arrow 2"/>
          <p:cNvSpPr/>
          <p:nvPr/>
        </p:nvSpPr>
        <p:spPr>
          <a:xfrm>
            <a:off x="4343400" y="1877206"/>
            <a:ext cx="914400" cy="5334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421748" y="5715000"/>
            <a:ext cx="3966951" cy="584776"/>
          </a:xfrm>
          <a:prstGeom prst="rect">
            <a:avLst/>
          </a:prstGeom>
          <a:noFill/>
        </p:spPr>
        <p:txBody>
          <a:bodyPr wrap="none" rtlCol="0">
            <a:spAutoFit/>
          </a:bodyPr>
          <a:lstStyle/>
          <a:p>
            <a:r>
              <a:rPr lang="en-US" sz="3200" dirty="0" smtClean="0">
                <a:solidFill>
                  <a:srgbClr val="FF0000"/>
                </a:solidFill>
              </a:rPr>
              <a:t>Any problems with this?</a:t>
            </a:r>
            <a:endParaRPr lang="en-US" sz="3200" dirty="0">
              <a:solidFill>
                <a:srgbClr val="FF0000"/>
              </a:solidFill>
            </a:endParaRPr>
          </a:p>
        </p:txBody>
      </p:sp>
    </p:spTree>
    <p:extLst>
      <p:ext uri="{BB962C8B-B14F-4D97-AF65-F5344CB8AC3E}">
        <p14:creationId xmlns:p14="http://schemas.microsoft.com/office/powerpoint/2010/main" val="1391957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a:t>
            </a:r>
            <a:endParaRPr lang="en-US" dirty="0"/>
          </a:p>
        </p:txBody>
      </p:sp>
      <p:pic>
        <p:nvPicPr>
          <p:cNvPr id="11" name="Picture 10"/>
          <p:cNvPicPr>
            <a:picLocks noChangeAspect="1"/>
          </p:cNvPicPr>
          <p:nvPr/>
        </p:nvPicPr>
        <p:blipFill>
          <a:blip r:embed="rId2"/>
          <a:stretch>
            <a:fillRect/>
          </a:stretch>
        </p:blipFill>
        <p:spPr>
          <a:xfrm>
            <a:off x="3967214" y="2946400"/>
            <a:ext cx="4817550" cy="2514600"/>
          </a:xfrm>
          <a:prstGeom prst="rect">
            <a:avLst/>
          </a:prstGeom>
        </p:spPr>
      </p:pic>
      <p:pic>
        <p:nvPicPr>
          <p:cNvPr id="15" name="Picture 14"/>
          <p:cNvPicPr>
            <a:picLocks noChangeAspect="1"/>
          </p:cNvPicPr>
          <p:nvPr/>
        </p:nvPicPr>
        <p:blipFill>
          <a:blip r:embed="rId3"/>
          <a:stretch>
            <a:fillRect/>
          </a:stretch>
        </p:blipFill>
        <p:spPr>
          <a:xfrm>
            <a:off x="304800" y="3200400"/>
            <a:ext cx="934578" cy="2286000"/>
          </a:xfrm>
          <a:prstGeom prst="rect">
            <a:avLst/>
          </a:prstGeom>
        </p:spPr>
      </p:pic>
    </p:spTree>
    <p:extLst>
      <p:ext uri="{BB962C8B-B14F-4D97-AF65-F5344CB8AC3E}">
        <p14:creationId xmlns:p14="http://schemas.microsoft.com/office/powerpoint/2010/main" val="1676403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a:t>
            </a:r>
            <a:endParaRPr lang="en-US" dirty="0"/>
          </a:p>
        </p:txBody>
      </p:sp>
      <p:pic>
        <p:nvPicPr>
          <p:cNvPr id="11" name="Picture 10"/>
          <p:cNvPicPr>
            <a:picLocks noChangeAspect="1"/>
          </p:cNvPicPr>
          <p:nvPr/>
        </p:nvPicPr>
        <p:blipFill>
          <a:blip r:embed="rId2"/>
          <a:stretch>
            <a:fillRect/>
          </a:stretch>
        </p:blipFill>
        <p:spPr>
          <a:xfrm>
            <a:off x="3967214" y="2946400"/>
            <a:ext cx="4817550" cy="2514600"/>
          </a:xfrm>
          <a:prstGeom prst="rect">
            <a:avLst/>
          </a:prstGeom>
        </p:spPr>
      </p:pic>
      <p:pic>
        <p:nvPicPr>
          <p:cNvPr id="15" name="Picture 14"/>
          <p:cNvPicPr>
            <a:picLocks noChangeAspect="1"/>
          </p:cNvPicPr>
          <p:nvPr/>
        </p:nvPicPr>
        <p:blipFill>
          <a:blip r:embed="rId3"/>
          <a:stretch>
            <a:fillRect/>
          </a:stretch>
        </p:blipFill>
        <p:spPr>
          <a:xfrm>
            <a:off x="304800" y="3200400"/>
            <a:ext cx="934578" cy="2286000"/>
          </a:xfrm>
          <a:prstGeom prst="rect">
            <a:avLst/>
          </a:prstGeom>
        </p:spPr>
      </p:pic>
      <p:pic>
        <p:nvPicPr>
          <p:cNvPr id="16" name="Picture 15"/>
          <p:cNvPicPr>
            <a:picLocks noChangeAspect="1"/>
          </p:cNvPicPr>
          <p:nvPr/>
        </p:nvPicPr>
        <p:blipFill>
          <a:blip r:embed="rId4"/>
          <a:stretch>
            <a:fillRect/>
          </a:stretch>
        </p:blipFill>
        <p:spPr>
          <a:xfrm>
            <a:off x="152400" y="2142429"/>
            <a:ext cx="1299618" cy="676971"/>
          </a:xfrm>
          <a:prstGeom prst="rect">
            <a:avLst/>
          </a:prstGeom>
        </p:spPr>
      </p:pic>
      <p:sp>
        <p:nvSpPr>
          <p:cNvPr id="4" name="TextBox 3"/>
          <p:cNvSpPr txBox="1"/>
          <p:nvPr/>
        </p:nvSpPr>
        <p:spPr>
          <a:xfrm>
            <a:off x="2209800" y="1828800"/>
            <a:ext cx="685800" cy="1107996"/>
          </a:xfrm>
          <a:prstGeom prst="rect">
            <a:avLst/>
          </a:prstGeom>
          <a:noFill/>
        </p:spPr>
        <p:txBody>
          <a:bodyPr wrap="square" rtlCol="0">
            <a:spAutoFit/>
          </a:bodyPr>
          <a:lstStyle/>
          <a:p>
            <a:r>
              <a:rPr lang="en-US" sz="6600" dirty="0" smtClean="0">
                <a:solidFill>
                  <a:srgbClr val="FF0000"/>
                </a:solidFill>
                <a:latin typeface="Arial"/>
                <a:cs typeface="Arial"/>
              </a:rPr>
              <a:t>?</a:t>
            </a:r>
            <a:endParaRPr lang="en-US" sz="6600" dirty="0">
              <a:solidFill>
                <a:srgbClr val="FF0000"/>
              </a:solidFill>
              <a:latin typeface="Arial"/>
              <a:cs typeface="Arial"/>
            </a:endParaRPr>
          </a:p>
        </p:txBody>
      </p:sp>
      <p:pic>
        <p:nvPicPr>
          <p:cNvPr id="8" name="Picture 7"/>
          <p:cNvPicPr>
            <a:picLocks noChangeAspect="1"/>
          </p:cNvPicPr>
          <p:nvPr/>
        </p:nvPicPr>
        <p:blipFill>
          <a:blip r:embed="rId5"/>
          <a:stretch>
            <a:fillRect/>
          </a:stretch>
        </p:blipFill>
        <p:spPr>
          <a:xfrm>
            <a:off x="1828800" y="3200400"/>
            <a:ext cx="1662506" cy="1082423"/>
          </a:xfrm>
          <a:prstGeom prst="rect">
            <a:avLst/>
          </a:prstGeom>
        </p:spPr>
      </p:pic>
      <p:cxnSp>
        <p:nvCxnSpPr>
          <p:cNvPr id="9" name="Straight Connector 8"/>
          <p:cNvCxnSpPr/>
          <p:nvPr/>
        </p:nvCxnSpPr>
        <p:spPr>
          <a:xfrm>
            <a:off x="1828800" y="4381889"/>
            <a:ext cx="1662506" cy="0"/>
          </a:xfrm>
          <a:prstGeom prst="line">
            <a:avLst/>
          </a:prstGeom>
          <a:ln w="57150" cmpd="sng">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96980" y="4381889"/>
            <a:ext cx="0" cy="898777"/>
          </a:xfrm>
          <a:prstGeom prst="line">
            <a:avLst/>
          </a:prstGeom>
          <a:ln w="57150" cmpd="sng">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87580" y="4381889"/>
            <a:ext cx="0" cy="898777"/>
          </a:xfrm>
          <a:prstGeom prst="line">
            <a:avLst/>
          </a:prstGeom>
          <a:ln w="57150" cmpd="sng">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1839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encryption</a:t>
            </a:r>
            <a:endParaRPr lang="en-US" dirty="0"/>
          </a:p>
        </p:txBody>
      </p:sp>
      <p:sp>
        <p:nvSpPr>
          <p:cNvPr id="5" name="TextBox 4"/>
          <p:cNvSpPr txBox="1"/>
          <p:nvPr/>
        </p:nvSpPr>
        <p:spPr>
          <a:xfrm>
            <a:off x="2098842" y="2152316"/>
            <a:ext cx="1799967" cy="523220"/>
          </a:xfrm>
          <a:prstGeom prst="rect">
            <a:avLst/>
          </a:prstGeom>
          <a:noFill/>
        </p:spPr>
        <p:txBody>
          <a:bodyPr wrap="none" rtlCol="0">
            <a:spAutoFit/>
          </a:bodyPr>
          <a:lstStyle/>
          <a:p>
            <a:r>
              <a:rPr lang="en-US" sz="2800" dirty="0" smtClean="0"/>
              <a:t>private key</a:t>
            </a:r>
            <a:endParaRPr lang="en-US" sz="2800" dirty="0"/>
          </a:p>
        </p:txBody>
      </p:sp>
      <p:sp>
        <p:nvSpPr>
          <p:cNvPr id="6" name="TextBox 5"/>
          <p:cNvSpPr txBox="1"/>
          <p:nvPr/>
        </p:nvSpPr>
        <p:spPr>
          <a:xfrm>
            <a:off x="5334000" y="2152316"/>
            <a:ext cx="1627619" cy="523220"/>
          </a:xfrm>
          <a:prstGeom prst="rect">
            <a:avLst/>
          </a:prstGeom>
          <a:noFill/>
        </p:spPr>
        <p:txBody>
          <a:bodyPr wrap="none" rtlCol="0">
            <a:spAutoFit/>
          </a:bodyPr>
          <a:lstStyle/>
          <a:p>
            <a:r>
              <a:rPr lang="en-US" sz="2800" dirty="0" smtClean="0"/>
              <a:t>public key</a:t>
            </a:r>
            <a:endParaRPr lang="en-US" sz="2800" dirty="0"/>
          </a:p>
        </p:txBody>
      </p:sp>
      <p:pic>
        <p:nvPicPr>
          <p:cNvPr id="8" name="Picture 7"/>
          <p:cNvPicPr>
            <a:picLocks noChangeAspect="1"/>
          </p:cNvPicPr>
          <p:nvPr/>
        </p:nvPicPr>
        <p:blipFill rotWithShape="1">
          <a:blip r:embed="rId2"/>
          <a:srcRect t="26198" b="25614"/>
          <a:stretch/>
        </p:blipFill>
        <p:spPr>
          <a:xfrm>
            <a:off x="5334000" y="3124200"/>
            <a:ext cx="1767211" cy="851568"/>
          </a:xfrm>
          <a:prstGeom prst="rect">
            <a:avLst/>
          </a:prstGeom>
        </p:spPr>
      </p:pic>
      <p:pic>
        <p:nvPicPr>
          <p:cNvPr id="9" name="Picture 8"/>
          <p:cNvPicPr>
            <a:picLocks noChangeAspect="1"/>
          </p:cNvPicPr>
          <p:nvPr/>
        </p:nvPicPr>
        <p:blipFill rotWithShape="1">
          <a:blip r:embed="rId3"/>
          <a:srcRect t="25283" b="25697"/>
          <a:stretch/>
        </p:blipFill>
        <p:spPr>
          <a:xfrm>
            <a:off x="2104188" y="3191356"/>
            <a:ext cx="1883825" cy="923444"/>
          </a:xfrm>
          <a:prstGeom prst="rect">
            <a:avLst/>
          </a:prstGeom>
        </p:spPr>
      </p:pic>
      <p:sp>
        <p:nvSpPr>
          <p:cNvPr id="11" name="TextBox 10"/>
          <p:cNvSpPr txBox="1"/>
          <p:nvPr/>
        </p:nvSpPr>
        <p:spPr>
          <a:xfrm>
            <a:off x="1676400" y="4874826"/>
            <a:ext cx="5792537" cy="954107"/>
          </a:xfrm>
          <a:prstGeom prst="rect">
            <a:avLst/>
          </a:prstGeom>
          <a:noFill/>
        </p:spPr>
        <p:txBody>
          <a:bodyPr wrap="square" rtlCol="0">
            <a:spAutoFit/>
          </a:bodyPr>
          <a:lstStyle/>
          <a:p>
            <a:r>
              <a:rPr lang="en-US" sz="2800" dirty="0" smtClean="0">
                <a:solidFill>
                  <a:srgbClr val="FF6600"/>
                </a:solidFill>
              </a:rPr>
              <a:t>Two keys</a:t>
            </a:r>
            <a:r>
              <a:rPr lang="en-US" sz="2800" dirty="0" smtClean="0"/>
              <a:t>, one you make publicly available and one you keep to yourself</a:t>
            </a:r>
            <a:endParaRPr lang="en-US" sz="2800" dirty="0"/>
          </a:p>
        </p:txBody>
      </p:sp>
    </p:spTree>
    <p:extLst>
      <p:ext uri="{BB962C8B-B14F-4D97-AF65-F5344CB8AC3E}">
        <p14:creationId xmlns:p14="http://schemas.microsoft.com/office/powerpoint/2010/main" val="27040236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encryption</a:t>
            </a:r>
            <a:endParaRPr lang="en-US" dirty="0"/>
          </a:p>
        </p:txBody>
      </p:sp>
      <p:pic>
        <p:nvPicPr>
          <p:cNvPr id="4" name="Picture 3"/>
          <p:cNvPicPr>
            <a:picLocks noChangeAspect="1"/>
          </p:cNvPicPr>
          <p:nvPr/>
        </p:nvPicPr>
        <p:blipFill>
          <a:blip r:embed="rId2"/>
          <a:stretch>
            <a:fillRect/>
          </a:stretch>
        </p:blipFill>
        <p:spPr>
          <a:xfrm>
            <a:off x="1839120" y="2653632"/>
            <a:ext cx="1487094" cy="1905000"/>
          </a:xfrm>
          <a:prstGeom prst="rect">
            <a:avLst/>
          </a:prstGeom>
        </p:spPr>
      </p:pic>
      <p:cxnSp>
        <p:nvCxnSpPr>
          <p:cNvPr id="8" name="Straight Connector 7"/>
          <p:cNvCxnSpPr/>
          <p:nvPr/>
        </p:nvCxnSpPr>
        <p:spPr>
          <a:xfrm flipV="1">
            <a:off x="2905920" y="1834148"/>
            <a:ext cx="2057400" cy="15052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905920" y="2806032"/>
            <a:ext cx="2514600" cy="5334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589301" y="5240421"/>
            <a:ext cx="5369830" cy="523220"/>
          </a:xfrm>
          <a:prstGeom prst="rect">
            <a:avLst/>
          </a:prstGeom>
          <a:noFill/>
        </p:spPr>
        <p:txBody>
          <a:bodyPr wrap="none" rtlCol="0">
            <a:spAutoFit/>
          </a:bodyPr>
          <a:lstStyle/>
          <a:p>
            <a:r>
              <a:rPr lang="en-US" sz="2800" dirty="0" smtClean="0"/>
              <a:t>Share your public key with everyone</a:t>
            </a:r>
            <a:endParaRPr lang="en-US" sz="2800" dirty="0"/>
          </a:p>
        </p:txBody>
      </p:sp>
      <p:grpSp>
        <p:nvGrpSpPr>
          <p:cNvPr id="17" name="Group 16"/>
          <p:cNvGrpSpPr/>
          <p:nvPr/>
        </p:nvGrpSpPr>
        <p:grpSpPr>
          <a:xfrm>
            <a:off x="5191920" y="1802064"/>
            <a:ext cx="1767211" cy="851568"/>
            <a:chOff x="5191920" y="1802064"/>
            <a:chExt cx="1767211" cy="851568"/>
          </a:xfrm>
        </p:grpSpPr>
        <p:pic>
          <p:nvPicPr>
            <p:cNvPr id="5" name="Picture 4"/>
            <p:cNvPicPr>
              <a:picLocks noChangeAspect="1"/>
            </p:cNvPicPr>
            <p:nvPr/>
          </p:nvPicPr>
          <p:blipFill rotWithShape="1">
            <a:blip r:embed="rId3"/>
            <a:srcRect t="26198" b="25614"/>
            <a:stretch/>
          </p:blipFill>
          <p:spPr>
            <a:xfrm>
              <a:off x="5191920" y="1802064"/>
              <a:ext cx="1767211" cy="851568"/>
            </a:xfrm>
            <a:prstGeom prst="rect">
              <a:avLst/>
            </a:prstGeom>
          </p:spPr>
        </p:pic>
        <p:pic>
          <p:nvPicPr>
            <p:cNvPr id="14" name="Picture 13"/>
            <p:cNvPicPr>
              <a:picLocks noChangeAspect="1"/>
            </p:cNvPicPr>
            <p:nvPr/>
          </p:nvPicPr>
          <p:blipFill>
            <a:blip r:embed="rId4"/>
            <a:stretch>
              <a:fillRect/>
            </a:stretch>
          </p:blipFill>
          <p:spPr>
            <a:xfrm>
              <a:off x="5257800" y="2057400"/>
              <a:ext cx="609600" cy="335280"/>
            </a:xfrm>
            <a:prstGeom prst="rect">
              <a:avLst/>
            </a:prstGeom>
          </p:spPr>
        </p:pic>
      </p:grpSp>
      <p:grpSp>
        <p:nvGrpSpPr>
          <p:cNvPr id="16" name="Group 15"/>
          <p:cNvGrpSpPr/>
          <p:nvPr/>
        </p:nvGrpSpPr>
        <p:grpSpPr>
          <a:xfrm>
            <a:off x="2133600" y="3962400"/>
            <a:ext cx="466345" cy="228600"/>
            <a:chOff x="5683102" y="3505200"/>
            <a:chExt cx="2149005" cy="1053432"/>
          </a:xfrm>
        </p:grpSpPr>
        <p:pic>
          <p:nvPicPr>
            <p:cNvPr id="6" name="Picture 5"/>
            <p:cNvPicPr>
              <a:picLocks noChangeAspect="1"/>
            </p:cNvPicPr>
            <p:nvPr/>
          </p:nvPicPr>
          <p:blipFill rotWithShape="1">
            <a:blip r:embed="rId5"/>
            <a:srcRect t="25283" b="25697"/>
            <a:stretch/>
          </p:blipFill>
          <p:spPr>
            <a:xfrm>
              <a:off x="5683102" y="3505200"/>
              <a:ext cx="2149005" cy="1053432"/>
            </a:xfrm>
            <a:prstGeom prst="rect">
              <a:avLst/>
            </a:prstGeom>
          </p:spPr>
        </p:pic>
        <p:pic>
          <p:nvPicPr>
            <p:cNvPr id="15" name="Picture 14"/>
            <p:cNvPicPr>
              <a:picLocks noChangeAspect="1"/>
            </p:cNvPicPr>
            <p:nvPr/>
          </p:nvPicPr>
          <p:blipFill>
            <a:blip r:embed="rId4"/>
            <a:stretch>
              <a:fillRect/>
            </a:stretch>
          </p:blipFill>
          <p:spPr>
            <a:xfrm>
              <a:off x="5867400" y="3886200"/>
              <a:ext cx="609600" cy="335280"/>
            </a:xfrm>
            <a:prstGeom prst="rect">
              <a:avLst/>
            </a:prstGeom>
          </p:spPr>
        </p:pic>
      </p:grpSp>
    </p:spTree>
    <p:extLst>
      <p:ext uri="{BB962C8B-B14F-4D97-AF65-F5344CB8AC3E}">
        <p14:creationId xmlns:p14="http://schemas.microsoft.com/office/powerpoint/2010/main" val="11806678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encryption</a:t>
            </a:r>
            <a:endParaRPr lang="en-US" dirty="0"/>
          </a:p>
        </p:txBody>
      </p:sp>
      <p:pic>
        <p:nvPicPr>
          <p:cNvPr id="4" name="Picture 3"/>
          <p:cNvPicPr>
            <a:picLocks noChangeAspect="1"/>
          </p:cNvPicPr>
          <p:nvPr/>
        </p:nvPicPr>
        <p:blipFill>
          <a:blip r:embed="rId2"/>
          <a:stretch>
            <a:fillRect/>
          </a:stretch>
        </p:blipFill>
        <p:spPr>
          <a:xfrm>
            <a:off x="7288916" y="1457178"/>
            <a:ext cx="1487094" cy="1905000"/>
          </a:xfrm>
          <a:prstGeom prst="rect">
            <a:avLst/>
          </a:prstGeom>
        </p:spPr>
      </p:pic>
      <p:pic>
        <p:nvPicPr>
          <p:cNvPr id="5" name="Picture 4"/>
          <p:cNvPicPr>
            <a:picLocks noChangeAspect="1"/>
          </p:cNvPicPr>
          <p:nvPr/>
        </p:nvPicPr>
        <p:blipFill>
          <a:blip r:embed="rId3"/>
          <a:stretch>
            <a:fillRect/>
          </a:stretch>
        </p:blipFill>
        <p:spPr>
          <a:xfrm>
            <a:off x="533400" y="1614905"/>
            <a:ext cx="1121494" cy="2743200"/>
          </a:xfrm>
          <a:prstGeom prst="rect">
            <a:avLst/>
          </a:prstGeom>
        </p:spPr>
      </p:pic>
      <p:grpSp>
        <p:nvGrpSpPr>
          <p:cNvPr id="9" name="Group 8"/>
          <p:cNvGrpSpPr/>
          <p:nvPr/>
        </p:nvGrpSpPr>
        <p:grpSpPr>
          <a:xfrm>
            <a:off x="2093337" y="1846847"/>
            <a:ext cx="1429429" cy="1487905"/>
            <a:chOff x="2093337" y="1846847"/>
            <a:chExt cx="1429429" cy="1487905"/>
          </a:xfrm>
        </p:grpSpPr>
        <p:pic>
          <p:nvPicPr>
            <p:cNvPr id="7" name="Picture 6"/>
            <p:cNvPicPr>
              <a:picLocks noChangeAspect="1"/>
            </p:cNvPicPr>
            <p:nvPr/>
          </p:nvPicPr>
          <p:blipFill>
            <a:blip r:embed="rId4"/>
            <a:stretch>
              <a:fillRect/>
            </a:stretch>
          </p:blipFill>
          <p:spPr>
            <a:xfrm>
              <a:off x="2093337" y="1846847"/>
              <a:ext cx="1429429" cy="1487905"/>
            </a:xfrm>
            <a:prstGeom prst="rect">
              <a:avLst/>
            </a:prstGeom>
          </p:spPr>
        </p:pic>
        <p:sp>
          <p:nvSpPr>
            <p:cNvPr id="8" name="TextBox 7"/>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sp>
        <p:nvSpPr>
          <p:cNvPr id="3" name="Down Arrow 2"/>
          <p:cNvSpPr/>
          <p:nvPr/>
        </p:nvSpPr>
        <p:spPr>
          <a:xfrm>
            <a:off x="2379579" y="35199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5400000">
            <a:off x="2433534" y="4109934"/>
            <a:ext cx="1895621" cy="400110"/>
          </a:xfrm>
          <a:prstGeom prst="rect">
            <a:avLst/>
          </a:prstGeom>
          <a:noFill/>
        </p:spPr>
        <p:txBody>
          <a:bodyPr wrap="none" rtlCol="0">
            <a:spAutoFit/>
          </a:bodyPr>
          <a:lstStyle/>
          <a:p>
            <a:r>
              <a:rPr lang="en-US" sz="2000" dirty="0" smtClean="0"/>
              <a:t>encrypt message</a:t>
            </a:r>
            <a:endParaRPr lang="en-US" sz="2000" dirty="0"/>
          </a:p>
        </p:txBody>
      </p:sp>
      <p:pic>
        <p:nvPicPr>
          <p:cNvPr id="11" name="Picture 10"/>
          <p:cNvPicPr>
            <a:picLocks noChangeAspect="1"/>
          </p:cNvPicPr>
          <p:nvPr/>
        </p:nvPicPr>
        <p:blipFill>
          <a:blip r:embed="rId5"/>
          <a:stretch>
            <a:fillRect/>
          </a:stretch>
        </p:blipFill>
        <p:spPr>
          <a:xfrm>
            <a:off x="6096000" y="5245100"/>
            <a:ext cx="1192916" cy="1231900"/>
          </a:xfrm>
          <a:prstGeom prst="rect">
            <a:avLst/>
          </a:prstGeom>
        </p:spPr>
      </p:pic>
      <p:sp>
        <p:nvSpPr>
          <p:cNvPr id="12" name="Down Arrow 11"/>
          <p:cNvSpPr/>
          <p:nvPr/>
        </p:nvSpPr>
        <p:spPr>
          <a:xfrm rot="16200000">
            <a:off x="4400884" y="53106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2319155" y="5292558"/>
            <a:ext cx="1192916" cy="1231900"/>
          </a:xfrm>
          <a:prstGeom prst="rect">
            <a:avLst/>
          </a:prstGeom>
        </p:spPr>
      </p:pic>
      <p:sp>
        <p:nvSpPr>
          <p:cNvPr id="14" name="TextBox 13"/>
          <p:cNvSpPr txBox="1"/>
          <p:nvPr/>
        </p:nvSpPr>
        <p:spPr>
          <a:xfrm>
            <a:off x="3239965" y="5257800"/>
            <a:ext cx="2703635" cy="400110"/>
          </a:xfrm>
          <a:prstGeom prst="rect">
            <a:avLst/>
          </a:prstGeom>
          <a:noFill/>
        </p:spPr>
        <p:txBody>
          <a:bodyPr wrap="none" rtlCol="0">
            <a:spAutoFit/>
          </a:bodyPr>
          <a:lstStyle/>
          <a:p>
            <a:r>
              <a:rPr lang="en-US" sz="2000" dirty="0" smtClean="0"/>
              <a:t>send encrypted message</a:t>
            </a:r>
            <a:endParaRPr lang="en-US" sz="2000" dirty="0"/>
          </a:p>
        </p:txBody>
      </p:sp>
      <p:sp>
        <p:nvSpPr>
          <p:cNvPr id="15" name="Down Arrow 14"/>
          <p:cNvSpPr/>
          <p:nvPr/>
        </p:nvSpPr>
        <p:spPr>
          <a:xfrm rot="10800000">
            <a:off x="6324600" y="33675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4781145" y="4017692"/>
            <a:ext cx="1924801" cy="400110"/>
          </a:xfrm>
          <a:prstGeom prst="rect">
            <a:avLst/>
          </a:prstGeom>
          <a:noFill/>
        </p:spPr>
        <p:txBody>
          <a:bodyPr wrap="none" rtlCol="0">
            <a:spAutoFit/>
          </a:bodyPr>
          <a:lstStyle/>
          <a:p>
            <a:r>
              <a:rPr lang="en-US" sz="2000" dirty="0" smtClean="0"/>
              <a:t>decrypt message</a:t>
            </a:r>
            <a:endParaRPr lang="en-US" sz="2000" dirty="0"/>
          </a:p>
        </p:txBody>
      </p:sp>
      <p:grpSp>
        <p:nvGrpSpPr>
          <p:cNvPr id="17" name="Group 16"/>
          <p:cNvGrpSpPr/>
          <p:nvPr/>
        </p:nvGrpSpPr>
        <p:grpSpPr>
          <a:xfrm>
            <a:off x="5733371" y="1788695"/>
            <a:ext cx="1429429" cy="1487905"/>
            <a:chOff x="2093337" y="1846847"/>
            <a:chExt cx="1429429" cy="1487905"/>
          </a:xfrm>
        </p:grpSpPr>
        <p:pic>
          <p:nvPicPr>
            <p:cNvPr id="18" name="Picture 17"/>
            <p:cNvPicPr>
              <a:picLocks noChangeAspect="1"/>
            </p:cNvPicPr>
            <p:nvPr/>
          </p:nvPicPr>
          <p:blipFill>
            <a:blip r:embed="rId4"/>
            <a:stretch>
              <a:fillRect/>
            </a:stretch>
          </p:blipFill>
          <p:spPr>
            <a:xfrm>
              <a:off x="2093337" y="1846847"/>
              <a:ext cx="1429429" cy="1487905"/>
            </a:xfrm>
            <a:prstGeom prst="rect">
              <a:avLst/>
            </a:prstGeom>
          </p:spPr>
        </p:pic>
        <p:sp>
          <p:nvSpPr>
            <p:cNvPr id="19" name="TextBox 18"/>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grpSp>
        <p:nvGrpSpPr>
          <p:cNvPr id="24" name="Group 23"/>
          <p:cNvGrpSpPr/>
          <p:nvPr/>
        </p:nvGrpSpPr>
        <p:grpSpPr>
          <a:xfrm>
            <a:off x="2075606" y="3962400"/>
            <a:ext cx="972394" cy="453189"/>
            <a:chOff x="5191920" y="1802064"/>
            <a:chExt cx="1767211" cy="851568"/>
          </a:xfrm>
        </p:grpSpPr>
        <p:pic>
          <p:nvPicPr>
            <p:cNvPr id="25" name="Picture 24"/>
            <p:cNvPicPr>
              <a:picLocks noChangeAspect="1"/>
            </p:cNvPicPr>
            <p:nvPr/>
          </p:nvPicPr>
          <p:blipFill rotWithShape="1">
            <a:blip r:embed="rId6"/>
            <a:srcRect t="26198" b="25614"/>
            <a:stretch/>
          </p:blipFill>
          <p:spPr>
            <a:xfrm>
              <a:off x="5191920" y="1802064"/>
              <a:ext cx="1767211" cy="851568"/>
            </a:xfrm>
            <a:prstGeom prst="rect">
              <a:avLst/>
            </a:prstGeom>
          </p:spPr>
        </p:pic>
        <p:pic>
          <p:nvPicPr>
            <p:cNvPr id="26" name="Picture 25"/>
            <p:cNvPicPr>
              <a:picLocks noChangeAspect="1"/>
            </p:cNvPicPr>
            <p:nvPr/>
          </p:nvPicPr>
          <p:blipFill>
            <a:blip r:embed="rId7"/>
            <a:stretch>
              <a:fillRect/>
            </a:stretch>
          </p:blipFill>
          <p:spPr>
            <a:xfrm>
              <a:off x="5257800" y="2057400"/>
              <a:ext cx="609600" cy="335280"/>
            </a:xfrm>
            <a:prstGeom prst="rect">
              <a:avLst/>
            </a:prstGeom>
          </p:spPr>
        </p:pic>
      </p:grpSp>
      <p:grpSp>
        <p:nvGrpSpPr>
          <p:cNvPr id="27" name="Group 26"/>
          <p:cNvGrpSpPr/>
          <p:nvPr/>
        </p:nvGrpSpPr>
        <p:grpSpPr>
          <a:xfrm>
            <a:off x="6324599" y="3962399"/>
            <a:ext cx="751780" cy="395705"/>
            <a:chOff x="5683102" y="3505200"/>
            <a:chExt cx="2149005" cy="1053432"/>
          </a:xfrm>
        </p:grpSpPr>
        <p:pic>
          <p:nvPicPr>
            <p:cNvPr id="28" name="Picture 27"/>
            <p:cNvPicPr>
              <a:picLocks noChangeAspect="1"/>
            </p:cNvPicPr>
            <p:nvPr/>
          </p:nvPicPr>
          <p:blipFill rotWithShape="1">
            <a:blip r:embed="rId8"/>
            <a:srcRect t="25283" b="25697"/>
            <a:stretch/>
          </p:blipFill>
          <p:spPr>
            <a:xfrm>
              <a:off x="5683102" y="3505200"/>
              <a:ext cx="2149005" cy="1053432"/>
            </a:xfrm>
            <a:prstGeom prst="rect">
              <a:avLst/>
            </a:prstGeom>
          </p:spPr>
        </p:pic>
        <p:pic>
          <p:nvPicPr>
            <p:cNvPr id="29" name="Picture 28"/>
            <p:cNvPicPr>
              <a:picLocks noChangeAspect="1"/>
            </p:cNvPicPr>
            <p:nvPr/>
          </p:nvPicPr>
          <p:blipFill>
            <a:blip r:embed="rId7"/>
            <a:stretch>
              <a:fillRect/>
            </a:stretch>
          </p:blipFill>
          <p:spPr>
            <a:xfrm>
              <a:off x="5867400" y="3886200"/>
              <a:ext cx="609600" cy="335280"/>
            </a:xfrm>
            <a:prstGeom prst="rect">
              <a:avLst/>
            </a:prstGeom>
          </p:spPr>
        </p:pic>
      </p:grpSp>
    </p:spTree>
    <p:extLst>
      <p:ext uri="{BB962C8B-B14F-4D97-AF65-F5344CB8AC3E}">
        <p14:creationId xmlns:p14="http://schemas.microsoft.com/office/powerpoint/2010/main" val="27717840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encryption</a:t>
            </a:r>
            <a:endParaRPr lang="en-US" dirty="0"/>
          </a:p>
        </p:txBody>
      </p:sp>
      <p:pic>
        <p:nvPicPr>
          <p:cNvPr id="4" name="Picture 3"/>
          <p:cNvPicPr>
            <a:picLocks noChangeAspect="1"/>
          </p:cNvPicPr>
          <p:nvPr/>
        </p:nvPicPr>
        <p:blipFill>
          <a:blip r:embed="rId2"/>
          <a:stretch>
            <a:fillRect/>
          </a:stretch>
        </p:blipFill>
        <p:spPr>
          <a:xfrm>
            <a:off x="7288916" y="1457178"/>
            <a:ext cx="1487094" cy="1905000"/>
          </a:xfrm>
          <a:prstGeom prst="rect">
            <a:avLst/>
          </a:prstGeom>
        </p:spPr>
      </p:pic>
      <p:pic>
        <p:nvPicPr>
          <p:cNvPr id="11" name="Picture 10"/>
          <p:cNvPicPr>
            <a:picLocks noChangeAspect="1"/>
          </p:cNvPicPr>
          <p:nvPr/>
        </p:nvPicPr>
        <p:blipFill>
          <a:blip r:embed="rId3"/>
          <a:stretch>
            <a:fillRect/>
          </a:stretch>
        </p:blipFill>
        <p:spPr>
          <a:xfrm>
            <a:off x="6096000" y="5245100"/>
            <a:ext cx="1192916" cy="1231900"/>
          </a:xfrm>
          <a:prstGeom prst="rect">
            <a:avLst/>
          </a:prstGeom>
        </p:spPr>
      </p:pic>
      <p:sp>
        <p:nvSpPr>
          <p:cNvPr id="15" name="Down Arrow 14"/>
          <p:cNvSpPr/>
          <p:nvPr/>
        </p:nvSpPr>
        <p:spPr>
          <a:xfrm rot="10800000">
            <a:off x="6324600" y="3367505"/>
            <a:ext cx="685800" cy="1509295"/>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4781145" y="4017692"/>
            <a:ext cx="1924801" cy="400110"/>
          </a:xfrm>
          <a:prstGeom prst="rect">
            <a:avLst/>
          </a:prstGeom>
          <a:noFill/>
        </p:spPr>
        <p:txBody>
          <a:bodyPr wrap="none" rtlCol="0">
            <a:spAutoFit/>
          </a:bodyPr>
          <a:lstStyle/>
          <a:p>
            <a:r>
              <a:rPr lang="en-US" sz="2000" dirty="0" smtClean="0"/>
              <a:t>decrypt message</a:t>
            </a:r>
            <a:endParaRPr lang="en-US" sz="2000" dirty="0"/>
          </a:p>
        </p:txBody>
      </p:sp>
      <p:grpSp>
        <p:nvGrpSpPr>
          <p:cNvPr id="17" name="Group 16"/>
          <p:cNvGrpSpPr/>
          <p:nvPr/>
        </p:nvGrpSpPr>
        <p:grpSpPr>
          <a:xfrm>
            <a:off x="5733371" y="1788695"/>
            <a:ext cx="1429429" cy="1487905"/>
            <a:chOff x="2093337" y="1846847"/>
            <a:chExt cx="1429429" cy="1487905"/>
          </a:xfrm>
        </p:grpSpPr>
        <p:pic>
          <p:nvPicPr>
            <p:cNvPr id="18" name="Picture 17"/>
            <p:cNvPicPr>
              <a:picLocks noChangeAspect="1"/>
            </p:cNvPicPr>
            <p:nvPr/>
          </p:nvPicPr>
          <p:blipFill>
            <a:blip r:embed="rId4"/>
            <a:stretch>
              <a:fillRect/>
            </a:stretch>
          </p:blipFill>
          <p:spPr>
            <a:xfrm>
              <a:off x="2093337" y="1846847"/>
              <a:ext cx="1429429" cy="1487905"/>
            </a:xfrm>
            <a:prstGeom prst="rect">
              <a:avLst/>
            </a:prstGeom>
          </p:spPr>
        </p:pic>
        <p:sp>
          <p:nvSpPr>
            <p:cNvPr id="19" name="TextBox 18"/>
            <p:cNvSpPr txBox="1"/>
            <p:nvPr/>
          </p:nvSpPr>
          <p:spPr>
            <a:xfrm>
              <a:off x="2362200" y="2209800"/>
              <a:ext cx="1121611" cy="646331"/>
            </a:xfrm>
            <a:prstGeom prst="rect">
              <a:avLst/>
            </a:prstGeom>
            <a:noFill/>
          </p:spPr>
          <p:txBody>
            <a:bodyPr wrap="square" rtlCol="0">
              <a:spAutoFit/>
            </a:bodyPr>
            <a:lstStyle/>
            <a:p>
              <a:r>
                <a:rPr lang="en-US" dirty="0" smtClean="0"/>
                <a:t>I like bananas</a:t>
              </a:r>
              <a:endParaRPr lang="en-US" dirty="0"/>
            </a:p>
          </p:txBody>
        </p:sp>
      </p:grpSp>
      <p:grpSp>
        <p:nvGrpSpPr>
          <p:cNvPr id="27" name="Group 26"/>
          <p:cNvGrpSpPr/>
          <p:nvPr/>
        </p:nvGrpSpPr>
        <p:grpSpPr>
          <a:xfrm>
            <a:off x="6324599" y="3962399"/>
            <a:ext cx="751780" cy="395705"/>
            <a:chOff x="5683102" y="3505200"/>
            <a:chExt cx="2149005" cy="1053432"/>
          </a:xfrm>
        </p:grpSpPr>
        <p:pic>
          <p:nvPicPr>
            <p:cNvPr id="28" name="Picture 27"/>
            <p:cNvPicPr>
              <a:picLocks noChangeAspect="1"/>
            </p:cNvPicPr>
            <p:nvPr/>
          </p:nvPicPr>
          <p:blipFill rotWithShape="1">
            <a:blip r:embed="rId5"/>
            <a:srcRect t="25283" b="25697"/>
            <a:stretch/>
          </p:blipFill>
          <p:spPr>
            <a:xfrm>
              <a:off x="5683102" y="3505200"/>
              <a:ext cx="2149005" cy="1053432"/>
            </a:xfrm>
            <a:prstGeom prst="rect">
              <a:avLst/>
            </a:prstGeom>
          </p:spPr>
        </p:pic>
        <p:pic>
          <p:nvPicPr>
            <p:cNvPr id="29" name="Picture 28"/>
            <p:cNvPicPr>
              <a:picLocks noChangeAspect="1"/>
            </p:cNvPicPr>
            <p:nvPr/>
          </p:nvPicPr>
          <p:blipFill>
            <a:blip r:embed="rId6"/>
            <a:stretch>
              <a:fillRect/>
            </a:stretch>
          </p:blipFill>
          <p:spPr>
            <a:xfrm>
              <a:off x="5867400" y="3886200"/>
              <a:ext cx="609600" cy="335280"/>
            </a:xfrm>
            <a:prstGeom prst="rect">
              <a:avLst/>
            </a:prstGeom>
          </p:spPr>
        </p:pic>
      </p:grpSp>
      <p:sp>
        <p:nvSpPr>
          <p:cNvPr id="6" name="TextBox 5"/>
          <p:cNvSpPr txBox="1"/>
          <p:nvPr/>
        </p:nvSpPr>
        <p:spPr>
          <a:xfrm>
            <a:off x="1295400" y="3505200"/>
            <a:ext cx="4134176" cy="954107"/>
          </a:xfrm>
          <a:prstGeom prst="rect">
            <a:avLst/>
          </a:prstGeom>
          <a:noFill/>
        </p:spPr>
        <p:txBody>
          <a:bodyPr wrap="square" rtlCol="0">
            <a:spAutoFit/>
          </a:bodyPr>
          <a:lstStyle/>
          <a:p>
            <a:r>
              <a:rPr lang="en-US" sz="2800" dirty="0" smtClean="0">
                <a:solidFill>
                  <a:srgbClr val="008000"/>
                </a:solidFill>
              </a:rPr>
              <a:t>Only the person with the private key can decrypt!</a:t>
            </a:r>
            <a:endParaRPr lang="en-US" sz="2800" dirty="0">
              <a:solidFill>
                <a:srgbClr val="008000"/>
              </a:solidFill>
            </a:endParaRPr>
          </a:p>
        </p:txBody>
      </p:sp>
    </p:spTree>
    <p:extLst>
      <p:ext uri="{BB962C8B-B14F-4D97-AF65-F5344CB8AC3E}">
        <p14:creationId xmlns:p14="http://schemas.microsoft.com/office/powerpoint/2010/main" val="27957500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respondents</a:t>
            </a:r>
            <a:endParaRPr lang="en-US" dirty="0"/>
          </a:p>
        </p:txBody>
      </p:sp>
      <p:pic>
        <p:nvPicPr>
          <p:cNvPr id="4" name="Picture 3"/>
          <p:cNvPicPr>
            <a:picLocks noChangeAspect="1"/>
          </p:cNvPicPr>
          <p:nvPr/>
        </p:nvPicPr>
        <p:blipFill>
          <a:blip r:embed="rId2"/>
          <a:stretch>
            <a:fillRect/>
          </a:stretch>
        </p:blipFill>
        <p:spPr>
          <a:xfrm>
            <a:off x="1858210" y="1943099"/>
            <a:ext cx="6218989" cy="3323451"/>
          </a:xfrm>
          <a:prstGeom prst="rect">
            <a:avLst/>
          </a:prstGeom>
        </p:spPr>
      </p:pic>
      <p:sp>
        <p:nvSpPr>
          <p:cNvPr id="5" name="TextBox 4"/>
          <p:cNvSpPr txBox="1"/>
          <p:nvPr/>
        </p:nvSpPr>
        <p:spPr>
          <a:xfrm>
            <a:off x="2743200" y="5796136"/>
            <a:ext cx="3135444" cy="523220"/>
          </a:xfrm>
          <a:prstGeom prst="rect">
            <a:avLst/>
          </a:prstGeom>
          <a:noFill/>
        </p:spPr>
        <p:txBody>
          <a:bodyPr wrap="none" rtlCol="0">
            <a:spAutoFit/>
          </a:bodyPr>
          <a:lstStyle/>
          <a:p>
            <a:r>
              <a:rPr lang="en-US" sz="2800" dirty="0" smtClean="0"/>
              <a:t>24 total respondents</a:t>
            </a:r>
            <a:endParaRPr lang="en-US" sz="2800" dirty="0"/>
          </a:p>
        </p:txBody>
      </p:sp>
    </p:spTree>
    <p:extLst>
      <p:ext uri="{BB962C8B-B14F-4D97-AF65-F5344CB8AC3E}">
        <p14:creationId xmlns:p14="http://schemas.microsoft.com/office/powerpoint/2010/main" val="8105660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pPr marL="0" indent="0">
              <a:buNone/>
            </a:pPr>
            <a:r>
              <a:rPr lang="en-US" dirty="0" smtClean="0"/>
              <a:t>Normal arithmetic:</a:t>
            </a:r>
          </a:p>
          <a:p>
            <a:pPr marL="0" indent="0">
              <a:buNone/>
            </a:pPr>
            <a:r>
              <a:rPr lang="en-US" dirty="0" smtClean="0"/>
              <a:t>a = b</a:t>
            </a:r>
          </a:p>
          <a:p>
            <a:pPr marL="0" indent="0">
              <a:buNone/>
            </a:pPr>
            <a:r>
              <a:rPr lang="en-US" dirty="0" smtClean="0">
                <a:solidFill>
                  <a:srgbClr val="FF6600"/>
                </a:solidFill>
              </a:rPr>
              <a:t>a is equal to b   </a:t>
            </a:r>
            <a:r>
              <a:rPr lang="en-US" i="1" dirty="0" smtClean="0">
                <a:solidFill>
                  <a:srgbClr val="FF6600"/>
                </a:solidFill>
              </a:rPr>
              <a:t>or   a-b = 0</a:t>
            </a:r>
          </a:p>
          <a:p>
            <a:endParaRPr lang="en-US" dirty="0"/>
          </a:p>
          <a:p>
            <a:pPr marL="0" indent="0">
              <a:buNone/>
            </a:pPr>
            <a:r>
              <a:rPr lang="en-US" dirty="0" smtClean="0"/>
              <a:t>Modular arithmetic:</a:t>
            </a:r>
          </a:p>
          <a:p>
            <a:pPr marL="0" indent="0">
              <a:buNone/>
            </a:pPr>
            <a:r>
              <a:rPr lang="en-US" dirty="0" smtClean="0"/>
              <a:t>a     b </a:t>
            </a:r>
            <a:r>
              <a:rPr lang="en-US" i="1" dirty="0" smtClean="0">
                <a:solidFill>
                  <a:srgbClr val="660066"/>
                </a:solidFill>
              </a:rPr>
              <a:t>(mod n)</a:t>
            </a:r>
            <a:r>
              <a:rPr lang="en-US" i="1" dirty="0" smtClean="0"/>
              <a:t> </a:t>
            </a:r>
          </a:p>
          <a:p>
            <a:pPr marL="0" indent="0">
              <a:buNone/>
            </a:pPr>
            <a:r>
              <a:rPr lang="en-US" dirty="0" smtClean="0">
                <a:solidFill>
                  <a:srgbClr val="FF6600"/>
                </a:solidFill>
              </a:rPr>
              <a:t>a-b = n*k for some integer k or</a:t>
            </a:r>
          </a:p>
          <a:p>
            <a:pPr marL="0" indent="0">
              <a:buNone/>
            </a:pPr>
            <a:r>
              <a:rPr lang="en-US" dirty="0" smtClean="0">
                <a:solidFill>
                  <a:srgbClr val="FF6600"/>
                </a:solidFill>
              </a:rPr>
              <a:t>a = b + n*k for some integer k or</a:t>
            </a:r>
          </a:p>
          <a:p>
            <a:pPr marL="0" indent="0">
              <a:buNone/>
            </a:pPr>
            <a:r>
              <a:rPr lang="en-US" dirty="0" smtClean="0">
                <a:solidFill>
                  <a:srgbClr val="FF6600"/>
                </a:solidFill>
              </a:rPr>
              <a:t>a % n = b % n (where % is the mod operator)</a:t>
            </a:r>
            <a:endParaRPr lang="en-US" dirty="0" smtClean="0"/>
          </a:p>
          <a:p>
            <a:endParaRPr lang="en-US" dirty="0"/>
          </a:p>
          <a:p>
            <a:pPr marL="0" indent="0">
              <a:buNone/>
            </a:pPr>
            <a:endParaRPr lang="en-US" dirty="0" smtClean="0"/>
          </a:p>
        </p:txBody>
      </p:sp>
      <p:pic>
        <p:nvPicPr>
          <p:cNvPr id="8" name="Picture 7"/>
          <p:cNvPicPr>
            <a:picLocks noChangeAspect="1"/>
          </p:cNvPicPr>
          <p:nvPr/>
        </p:nvPicPr>
        <p:blipFill>
          <a:blip r:embed="rId3"/>
          <a:stretch>
            <a:fillRect/>
          </a:stretch>
        </p:blipFill>
        <p:spPr>
          <a:xfrm>
            <a:off x="1003300" y="4381500"/>
            <a:ext cx="368300" cy="342900"/>
          </a:xfrm>
          <a:prstGeom prst="rect">
            <a:avLst/>
          </a:prstGeom>
        </p:spPr>
      </p:pic>
    </p:spTree>
    <p:extLst>
      <p:ext uri="{BB962C8B-B14F-4D97-AF65-F5344CB8AC3E}">
        <p14:creationId xmlns:p14="http://schemas.microsoft.com/office/powerpoint/2010/main" val="24577188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a:t>
            </a:r>
            <a:endParaRPr lang="en-US" dirty="0"/>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smtClean="0">
                <a:solidFill>
                  <a:srgbClr val="FF0000"/>
                </a:solidFill>
              </a:rPr>
              <a:t>Which of these statements are true?</a:t>
            </a:r>
            <a:endParaRPr lang="en-US" dirty="0">
              <a:solidFill>
                <a:srgbClr val="FF0000"/>
              </a:solidFill>
            </a:endParaRPr>
          </a:p>
        </p:txBody>
      </p:sp>
      <p:sp>
        <p:nvSpPr>
          <p:cNvPr id="4" name="TextBox 3"/>
          <p:cNvSpPr txBox="1"/>
          <p:nvPr/>
        </p:nvSpPr>
        <p:spPr>
          <a:xfrm>
            <a:off x="762000" y="2438400"/>
            <a:ext cx="580908" cy="523220"/>
          </a:xfrm>
          <a:prstGeom prst="rect">
            <a:avLst/>
          </a:prstGeom>
          <a:noFill/>
        </p:spPr>
        <p:txBody>
          <a:bodyPr wrap="none" rtlCol="0">
            <a:spAutoFit/>
          </a:bodyPr>
          <a:lstStyle/>
          <a:p>
            <a:r>
              <a:rPr lang="en-US" sz="2800" dirty="0" smtClean="0"/>
              <a:t>12</a:t>
            </a:r>
            <a:endParaRPr lang="en-US" sz="2800" dirty="0"/>
          </a:p>
        </p:txBody>
      </p:sp>
      <p:pic>
        <p:nvPicPr>
          <p:cNvPr id="5" name="Picture 4"/>
          <p:cNvPicPr>
            <a:picLocks noChangeAspect="1"/>
          </p:cNvPicPr>
          <p:nvPr/>
        </p:nvPicPr>
        <p:blipFill>
          <a:blip r:embed="rId2"/>
          <a:stretch>
            <a:fillRect/>
          </a:stretch>
        </p:blipFill>
        <p:spPr>
          <a:xfrm>
            <a:off x="1322855" y="2514600"/>
            <a:ext cx="368300" cy="342900"/>
          </a:xfrm>
          <a:prstGeom prst="rect">
            <a:avLst/>
          </a:prstGeom>
        </p:spPr>
      </p:pic>
      <p:sp>
        <p:nvSpPr>
          <p:cNvPr id="6" name="TextBox 5"/>
          <p:cNvSpPr txBox="1"/>
          <p:nvPr/>
        </p:nvSpPr>
        <p:spPr>
          <a:xfrm>
            <a:off x="1705092" y="2438400"/>
            <a:ext cx="1654246" cy="523220"/>
          </a:xfrm>
          <a:prstGeom prst="rect">
            <a:avLst/>
          </a:prstGeom>
          <a:noFill/>
        </p:spPr>
        <p:txBody>
          <a:bodyPr wrap="none" rtlCol="0">
            <a:spAutoFit/>
          </a:bodyPr>
          <a:lstStyle/>
          <a:p>
            <a:r>
              <a:rPr lang="en-US" sz="2800" dirty="0" smtClean="0"/>
              <a:t>5 </a:t>
            </a:r>
            <a:r>
              <a:rPr lang="en-US" sz="2800" i="1" dirty="0" smtClean="0">
                <a:solidFill>
                  <a:srgbClr val="660066"/>
                </a:solidFill>
              </a:rPr>
              <a:t>(mod 7)</a:t>
            </a:r>
            <a:endParaRPr lang="en-US" sz="2800" i="1" dirty="0">
              <a:solidFill>
                <a:srgbClr val="660066"/>
              </a:solidFill>
            </a:endParaRPr>
          </a:p>
        </p:txBody>
      </p:sp>
      <p:sp>
        <p:nvSpPr>
          <p:cNvPr id="7" name="TextBox 6"/>
          <p:cNvSpPr txBox="1"/>
          <p:nvPr/>
        </p:nvSpPr>
        <p:spPr>
          <a:xfrm>
            <a:off x="838200" y="3429000"/>
            <a:ext cx="580908" cy="523220"/>
          </a:xfrm>
          <a:prstGeom prst="rect">
            <a:avLst/>
          </a:prstGeom>
          <a:noFill/>
        </p:spPr>
        <p:txBody>
          <a:bodyPr wrap="none" rtlCol="0">
            <a:spAutoFit/>
          </a:bodyPr>
          <a:lstStyle/>
          <a:p>
            <a:r>
              <a:rPr lang="en-US" sz="2800" dirty="0" smtClean="0"/>
              <a:t>52</a:t>
            </a:r>
            <a:endParaRPr lang="en-US" sz="2800" dirty="0"/>
          </a:p>
        </p:txBody>
      </p:sp>
      <p:pic>
        <p:nvPicPr>
          <p:cNvPr id="8" name="Picture 7"/>
          <p:cNvPicPr>
            <a:picLocks noChangeAspect="1"/>
          </p:cNvPicPr>
          <p:nvPr/>
        </p:nvPicPr>
        <p:blipFill>
          <a:blip r:embed="rId2"/>
          <a:stretch>
            <a:fillRect/>
          </a:stretch>
        </p:blipFill>
        <p:spPr>
          <a:xfrm>
            <a:off x="1399055" y="3505200"/>
            <a:ext cx="368300" cy="342900"/>
          </a:xfrm>
          <a:prstGeom prst="rect">
            <a:avLst/>
          </a:prstGeom>
        </p:spPr>
      </p:pic>
      <p:sp>
        <p:nvSpPr>
          <p:cNvPr id="9" name="TextBox 8"/>
          <p:cNvSpPr txBox="1"/>
          <p:nvPr/>
        </p:nvSpPr>
        <p:spPr>
          <a:xfrm>
            <a:off x="1781292" y="3429000"/>
            <a:ext cx="2050488" cy="523220"/>
          </a:xfrm>
          <a:prstGeom prst="rect">
            <a:avLst/>
          </a:prstGeom>
          <a:noFill/>
        </p:spPr>
        <p:txBody>
          <a:bodyPr wrap="none" rtlCol="0">
            <a:spAutoFit/>
          </a:bodyPr>
          <a:lstStyle/>
          <a:p>
            <a:r>
              <a:rPr lang="en-US" sz="2800" dirty="0" smtClean="0"/>
              <a:t>92 </a:t>
            </a:r>
            <a:r>
              <a:rPr lang="en-US" sz="2800" i="1" dirty="0" smtClean="0">
                <a:solidFill>
                  <a:srgbClr val="660066"/>
                </a:solidFill>
              </a:rPr>
              <a:t>(mod 10)</a:t>
            </a:r>
            <a:endParaRPr lang="en-US" sz="2800" i="1" dirty="0">
              <a:solidFill>
                <a:srgbClr val="660066"/>
              </a:solidFill>
            </a:endParaRPr>
          </a:p>
        </p:txBody>
      </p:sp>
      <p:sp>
        <p:nvSpPr>
          <p:cNvPr id="10" name="TextBox 9"/>
          <p:cNvSpPr txBox="1"/>
          <p:nvPr/>
        </p:nvSpPr>
        <p:spPr>
          <a:xfrm>
            <a:off x="838200" y="4505980"/>
            <a:ext cx="580908" cy="523220"/>
          </a:xfrm>
          <a:prstGeom prst="rect">
            <a:avLst/>
          </a:prstGeom>
          <a:noFill/>
        </p:spPr>
        <p:txBody>
          <a:bodyPr wrap="none" rtlCol="0">
            <a:spAutoFit/>
          </a:bodyPr>
          <a:lstStyle/>
          <a:p>
            <a:r>
              <a:rPr lang="en-US" sz="2800" dirty="0" smtClean="0"/>
              <a:t>17</a:t>
            </a:r>
            <a:endParaRPr lang="en-US" sz="2800" dirty="0"/>
          </a:p>
        </p:txBody>
      </p:sp>
      <p:pic>
        <p:nvPicPr>
          <p:cNvPr id="11" name="Picture 10"/>
          <p:cNvPicPr>
            <a:picLocks noChangeAspect="1"/>
          </p:cNvPicPr>
          <p:nvPr/>
        </p:nvPicPr>
        <p:blipFill>
          <a:blip r:embed="rId2"/>
          <a:stretch>
            <a:fillRect/>
          </a:stretch>
        </p:blipFill>
        <p:spPr>
          <a:xfrm>
            <a:off x="1399055" y="4582180"/>
            <a:ext cx="368300" cy="342900"/>
          </a:xfrm>
          <a:prstGeom prst="rect">
            <a:avLst/>
          </a:prstGeom>
        </p:spPr>
      </p:pic>
      <p:sp>
        <p:nvSpPr>
          <p:cNvPr id="12" name="TextBox 11"/>
          <p:cNvSpPr txBox="1"/>
          <p:nvPr/>
        </p:nvSpPr>
        <p:spPr>
          <a:xfrm>
            <a:off x="1781292" y="4505980"/>
            <a:ext cx="1852367" cy="523220"/>
          </a:xfrm>
          <a:prstGeom prst="rect">
            <a:avLst/>
          </a:prstGeom>
          <a:noFill/>
        </p:spPr>
        <p:txBody>
          <a:bodyPr wrap="none" rtlCol="0">
            <a:spAutoFit/>
          </a:bodyPr>
          <a:lstStyle/>
          <a:p>
            <a:r>
              <a:rPr lang="en-US" sz="2800" dirty="0" smtClean="0"/>
              <a:t>12 </a:t>
            </a:r>
            <a:r>
              <a:rPr lang="en-US" sz="2800" i="1" dirty="0" smtClean="0">
                <a:solidFill>
                  <a:srgbClr val="660066"/>
                </a:solidFill>
              </a:rPr>
              <a:t>(mod 6)</a:t>
            </a:r>
            <a:endParaRPr lang="en-US" sz="2800" i="1" dirty="0">
              <a:solidFill>
                <a:srgbClr val="660066"/>
              </a:solidFill>
            </a:endParaRPr>
          </a:p>
        </p:txBody>
      </p:sp>
      <p:sp>
        <p:nvSpPr>
          <p:cNvPr id="13" name="TextBox 12"/>
          <p:cNvSpPr txBox="1"/>
          <p:nvPr/>
        </p:nvSpPr>
        <p:spPr>
          <a:xfrm>
            <a:off x="914400" y="5791200"/>
            <a:ext cx="580908" cy="523220"/>
          </a:xfrm>
          <a:prstGeom prst="rect">
            <a:avLst/>
          </a:prstGeom>
          <a:noFill/>
        </p:spPr>
        <p:txBody>
          <a:bodyPr wrap="none" rtlCol="0">
            <a:spAutoFit/>
          </a:bodyPr>
          <a:lstStyle/>
          <a:p>
            <a:r>
              <a:rPr lang="en-US" sz="2800" dirty="0" smtClean="0"/>
              <a:t>65</a:t>
            </a:r>
            <a:endParaRPr lang="en-US" sz="2800" dirty="0"/>
          </a:p>
        </p:txBody>
      </p:sp>
      <p:pic>
        <p:nvPicPr>
          <p:cNvPr id="14" name="Picture 13"/>
          <p:cNvPicPr>
            <a:picLocks noChangeAspect="1"/>
          </p:cNvPicPr>
          <p:nvPr/>
        </p:nvPicPr>
        <p:blipFill>
          <a:blip r:embed="rId2"/>
          <a:stretch>
            <a:fillRect/>
          </a:stretch>
        </p:blipFill>
        <p:spPr>
          <a:xfrm>
            <a:off x="1475255" y="5867400"/>
            <a:ext cx="368300" cy="342900"/>
          </a:xfrm>
          <a:prstGeom prst="rect">
            <a:avLst/>
          </a:prstGeom>
        </p:spPr>
      </p:pic>
      <p:sp>
        <p:nvSpPr>
          <p:cNvPr id="15" name="TextBox 14"/>
          <p:cNvSpPr txBox="1"/>
          <p:nvPr/>
        </p:nvSpPr>
        <p:spPr>
          <a:xfrm>
            <a:off x="1857492" y="5791200"/>
            <a:ext cx="2050488" cy="523220"/>
          </a:xfrm>
          <a:prstGeom prst="rect">
            <a:avLst/>
          </a:prstGeom>
          <a:noFill/>
        </p:spPr>
        <p:txBody>
          <a:bodyPr wrap="none" rtlCol="0">
            <a:spAutoFit/>
          </a:bodyPr>
          <a:lstStyle/>
          <a:p>
            <a:r>
              <a:rPr lang="en-US" sz="2800" dirty="0" smtClean="0"/>
              <a:t>33 </a:t>
            </a:r>
            <a:r>
              <a:rPr lang="en-US" sz="2800" i="1" dirty="0" smtClean="0">
                <a:solidFill>
                  <a:srgbClr val="660066"/>
                </a:solidFill>
              </a:rPr>
              <a:t>(mod 32)</a:t>
            </a:r>
            <a:endParaRPr lang="en-US" sz="2800" i="1" dirty="0">
              <a:solidFill>
                <a:srgbClr val="660066"/>
              </a:solidFill>
            </a:endParaRPr>
          </a:p>
        </p:txBody>
      </p:sp>
      <p:sp>
        <p:nvSpPr>
          <p:cNvPr id="16" name="Rectangle 15"/>
          <p:cNvSpPr/>
          <p:nvPr/>
        </p:nvSpPr>
        <p:spPr>
          <a:xfrm>
            <a:off x="4194048" y="4552101"/>
            <a:ext cx="4572000" cy="923330"/>
          </a:xfrm>
          <a:prstGeom prst="rect">
            <a:avLst/>
          </a:prstGeom>
        </p:spPr>
        <p:txBody>
          <a:bodyPr>
            <a:spAutoFit/>
          </a:bodyPr>
          <a:lstStyle/>
          <a:p>
            <a:r>
              <a:rPr lang="en-US" dirty="0">
                <a:solidFill>
                  <a:srgbClr val="FF6600"/>
                </a:solidFill>
              </a:rPr>
              <a:t>a-b = n*k for some integer k or</a:t>
            </a:r>
          </a:p>
          <a:p>
            <a:r>
              <a:rPr lang="en-US" dirty="0">
                <a:solidFill>
                  <a:srgbClr val="FF6600"/>
                </a:solidFill>
              </a:rPr>
              <a:t>a = b + n*k for some integer k or</a:t>
            </a:r>
          </a:p>
          <a:p>
            <a:r>
              <a:rPr lang="en-US" dirty="0">
                <a:solidFill>
                  <a:srgbClr val="FF6600"/>
                </a:solidFill>
              </a:rPr>
              <a:t>a % n = b % n (where % is the mod operator)</a:t>
            </a:r>
            <a:endParaRPr lang="en-US" dirty="0"/>
          </a:p>
        </p:txBody>
      </p:sp>
    </p:spTree>
    <p:extLst>
      <p:ext uri="{BB962C8B-B14F-4D97-AF65-F5344CB8AC3E}">
        <p14:creationId xmlns:p14="http://schemas.microsoft.com/office/powerpoint/2010/main" val="6361691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a:t>
            </a:r>
            <a:endParaRPr lang="en-US" dirty="0"/>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smtClean="0">
                <a:solidFill>
                  <a:srgbClr val="FF0000"/>
                </a:solidFill>
              </a:rPr>
              <a:t>Which of these statements are true?</a:t>
            </a:r>
            <a:endParaRPr lang="en-US" dirty="0">
              <a:solidFill>
                <a:srgbClr val="FF0000"/>
              </a:solidFill>
            </a:endParaRPr>
          </a:p>
        </p:txBody>
      </p:sp>
      <p:sp>
        <p:nvSpPr>
          <p:cNvPr id="4" name="TextBox 3"/>
          <p:cNvSpPr txBox="1"/>
          <p:nvPr/>
        </p:nvSpPr>
        <p:spPr>
          <a:xfrm>
            <a:off x="762000" y="2438400"/>
            <a:ext cx="580908" cy="523220"/>
          </a:xfrm>
          <a:prstGeom prst="rect">
            <a:avLst/>
          </a:prstGeom>
          <a:noFill/>
        </p:spPr>
        <p:txBody>
          <a:bodyPr wrap="none" rtlCol="0">
            <a:spAutoFit/>
          </a:bodyPr>
          <a:lstStyle/>
          <a:p>
            <a:r>
              <a:rPr lang="en-US" sz="2800" dirty="0" smtClean="0"/>
              <a:t>12</a:t>
            </a:r>
            <a:endParaRPr lang="en-US" sz="2800" dirty="0"/>
          </a:p>
        </p:txBody>
      </p:sp>
      <p:pic>
        <p:nvPicPr>
          <p:cNvPr id="5" name="Picture 4"/>
          <p:cNvPicPr>
            <a:picLocks noChangeAspect="1"/>
          </p:cNvPicPr>
          <p:nvPr/>
        </p:nvPicPr>
        <p:blipFill>
          <a:blip r:embed="rId2"/>
          <a:stretch>
            <a:fillRect/>
          </a:stretch>
        </p:blipFill>
        <p:spPr>
          <a:xfrm>
            <a:off x="1322855" y="2514600"/>
            <a:ext cx="368300" cy="342900"/>
          </a:xfrm>
          <a:prstGeom prst="rect">
            <a:avLst/>
          </a:prstGeom>
        </p:spPr>
      </p:pic>
      <p:sp>
        <p:nvSpPr>
          <p:cNvPr id="6" name="TextBox 5"/>
          <p:cNvSpPr txBox="1"/>
          <p:nvPr/>
        </p:nvSpPr>
        <p:spPr>
          <a:xfrm>
            <a:off x="1705092" y="2438400"/>
            <a:ext cx="1654246" cy="523220"/>
          </a:xfrm>
          <a:prstGeom prst="rect">
            <a:avLst/>
          </a:prstGeom>
          <a:noFill/>
        </p:spPr>
        <p:txBody>
          <a:bodyPr wrap="none" rtlCol="0">
            <a:spAutoFit/>
          </a:bodyPr>
          <a:lstStyle/>
          <a:p>
            <a:r>
              <a:rPr lang="en-US" sz="2800" dirty="0" smtClean="0"/>
              <a:t>5 </a:t>
            </a:r>
            <a:r>
              <a:rPr lang="en-US" sz="2800" i="1" dirty="0" smtClean="0">
                <a:solidFill>
                  <a:srgbClr val="660066"/>
                </a:solidFill>
              </a:rPr>
              <a:t>(mod 7)</a:t>
            </a:r>
            <a:endParaRPr lang="en-US" sz="2800" i="1" dirty="0">
              <a:solidFill>
                <a:srgbClr val="660066"/>
              </a:solidFill>
            </a:endParaRPr>
          </a:p>
        </p:txBody>
      </p:sp>
      <p:sp>
        <p:nvSpPr>
          <p:cNvPr id="7" name="TextBox 6"/>
          <p:cNvSpPr txBox="1"/>
          <p:nvPr/>
        </p:nvSpPr>
        <p:spPr>
          <a:xfrm>
            <a:off x="838200" y="3429000"/>
            <a:ext cx="580908" cy="523220"/>
          </a:xfrm>
          <a:prstGeom prst="rect">
            <a:avLst/>
          </a:prstGeom>
          <a:noFill/>
        </p:spPr>
        <p:txBody>
          <a:bodyPr wrap="none" rtlCol="0">
            <a:spAutoFit/>
          </a:bodyPr>
          <a:lstStyle/>
          <a:p>
            <a:r>
              <a:rPr lang="en-US" sz="2800" dirty="0" smtClean="0"/>
              <a:t>52</a:t>
            </a:r>
            <a:endParaRPr lang="en-US" sz="2800" dirty="0"/>
          </a:p>
        </p:txBody>
      </p:sp>
      <p:pic>
        <p:nvPicPr>
          <p:cNvPr id="8" name="Picture 7"/>
          <p:cNvPicPr>
            <a:picLocks noChangeAspect="1"/>
          </p:cNvPicPr>
          <p:nvPr/>
        </p:nvPicPr>
        <p:blipFill>
          <a:blip r:embed="rId2"/>
          <a:stretch>
            <a:fillRect/>
          </a:stretch>
        </p:blipFill>
        <p:spPr>
          <a:xfrm>
            <a:off x="1399055" y="3505200"/>
            <a:ext cx="368300" cy="342900"/>
          </a:xfrm>
          <a:prstGeom prst="rect">
            <a:avLst/>
          </a:prstGeom>
        </p:spPr>
      </p:pic>
      <p:sp>
        <p:nvSpPr>
          <p:cNvPr id="9" name="TextBox 8"/>
          <p:cNvSpPr txBox="1"/>
          <p:nvPr/>
        </p:nvSpPr>
        <p:spPr>
          <a:xfrm>
            <a:off x="1781292" y="3429000"/>
            <a:ext cx="2050488" cy="523220"/>
          </a:xfrm>
          <a:prstGeom prst="rect">
            <a:avLst/>
          </a:prstGeom>
          <a:noFill/>
        </p:spPr>
        <p:txBody>
          <a:bodyPr wrap="none" rtlCol="0">
            <a:spAutoFit/>
          </a:bodyPr>
          <a:lstStyle/>
          <a:p>
            <a:r>
              <a:rPr lang="en-US" sz="2800" dirty="0" smtClean="0"/>
              <a:t>92 </a:t>
            </a:r>
            <a:r>
              <a:rPr lang="en-US" sz="2800" i="1" dirty="0" smtClean="0">
                <a:solidFill>
                  <a:srgbClr val="660066"/>
                </a:solidFill>
              </a:rPr>
              <a:t>(mod 10)</a:t>
            </a:r>
            <a:endParaRPr lang="en-US" sz="2800" i="1" dirty="0">
              <a:solidFill>
                <a:srgbClr val="660066"/>
              </a:solidFill>
            </a:endParaRPr>
          </a:p>
        </p:txBody>
      </p:sp>
      <p:sp>
        <p:nvSpPr>
          <p:cNvPr id="10" name="TextBox 9"/>
          <p:cNvSpPr txBox="1"/>
          <p:nvPr/>
        </p:nvSpPr>
        <p:spPr>
          <a:xfrm>
            <a:off x="838200" y="4505980"/>
            <a:ext cx="580908" cy="523220"/>
          </a:xfrm>
          <a:prstGeom prst="rect">
            <a:avLst/>
          </a:prstGeom>
          <a:noFill/>
        </p:spPr>
        <p:txBody>
          <a:bodyPr wrap="none" rtlCol="0">
            <a:spAutoFit/>
          </a:bodyPr>
          <a:lstStyle/>
          <a:p>
            <a:r>
              <a:rPr lang="en-US" sz="2800" dirty="0" smtClean="0"/>
              <a:t>17</a:t>
            </a:r>
            <a:endParaRPr lang="en-US" sz="2800" dirty="0"/>
          </a:p>
        </p:txBody>
      </p:sp>
      <p:pic>
        <p:nvPicPr>
          <p:cNvPr id="11" name="Picture 10"/>
          <p:cNvPicPr>
            <a:picLocks noChangeAspect="1"/>
          </p:cNvPicPr>
          <p:nvPr/>
        </p:nvPicPr>
        <p:blipFill>
          <a:blip r:embed="rId2"/>
          <a:stretch>
            <a:fillRect/>
          </a:stretch>
        </p:blipFill>
        <p:spPr>
          <a:xfrm>
            <a:off x="1399055" y="4582180"/>
            <a:ext cx="368300" cy="342900"/>
          </a:xfrm>
          <a:prstGeom prst="rect">
            <a:avLst/>
          </a:prstGeom>
        </p:spPr>
      </p:pic>
      <p:sp>
        <p:nvSpPr>
          <p:cNvPr id="12" name="TextBox 11"/>
          <p:cNvSpPr txBox="1"/>
          <p:nvPr/>
        </p:nvSpPr>
        <p:spPr>
          <a:xfrm>
            <a:off x="1781292" y="4505980"/>
            <a:ext cx="1852367" cy="523220"/>
          </a:xfrm>
          <a:prstGeom prst="rect">
            <a:avLst/>
          </a:prstGeom>
          <a:noFill/>
        </p:spPr>
        <p:txBody>
          <a:bodyPr wrap="none" rtlCol="0">
            <a:spAutoFit/>
          </a:bodyPr>
          <a:lstStyle/>
          <a:p>
            <a:r>
              <a:rPr lang="en-US" sz="2800" dirty="0" smtClean="0"/>
              <a:t>12 </a:t>
            </a:r>
            <a:r>
              <a:rPr lang="en-US" sz="2800" i="1" dirty="0" smtClean="0">
                <a:solidFill>
                  <a:srgbClr val="660066"/>
                </a:solidFill>
              </a:rPr>
              <a:t>(mod 6)</a:t>
            </a:r>
            <a:endParaRPr lang="en-US" sz="2800" i="1" dirty="0">
              <a:solidFill>
                <a:srgbClr val="660066"/>
              </a:solidFill>
            </a:endParaRPr>
          </a:p>
        </p:txBody>
      </p:sp>
      <p:sp>
        <p:nvSpPr>
          <p:cNvPr id="13" name="TextBox 12"/>
          <p:cNvSpPr txBox="1"/>
          <p:nvPr/>
        </p:nvSpPr>
        <p:spPr>
          <a:xfrm>
            <a:off x="914400" y="5791200"/>
            <a:ext cx="580908" cy="523220"/>
          </a:xfrm>
          <a:prstGeom prst="rect">
            <a:avLst/>
          </a:prstGeom>
          <a:noFill/>
        </p:spPr>
        <p:txBody>
          <a:bodyPr wrap="none" rtlCol="0">
            <a:spAutoFit/>
          </a:bodyPr>
          <a:lstStyle/>
          <a:p>
            <a:r>
              <a:rPr lang="en-US" sz="2800" dirty="0" smtClean="0"/>
              <a:t>65</a:t>
            </a:r>
            <a:endParaRPr lang="en-US" sz="2800" dirty="0"/>
          </a:p>
        </p:txBody>
      </p:sp>
      <p:pic>
        <p:nvPicPr>
          <p:cNvPr id="14" name="Picture 13"/>
          <p:cNvPicPr>
            <a:picLocks noChangeAspect="1"/>
          </p:cNvPicPr>
          <p:nvPr/>
        </p:nvPicPr>
        <p:blipFill>
          <a:blip r:embed="rId2"/>
          <a:stretch>
            <a:fillRect/>
          </a:stretch>
        </p:blipFill>
        <p:spPr>
          <a:xfrm>
            <a:off x="1475255" y="5867400"/>
            <a:ext cx="368300" cy="342900"/>
          </a:xfrm>
          <a:prstGeom prst="rect">
            <a:avLst/>
          </a:prstGeom>
        </p:spPr>
      </p:pic>
      <p:sp>
        <p:nvSpPr>
          <p:cNvPr id="15" name="TextBox 14"/>
          <p:cNvSpPr txBox="1"/>
          <p:nvPr/>
        </p:nvSpPr>
        <p:spPr>
          <a:xfrm>
            <a:off x="1857492" y="5791200"/>
            <a:ext cx="2050488" cy="523220"/>
          </a:xfrm>
          <a:prstGeom prst="rect">
            <a:avLst/>
          </a:prstGeom>
          <a:noFill/>
        </p:spPr>
        <p:txBody>
          <a:bodyPr wrap="none" rtlCol="0">
            <a:spAutoFit/>
          </a:bodyPr>
          <a:lstStyle/>
          <a:p>
            <a:r>
              <a:rPr lang="en-US" sz="2800" dirty="0" smtClean="0"/>
              <a:t>33 </a:t>
            </a:r>
            <a:r>
              <a:rPr lang="en-US" sz="2800" i="1" dirty="0" smtClean="0">
                <a:solidFill>
                  <a:srgbClr val="660066"/>
                </a:solidFill>
              </a:rPr>
              <a:t>(mod 32)</a:t>
            </a:r>
            <a:endParaRPr lang="en-US" sz="2800" i="1" dirty="0">
              <a:solidFill>
                <a:srgbClr val="660066"/>
              </a:solidFill>
            </a:endParaRPr>
          </a:p>
        </p:txBody>
      </p:sp>
      <p:sp>
        <p:nvSpPr>
          <p:cNvPr id="16" name="TextBox 15"/>
          <p:cNvSpPr txBox="1"/>
          <p:nvPr/>
        </p:nvSpPr>
        <p:spPr>
          <a:xfrm>
            <a:off x="4465053" y="2253734"/>
            <a:ext cx="2806177" cy="830997"/>
          </a:xfrm>
          <a:prstGeom prst="rect">
            <a:avLst/>
          </a:prstGeom>
          <a:noFill/>
        </p:spPr>
        <p:txBody>
          <a:bodyPr wrap="none" rtlCol="0">
            <a:spAutoFit/>
          </a:bodyPr>
          <a:lstStyle/>
          <a:p>
            <a:r>
              <a:rPr lang="en-US" sz="2400" dirty="0" smtClean="0">
                <a:solidFill>
                  <a:srgbClr val="008000"/>
                </a:solidFill>
              </a:rPr>
              <a:t>12-5    = 7  = 1*7</a:t>
            </a:r>
          </a:p>
          <a:p>
            <a:r>
              <a:rPr lang="en-US" sz="2400" dirty="0" smtClean="0">
                <a:solidFill>
                  <a:srgbClr val="008000"/>
                </a:solidFill>
              </a:rPr>
              <a:t>12 % 7 = 5 = 5 % 7</a:t>
            </a:r>
            <a:endParaRPr lang="en-US" sz="2400" dirty="0">
              <a:solidFill>
                <a:srgbClr val="008000"/>
              </a:solidFill>
            </a:endParaRPr>
          </a:p>
        </p:txBody>
      </p:sp>
      <p:sp>
        <p:nvSpPr>
          <p:cNvPr id="18" name="TextBox 17"/>
          <p:cNvSpPr txBox="1"/>
          <p:nvPr/>
        </p:nvSpPr>
        <p:spPr>
          <a:xfrm>
            <a:off x="4465053" y="3276600"/>
            <a:ext cx="3485449" cy="830997"/>
          </a:xfrm>
          <a:prstGeom prst="rect">
            <a:avLst/>
          </a:prstGeom>
          <a:noFill/>
        </p:spPr>
        <p:txBody>
          <a:bodyPr wrap="none" rtlCol="0">
            <a:spAutoFit/>
          </a:bodyPr>
          <a:lstStyle/>
          <a:p>
            <a:r>
              <a:rPr lang="en-US" sz="2400" dirty="0" smtClean="0">
                <a:solidFill>
                  <a:srgbClr val="008000"/>
                </a:solidFill>
              </a:rPr>
              <a:t>92-52    = 40  = 4*10</a:t>
            </a:r>
          </a:p>
          <a:p>
            <a:r>
              <a:rPr lang="en-US" sz="2400" dirty="0" smtClean="0">
                <a:solidFill>
                  <a:srgbClr val="008000"/>
                </a:solidFill>
              </a:rPr>
              <a:t>92 % 10 = 2   = 52 % 20</a:t>
            </a:r>
            <a:endParaRPr lang="en-US" sz="2400" dirty="0">
              <a:solidFill>
                <a:srgbClr val="008000"/>
              </a:solidFill>
            </a:endParaRPr>
          </a:p>
        </p:txBody>
      </p:sp>
      <p:sp>
        <p:nvSpPr>
          <p:cNvPr id="19" name="TextBox 18"/>
          <p:cNvSpPr txBox="1"/>
          <p:nvPr/>
        </p:nvSpPr>
        <p:spPr>
          <a:xfrm>
            <a:off x="4343400" y="5638800"/>
            <a:ext cx="3485449" cy="830997"/>
          </a:xfrm>
          <a:prstGeom prst="rect">
            <a:avLst/>
          </a:prstGeom>
          <a:noFill/>
        </p:spPr>
        <p:txBody>
          <a:bodyPr wrap="none" rtlCol="0">
            <a:spAutoFit/>
          </a:bodyPr>
          <a:lstStyle/>
          <a:p>
            <a:r>
              <a:rPr lang="en-US" sz="2400" dirty="0" smtClean="0">
                <a:solidFill>
                  <a:srgbClr val="008000"/>
                </a:solidFill>
              </a:rPr>
              <a:t>65-33    = 32  = 1*32</a:t>
            </a:r>
          </a:p>
          <a:p>
            <a:r>
              <a:rPr lang="en-US" sz="2400" dirty="0" smtClean="0">
                <a:solidFill>
                  <a:srgbClr val="008000"/>
                </a:solidFill>
              </a:rPr>
              <a:t>65 % 32 = 1   = 33 % 32</a:t>
            </a:r>
            <a:endParaRPr lang="en-US" sz="2400" dirty="0">
              <a:solidFill>
                <a:srgbClr val="008000"/>
              </a:solidFill>
            </a:endParaRPr>
          </a:p>
        </p:txBody>
      </p:sp>
      <p:sp>
        <p:nvSpPr>
          <p:cNvPr id="20" name="TextBox 19"/>
          <p:cNvSpPr txBox="1"/>
          <p:nvPr/>
        </p:nvSpPr>
        <p:spPr>
          <a:xfrm>
            <a:off x="4724400" y="4286072"/>
            <a:ext cx="1681169" cy="1200328"/>
          </a:xfrm>
          <a:prstGeom prst="rect">
            <a:avLst/>
          </a:prstGeom>
          <a:noFill/>
        </p:spPr>
        <p:txBody>
          <a:bodyPr wrap="none" rtlCol="0">
            <a:spAutoFit/>
          </a:bodyPr>
          <a:lstStyle/>
          <a:p>
            <a:r>
              <a:rPr lang="en-US" sz="2400" dirty="0" smtClean="0">
                <a:solidFill>
                  <a:srgbClr val="FF0000"/>
                </a:solidFill>
              </a:rPr>
              <a:t>17-12   = 5 </a:t>
            </a:r>
          </a:p>
          <a:p>
            <a:r>
              <a:rPr lang="en-US" sz="2400" dirty="0" smtClean="0">
                <a:solidFill>
                  <a:srgbClr val="FF0000"/>
                </a:solidFill>
              </a:rPr>
              <a:t>17 % 6 = 5</a:t>
            </a:r>
          </a:p>
          <a:p>
            <a:r>
              <a:rPr lang="en-US" sz="2400" dirty="0" smtClean="0">
                <a:solidFill>
                  <a:srgbClr val="FF0000"/>
                </a:solidFill>
              </a:rPr>
              <a:t>12 % 6 = 0 </a:t>
            </a:r>
            <a:endParaRPr lang="en-US" sz="2400" dirty="0">
              <a:solidFill>
                <a:srgbClr val="FF0000"/>
              </a:solidFill>
            </a:endParaRPr>
          </a:p>
        </p:txBody>
      </p:sp>
    </p:spTree>
    <p:extLst>
      <p:ext uri="{BB962C8B-B14F-4D97-AF65-F5344CB8AC3E}">
        <p14:creationId xmlns:p14="http://schemas.microsoft.com/office/powerpoint/2010/main" val="3529757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 properties</a:t>
            </a:r>
            <a:endParaRPr lang="en-US" dirty="0"/>
          </a:p>
        </p:txBody>
      </p:sp>
      <p:sp>
        <p:nvSpPr>
          <p:cNvPr id="4" name="TextBox 3"/>
          <p:cNvSpPr txBox="1"/>
          <p:nvPr/>
        </p:nvSpPr>
        <p:spPr>
          <a:xfrm>
            <a:off x="770021" y="2141106"/>
            <a:ext cx="382787" cy="523220"/>
          </a:xfrm>
          <a:prstGeom prst="rect">
            <a:avLst/>
          </a:prstGeom>
          <a:noFill/>
        </p:spPr>
        <p:txBody>
          <a:bodyPr wrap="none" rtlCol="0">
            <a:spAutoFit/>
          </a:bodyPr>
          <a:lstStyle/>
          <a:p>
            <a:r>
              <a:rPr lang="en-US" sz="2800" dirty="0" smtClean="0"/>
              <a:t>a</a:t>
            </a:r>
            <a:endParaRPr lang="en-US" sz="2800" dirty="0"/>
          </a:p>
        </p:txBody>
      </p:sp>
      <p:pic>
        <p:nvPicPr>
          <p:cNvPr id="5" name="Picture 4"/>
          <p:cNvPicPr>
            <a:picLocks noChangeAspect="1"/>
          </p:cNvPicPr>
          <p:nvPr/>
        </p:nvPicPr>
        <p:blipFill>
          <a:blip r:embed="rId2"/>
          <a:stretch>
            <a:fillRect/>
          </a:stretch>
        </p:blipFill>
        <p:spPr>
          <a:xfrm>
            <a:off x="1184892" y="2293506"/>
            <a:ext cx="368300" cy="342900"/>
          </a:xfrm>
          <a:prstGeom prst="rect">
            <a:avLst/>
          </a:prstGeom>
        </p:spPr>
      </p:pic>
      <p:sp>
        <p:nvSpPr>
          <p:cNvPr id="6" name="TextBox 5"/>
          <p:cNvSpPr txBox="1"/>
          <p:nvPr/>
        </p:nvSpPr>
        <p:spPr>
          <a:xfrm>
            <a:off x="1650451" y="2148305"/>
            <a:ext cx="1612693" cy="523220"/>
          </a:xfrm>
          <a:prstGeom prst="rect">
            <a:avLst/>
          </a:prstGeom>
          <a:noFill/>
        </p:spPr>
        <p:txBody>
          <a:bodyPr wrap="none" rtlCol="0">
            <a:spAutoFit/>
          </a:bodyPr>
          <a:lstStyle/>
          <a:p>
            <a:r>
              <a:rPr lang="en-US" sz="2800" dirty="0"/>
              <a:t>b</a:t>
            </a:r>
            <a:r>
              <a:rPr lang="en-US" sz="2800" dirty="0" smtClean="0"/>
              <a:t> </a:t>
            </a:r>
            <a:r>
              <a:rPr lang="en-US" sz="2800" i="1" dirty="0" smtClean="0">
                <a:solidFill>
                  <a:srgbClr val="660066"/>
                </a:solidFill>
              </a:rPr>
              <a:t>(mod n)</a:t>
            </a:r>
            <a:endParaRPr lang="en-US" sz="2800" i="1" dirty="0">
              <a:solidFill>
                <a:srgbClr val="660066"/>
              </a:solidFill>
            </a:endParaRPr>
          </a:p>
        </p:txBody>
      </p:sp>
      <p:sp>
        <p:nvSpPr>
          <p:cNvPr id="7" name="TextBox 6"/>
          <p:cNvSpPr txBox="1"/>
          <p:nvPr/>
        </p:nvSpPr>
        <p:spPr>
          <a:xfrm>
            <a:off x="120316" y="1828800"/>
            <a:ext cx="422111" cy="461665"/>
          </a:xfrm>
          <a:prstGeom prst="rect">
            <a:avLst/>
          </a:prstGeom>
          <a:noFill/>
        </p:spPr>
        <p:txBody>
          <a:bodyPr wrap="none" rtlCol="0">
            <a:spAutoFit/>
          </a:bodyPr>
          <a:lstStyle/>
          <a:p>
            <a:r>
              <a:rPr lang="en-US" sz="2400" dirty="0" smtClean="0"/>
              <a:t>If:</a:t>
            </a:r>
            <a:endParaRPr lang="en-US" sz="2400" dirty="0"/>
          </a:p>
        </p:txBody>
      </p:sp>
      <p:sp>
        <p:nvSpPr>
          <p:cNvPr id="8" name="TextBox 7"/>
          <p:cNvSpPr txBox="1"/>
          <p:nvPr/>
        </p:nvSpPr>
        <p:spPr>
          <a:xfrm>
            <a:off x="802105" y="2979306"/>
            <a:ext cx="2963622" cy="523220"/>
          </a:xfrm>
          <a:prstGeom prst="rect">
            <a:avLst/>
          </a:prstGeom>
          <a:noFill/>
        </p:spPr>
        <p:txBody>
          <a:bodyPr wrap="none" rtlCol="0">
            <a:spAutoFit/>
          </a:bodyPr>
          <a:lstStyle/>
          <a:p>
            <a:r>
              <a:rPr lang="en-US" sz="2800" dirty="0" smtClean="0"/>
              <a:t>a mod n = b mod n</a:t>
            </a:r>
          </a:p>
        </p:txBody>
      </p:sp>
      <p:sp>
        <p:nvSpPr>
          <p:cNvPr id="11" name="TextBox 10"/>
          <p:cNvSpPr txBox="1"/>
          <p:nvPr/>
        </p:nvSpPr>
        <p:spPr>
          <a:xfrm>
            <a:off x="152400" y="2667000"/>
            <a:ext cx="759042" cy="461665"/>
          </a:xfrm>
          <a:prstGeom prst="rect">
            <a:avLst/>
          </a:prstGeom>
          <a:noFill/>
        </p:spPr>
        <p:txBody>
          <a:bodyPr wrap="none" rtlCol="0">
            <a:spAutoFit/>
          </a:bodyPr>
          <a:lstStyle/>
          <a:p>
            <a:r>
              <a:rPr lang="en-US" sz="2400" dirty="0" smtClean="0"/>
              <a:t>then:</a:t>
            </a:r>
            <a:endParaRPr lang="en-US" sz="2400" dirty="0"/>
          </a:p>
        </p:txBody>
      </p:sp>
      <p:cxnSp>
        <p:nvCxnSpPr>
          <p:cNvPr id="21" name="Straight Arrow Connector 20"/>
          <p:cNvCxnSpPr/>
          <p:nvPr/>
        </p:nvCxnSpPr>
        <p:spPr>
          <a:xfrm flipH="1" flipV="1">
            <a:off x="1650451" y="3502526"/>
            <a:ext cx="559349" cy="145047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309839" y="3502526"/>
            <a:ext cx="661961" cy="145047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30825" y="5013158"/>
            <a:ext cx="2698175" cy="369332"/>
          </a:xfrm>
          <a:prstGeom prst="rect">
            <a:avLst/>
          </a:prstGeom>
          <a:noFill/>
        </p:spPr>
        <p:txBody>
          <a:bodyPr wrap="none" rtlCol="0">
            <a:spAutoFit/>
          </a:bodyPr>
          <a:lstStyle/>
          <a:p>
            <a:r>
              <a:rPr lang="en-US" dirty="0" smtClean="0">
                <a:solidFill>
                  <a:srgbClr val="FF6600"/>
                </a:solidFill>
              </a:rPr>
              <a:t>“mod”/remainder operator</a:t>
            </a:r>
            <a:endParaRPr lang="en-US" dirty="0">
              <a:solidFill>
                <a:srgbClr val="FF6600"/>
              </a:solidFill>
            </a:endParaRPr>
          </a:p>
        </p:txBody>
      </p:sp>
      <p:cxnSp>
        <p:nvCxnSpPr>
          <p:cNvPr id="26" name="Straight Arrow Connector 25"/>
          <p:cNvCxnSpPr/>
          <p:nvPr/>
        </p:nvCxnSpPr>
        <p:spPr>
          <a:xfrm flipH="1" flipV="1">
            <a:off x="2743200" y="2671525"/>
            <a:ext cx="2607770" cy="24338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95800" y="5077326"/>
            <a:ext cx="1971025" cy="369332"/>
          </a:xfrm>
          <a:prstGeom prst="rect">
            <a:avLst/>
          </a:prstGeom>
          <a:noFill/>
        </p:spPr>
        <p:txBody>
          <a:bodyPr wrap="none" rtlCol="0">
            <a:spAutoFit/>
          </a:bodyPr>
          <a:lstStyle/>
          <a:p>
            <a:r>
              <a:rPr lang="en-US" dirty="0" smtClean="0">
                <a:solidFill>
                  <a:srgbClr val="FF6600"/>
                </a:solidFill>
              </a:rPr>
              <a:t>congruence (mod n)</a:t>
            </a:r>
            <a:endParaRPr lang="en-US" dirty="0">
              <a:solidFill>
                <a:srgbClr val="FF6600"/>
              </a:solidFill>
            </a:endParaRPr>
          </a:p>
        </p:txBody>
      </p:sp>
    </p:spTree>
    <p:extLst>
      <p:ext uri="{BB962C8B-B14F-4D97-AF65-F5344CB8AC3E}">
        <p14:creationId xmlns:p14="http://schemas.microsoft.com/office/powerpoint/2010/main" val="36477996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 properties</a:t>
            </a:r>
            <a:endParaRPr lang="en-US" dirty="0"/>
          </a:p>
        </p:txBody>
      </p:sp>
      <p:sp>
        <p:nvSpPr>
          <p:cNvPr id="4" name="TextBox 3"/>
          <p:cNvSpPr txBox="1"/>
          <p:nvPr/>
        </p:nvSpPr>
        <p:spPr>
          <a:xfrm>
            <a:off x="770021" y="2141106"/>
            <a:ext cx="382787" cy="523220"/>
          </a:xfrm>
          <a:prstGeom prst="rect">
            <a:avLst/>
          </a:prstGeom>
          <a:noFill/>
        </p:spPr>
        <p:txBody>
          <a:bodyPr wrap="none" rtlCol="0">
            <a:spAutoFit/>
          </a:bodyPr>
          <a:lstStyle/>
          <a:p>
            <a:r>
              <a:rPr lang="en-US" sz="2800" dirty="0" smtClean="0"/>
              <a:t>a</a:t>
            </a:r>
            <a:endParaRPr lang="en-US" sz="2800" dirty="0"/>
          </a:p>
        </p:txBody>
      </p:sp>
      <p:pic>
        <p:nvPicPr>
          <p:cNvPr id="5" name="Picture 4"/>
          <p:cNvPicPr>
            <a:picLocks noChangeAspect="1"/>
          </p:cNvPicPr>
          <p:nvPr/>
        </p:nvPicPr>
        <p:blipFill>
          <a:blip r:embed="rId2"/>
          <a:stretch>
            <a:fillRect/>
          </a:stretch>
        </p:blipFill>
        <p:spPr>
          <a:xfrm>
            <a:off x="1184892" y="2293506"/>
            <a:ext cx="368300" cy="342900"/>
          </a:xfrm>
          <a:prstGeom prst="rect">
            <a:avLst/>
          </a:prstGeom>
        </p:spPr>
      </p:pic>
      <p:sp>
        <p:nvSpPr>
          <p:cNvPr id="6" name="TextBox 5"/>
          <p:cNvSpPr txBox="1"/>
          <p:nvPr/>
        </p:nvSpPr>
        <p:spPr>
          <a:xfrm>
            <a:off x="1650451" y="2148305"/>
            <a:ext cx="1612693" cy="523220"/>
          </a:xfrm>
          <a:prstGeom prst="rect">
            <a:avLst/>
          </a:prstGeom>
          <a:noFill/>
        </p:spPr>
        <p:txBody>
          <a:bodyPr wrap="none" rtlCol="0">
            <a:spAutoFit/>
          </a:bodyPr>
          <a:lstStyle/>
          <a:p>
            <a:r>
              <a:rPr lang="en-US" sz="2800" dirty="0"/>
              <a:t>b</a:t>
            </a:r>
            <a:r>
              <a:rPr lang="en-US" sz="2800" dirty="0" smtClean="0"/>
              <a:t> </a:t>
            </a:r>
            <a:r>
              <a:rPr lang="en-US" sz="2800" i="1" dirty="0" smtClean="0">
                <a:solidFill>
                  <a:srgbClr val="660066"/>
                </a:solidFill>
              </a:rPr>
              <a:t>(mod n)</a:t>
            </a:r>
            <a:endParaRPr lang="en-US" sz="2800" i="1" dirty="0">
              <a:solidFill>
                <a:srgbClr val="660066"/>
              </a:solidFill>
            </a:endParaRPr>
          </a:p>
        </p:txBody>
      </p:sp>
      <p:sp>
        <p:nvSpPr>
          <p:cNvPr id="7" name="TextBox 6"/>
          <p:cNvSpPr txBox="1"/>
          <p:nvPr/>
        </p:nvSpPr>
        <p:spPr>
          <a:xfrm>
            <a:off x="120316" y="1828800"/>
            <a:ext cx="422111" cy="461665"/>
          </a:xfrm>
          <a:prstGeom prst="rect">
            <a:avLst/>
          </a:prstGeom>
          <a:noFill/>
        </p:spPr>
        <p:txBody>
          <a:bodyPr wrap="none" rtlCol="0">
            <a:spAutoFit/>
          </a:bodyPr>
          <a:lstStyle/>
          <a:p>
            <a:r>
              <a:rPr lang="en-US" sz="2400" dirty="0" smtClean="0"/>
              <a:t>If:</a:t>
            </a:r>
            <a:endParaRPr lang="en-US" sz="2400" dirty="0"/>
          </a:p>
        </p:txBody>
      </p:sp>
      <p:sp>
        <p:nvSpPr>
          <p:cNvPr id="8" name="TextBox 7"/>
          <p:cNvSpPr txBox="1"/>
          <p:nvPr/>
        </p:nvSpPr>
        <p:spPr>
          <a:xfrm>
            <a:off x="802105" y="2979306"/>
            <a:ext cx="2963622" cy="954107"/>
          </a:xfrm>
          <a:prstGeom prst="rect">
            <a:avLst/>
          </a:prstGeom>
          <a:noFill/>
        </p:spPr>
        <p:txBody>
          <a:bodyPr wrap="none" rtlCol="0">
            <a:spAutoFit/>
          </a:bodyPr>
          <a:lstStyle/>
          <a:p>
            <a:r>
              <a:rPr lang="en-US" sz="2800" dirty="0" smtClean="0"/>
              <a:t>a </a:t>
            </a:r>
            <a:r>
              <a:rPr lang="en-US" sz="2800" dirty="0"/>
              <a:t>mod n = b mod n</a:t>
            </a:r>
          </a:p>
          <a:p>
            <a:endParaRPr lang="en-US" sz="2800" dirty="0"/>
          </a:p>
        </p:txBody>
      </p:sp>
      <p:sp>
        <p:nvSpPr>
          <p:cNvPr id="11" name="TextBox 10"/>
          <p:cNvSpPr txBox="1"/>
          <p:nvPr/>
        </p:nvSpPr>
        <p:spPr>
          <a:xfrm>
            <a:off x="152400" y="2667000"/>
            <a:ext cx="759042" cy="461665"/>
          </a:xfrm>
          <a:prstGeom prst="rect">
            <a:avLst/>
          </a:prstGeom>
          <a:noFill/>
        </p:spPr>
        <p:txBody>
          <a:bodyPr wrap="none" rtlCol="0">
            <a:spAutoFit/>
          </a:bodyPr>
          <a:lstStyle/>
          <a:p>
            <a:r>
              <a:rPr lang="en-US" sz="2400" dirty="0" smtClean="0"/>
              <a:t>then:</a:t>
            </a:r>
            <a:endParaRPr lang="en-US" sz="2400" dirty="0"/>
          </a:p>
        </p:txBody>
      </p:sp>
      <p:sp>
        <p:nvSpPr>
          <p:cNvPr id="12" name="TextBox 11"/>
          <p:cNvSpPr txBox="1"/>
          <p:nvPr/>
        </p:nvSpPr>
        <p:spPr>
          <a:xfrm>
            <a:off x="133684" y="3788247"/>
            <a:ext cx="2382533" cy="461665"/>
          </a:xfrm>
          <a:prstGeom prst="rect">
            <a:avLst/>
          </a:prstGeom>
          <a:noFill/>
        </p:spPr>
        <p:txBody>
          <a:bodyPr wrap="none" rtlCol="0">
            <a:spAutoFit/>
          </a:bodyPr>
          <a:lstStyle/>
          <a:p>
            <a:r>
              <a:rPr lang="en-US" sz="2400" dirty="0" smtClean="0"/>
              <a:t>More importantly:</a:t>
            </a:r>
            <a:endParaRPr lang="en-US" sz="2400" dirty="0"/>
          </a:p>
        </p:txBody>
      </p:sp>
      <p:sp>
        <p:nvSpPr>
          <p:cNvPr id="13" name="TextBox 12"/>
          <p:cNvSpPr txBox="1"/>
          <p:nvPr/>
        </p:nvSpPr>
        <p:spPr>
          <a:xfrm>
            <a:off x="911442" y="4353580"/>
            <a:ext cx="6801012" cy="523220"/>
          </a:xfrm>
          <a:prstGeom prst="rect">
            <a:avLst/>
          </a:prstGeom>
          <a:noFill/>
        </p:spPr>
        <p:txBody>
          <a:bodyPr wrap="none" rtlCol="0">
            <a:spAutoFit/>
          </a:bodyPr>
          <a:lstStyle/>
          <a:p>
            <a:r>
              <a:rPr lang="en-US" sz="2800" dirty="0" smtClean="0"/>
              <a:t>(</a:t>
            </a:r>
            <a:r>
              <a:rPr lang="en-US" sz="2800" dirty="0" err="1" smtClean="0"/>
              <a:t>a+b</a:t>
            </a:r>
            <a:r>
              <a:rPr lang="en-US" sz="2800" dirty="0" smtClean="0"/>
              <a:t>) mod n = ((a mod n) + (b mod n)) mod n</a:t>
            </a:r>
            <a:r>
              <a:rPr lang="en-US" sz="2800" i="1" dirty="0" smtClean="0">
                <a:solidFill>
                  <a:srgbClr val="660066"/>
                </a:solidFill>
              </a:rPr>
              <a:t> </a:t>
            </a:r>
            <a:endParaRPr lang="en-US" sz="2800" i="1" dirty="0">
              <a:solidFill>
                <a:srgbClr val="660066"/>
              </a:solidFill>
            </a:endParaRPr>
          </a:p>
        </p:txBody>
      </p:sp>
      <p:sp>
        <p:nvSpPr>
          <p:cNvPr id="16" name="TextBox 15"/>
          <p:cNvSpPr txBox="1"/>
          <p:nvPr/>
        </p:nvSpPr>
        <p:spPr>
          <a:xfrm>
            <a:off x="911442" y="5410200"/>
            <a:ext cx="6596076" cy="523220"/>
          </a:xfrm>
          <a:prstGeom prst="rect">
            <a:avLst/>
          </a:prstGeom>
          <a:noFill/>
        </p:spPr>
        <p:txBody>
          <a:bodyPr wrap="none" rtlCol="0">
            <a:spAutoFit/>
          </a:bodyPr>
          <a:lstStyle/>
          <a:p>
            <a:r>
              <a:rPr lang="en-US" sz="2800" dirty="0" smtClean="0"/>
              <a:t>(a*b) mod n = ((a mod n) * (b mod n)) mod n</a:t>
            </a:r>
            <a:endParaRPr lang="en-US" sz="2800" dirty="0">
              <a:solidFill>
                <a:srgbClr val="660066"/>
              </a:solidFill>
            </a:endParaRPr>
          </a:p>
        </p:txBody>
      </p:sp>
      <p:sp>
        <p:nvSpPr>
          <p:cNvPr id="18" name="TextBox 17"/>
          <p:cNvSpPr txBox="1"/>
          <p:nvPr/>
        </p:nvSpPr>
        <p:spPr>
          <a:xfrm>
            <a:off x="2829810" y="4903537"/>
            <a:ext cx="540495" cy="369332"/>
          </a:xfrm>
          <a:prstGeom prst="rect">
            <a:avLst/>
          </a:prstGeom>
          <a:noFill/>
        </p:spPr>
        <p:txBody>
          <a:bodyPr wrap="none" rtlCol="0">
            <a:spAutoFit/>
          </a:bodyPr>
          <a:lstStyle/>
          <a:p>
            <a:r>
              <a:rPr lang="en-US" dirty="0" smtClean="0"/>
              <a:t>and</a:t>
            </a:r>
            <a:endParaRPr lang="en-US" dirty="0"/>
          </a:p>
        </p:txBody>
      </p:sp>
      <p:sp>
        <p:nvSpPr>
          <p:cNvPr id="19" name="TextBox 18"/>
          <p:cNvSpPr txBox="1"/>
          <p:nvPr/>
        </p:nvSpPr>
        <p:spPr>
          <a:xfrm>
            <a:off x="2532601" y="6122736"/>
            <a:ext cx="3032701" cy="523220"/>
          </a:xfrm>
          <a:prstGeom prst="rect">
            <a:avLst/>
          </a:prstGeom>
          <a:noFill/>
        </p:spPr>
        <p:txBody>
          <a:bodyPr wrap="none" rtlCol="0">
            <a:spAutoFit/>
          </a:bodyPr>
          <a:lstStyle/>
          <a:p>
            <a:r>
              <a:rPr lang="en-US" sz="2800" dirty="0" smtClean="0">
                <a:solidFill>
                  <a:srgbClr val="FF0000"/>
                </a:solidFill>
              </a:rPr>
              <a:t>What do these say?</a:t>
            </a:r>
            <a:endParaRPr lang="en-US" sz="2800" dirty="0">
              <a:solidFill>
                <a:srgbClr val="FF0000"/>
              </a:solidFill>
            </a:endParaRPr>
          </a:p>
        </p:txBody>
      </p:sp>
      <p:sp>
        <p:nvSpPr>
          <p:cNvPr id="3" name="TextBox 2"/>
          <p:cNvSpPr txBox="1"/>
          <p:nvPr/>
        </p:nvSpPr>
        <p:spPr>
          <a:xfrm>
            <a:off x="9117263" y="4438316"/>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722128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solidFill>
                  <a:srgbClr val="FF0000"/>
                </a:solidFill>
              </a:rPr>
              <a:t>Why talk about modular arithmetic and congruence?  How is it useful? Why might it be better than normal arithmetic?</a:t>
            </a:r>
          </a:p>
          <a:p>
            <a:pPr marL="0" indent="0">
              <a:buNone/>
            </a:pPr>
            <a:endParaRPr lang="en-US" dirty="0">
              <a:solidFill>
                <a:srgbClr val="FF0000"/>
              </a:solidFill>
            </a:endParaRPr>
          </a:p>
          <a:p>
            <a:pPr marL="0" indent="0">
              <a:buNone/>
            </a:pPr>
            <a:r>
              <a:rPr lang="en-US" dirty="0" smtClean="0">
                <a:solidFill>
                  <a:srgbClr val="0000FF"/>
                </a:solidFill>
              </a:rPr>
              <a:t>We can limit the size of the numbers we’re dealing with to be at most n (if it gets larger than n at any point, we can always just take the result mod n)</a:t>
            </a:r>
          </a:p>
          <a:p>
            <a:pPr marL="0" indent="0">
              <a:buNone/>
            </a:pPr>
            <a:endParaRPr lang="en-US" dirty="0">
              <a:solidFill>
                <a:srgbClr val="0000FF"/>
              </a:solidFill>
            </a:endParaRPr>
          </a:p>
          <a:p>
            <a:pPr marL="0" indent="0">
              <a:buNone/>
            </a:pPr>
            <a:r>
              <a:rPr lang="en-US" dirty="0" smtClean="0">
                <a:solidFill>
                  <a:srgbClr val="0000FF"/>
                </a:solidFill>
              </a:rPr>
              <a:t>The mod operator can be thought of as mapping a number in the range 0 … </a:t>
            </a:r>
            <a:r>
              <a:rPr lang="en-US" dirty="0" smtClean="0">
                <a:solidFill>
                  <a:srgbClr val="0000FF"/>
                </a:solidFill>
              </a:rPr>
              <a:t>n-</a:t>
            </a:r>
            <a:r>
              <a:rPr lang="en-US" dirty="0" smtClean="0">
                <a:solidFill>
                  <a:srgbClr val="0000FF"/>
                </a:solidFill>
              </a:rPr>
              <a:t>1</a:t>
            </a:r>
            <a:endParaRPr lang="en-US" dirty="0">
              <a:solidFill>
                <a:srgbClr val="0000FF"/>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4118754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GCD</a:t>
            </a:r>
            <a:endParaRPr lang="en-US" dirty="0"/>
          </a:p>
        </p:txBody>
      </p:sp>
      <p:sp>
        <p:nvSpPr>
          <p:cNvPr id="3" name="Content Placeholder 2"/>
          <p:cNvSpPr>
            <a:spLocks noGrp="1"/>
          </p:cNvSpPr>
          <p:nvPr>
            <p:ph sz="quarter" idx="1"/>
          </p:nvPr>
        </p:nvSpPr>
        <p:spPr>
          <a:xfrm>
            <a:off x="1828800" y="3200400"/>
            <a:ext cx="5330952" cy="914400"/>
          </a:xfrm>
        </p:spPr>
        <p:txBody>
          <a:bodyPr/>
          <a:lstStyle/>
          <a:p>
            <a:pPr marL="0" indent="0">
              <a:buNone/>
            </a:pPr>
            <a:r>
              <a:rPr lang="en-US" dirty="0" smtClean="0">
                <a:solidFill>
                  <a:srgbClr val="FF0000"/>
                </a:solidFill>
              </a:rPr>
              <a:t>What does GCD stand for?</a:t>
            </a:r>
            <a:endParaRPr lang="en-US" dirty="0">
              <a:solidFill>
                <a:srgbClr val="FF0000"/>
              </a:solidFill>
            </a:endParaRPr>
          </a:p>
        </p:txBody>
      </p:sp>
    </p:spTree>
    <p:extLst>
      <p:ext uri="{BB962C8B-B14F-4D97-AF65-F5344CB8AC3E}">
        <p14:creationId xmlns:p14="http://schemas.microsoft.com/office/powerpoint/2010/main" val="20561044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a:t>
            </a:r>
            <a:r>
              <a:rPr lang="en-US" dirty="0"/>
              <a:t>C</a:t>
            </a:r>
            <a:r>
              <a:rPr lang="en-US" dirty="0" smtClean="0"/>
              <a:t>ommon Divisor</a:t>
            </a:r>
            <a:endParaRPr lang="en-US" dirty="0"/>
          </a:p>
        </p:txBody>
      </p:sp>
      <p:sp>
        <p:nvSpPr>
          <p:cNvPr id="3" name="Content Placeholder 2"/>
          <p:cNvSpPr>
            <a:spLocks noGrp="1"/>
          </p:cNvSpPr>
          <p:nvPr>
            <p:ph sz="quarter" idx="1"/>
          </p:nvPr>
        </p:nvSpPr>
        <p:spPr>
          <a:xfrm>
            <a:off x="612648" y="1600200"/>
            <a:ext cx="8153400" cy="990600"/>
          </a:xfrm>
        </p:spPr>
        <p:txBody>
          <a:bodyPr/>
          <a:lstStyle/>
          <a:p>
            <a:pPr marL="0" indent="0">
              <a:buNone/>
            </a:pPr>
            <a:r>
              <a:rPr lang="en-US" dirty="0" err="1" smtClean="0"/>
              <a:t>gcd</a:t>
            </a:r>
            <a:r>
              <a:rPr lang="en-US" dirty="0" smtClean="0"/>
              <a:t>(a, b) is the largest positive integer that divides both numbers without a remainder</a:t>
            </a:r>
            <a:endParaRPr lang="en-US" dirty="0"/>
          </a:p>
        </p:txBody>
      </p:sp>
      <p:sp>
        <p:nvSpPr>
          <p:cNvPr id="4" name="TextBox 3"/>
          <p:cNvSpPr txBox="1"/>
          <p:nvPr/>
        </p:nvSpPr>
        <p:spPr>
          <a:xfrm>
            <a:off x="2667000" y="3777916"/>
            <a:ext cx="2784737" cy="584776"/>
          </a:xfrm>
          <a:prstGeom prst="rect">
            <a:avLst/>
          </a:prstGeom>
          <a:noFill/>
        </p:spPr>
        <p:txBody>
          <a:bodyPr wrap="none" rtlCol="0">
            <a:spAutoFit/>
          </a:bodyPr>
          <a:lstStyle/>
          <a:p>
            <a:r>
              <a:rPr lang="en-US" sz="3200" dirty="0" err="1" smtClean="0">
                <a:solidFill>
                  <a:srgbClr val="FF0000"/>
                </a:solidFill>
              </a:rPr>
              <a:t>gcd</a:t>
            </a:r>
            <a:r>
              <a:rPr lang="en-US" sz="3200" dirty="0" smtClean="0">
                <a:solidFill>
                  <a:srgbClr val="FF0000"/>
                </a:solidFill>
              </a:rPr>
              <a:t>(25, 15) = ?</a:t>
            </a:r>
            <a:endParaRPr lang="en-US" sz="3200" dirty="0">
              <a:solidFill>
                <a:srgbClr val="FF0000"/>
              </a:solidFill>
            </a:endParaRPr>
          </a:p>
        </p:txBody>
      </p:sp>
    </p:spTree>
    <p:extLst>
      <p:ext uri="{BB962C8B-B14F-4D97-AF65-F5344CB8AC3E}">
        <p14:creationId xmlns:p14="http://schemas.microsoft.com/office/powerpoint/2010/main" val="35541865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a:t>
            </a:r>
            <a:r>
              <a:rPr lang="en-US" dirty="0"/>
              <a:t>C</a:t>
            </a:r>
            <a:r>
              <a:rPr lang="en-US" dirty="0" smtClean="0"/>
              <a:t>ommon Divisor</a:t>
            </a:r>
            <a:endParaRPr lang="en-US" dirty="0"/>
          </a:p>
        </p:txBody>
      </p:sp>
      <p:sp>
        <p:nvSpPr>
          <p:cNvPr id="3" name="Content Placeholder 2"/>
          <p:cNvSpPr>
            <a:spLocks noGrp="1"/>
          </p:cNvSpPr>
          <p:nvPr>
            <p:ph sz="quarter" idx="1"/>
          </p:nvPr>
        </p:nvSpPr>
        <p:spPr>
          <a:xfrm>
            <a:off x="612648" y="1600200"/>
            <a:ext cx="8153400" cy="990600"/>
          </a:xfrm>
        </p:spPr>
        <p:txBody>
          <a:bodyPr/>
          <a:lstStyle/>
          <a:p>
            <a:pPr marL="0" indent="0">
              <a:buNone/>
            </a:pPr>
            <a:r>
              <a:rPr lang="en-US" dirty="0" err="1" smtClean="0"/>
              <a:t>gcd</a:t>
            </a:r>
            <a:r>
              <a:rPr lang="en-US" dirty="0" smtClean="0"/>
              <a:t>(a, b) is the largest positive integer that divides both numbers without a remainder</a:t>
            </a:r>
            <a:endParaRPr lang="en-US" dirty="0"/>
          </a:p>
        </p:txBody>
      </p:sp>
      <p:sp>
        <p:nvSpPr>
          <p:cNvPr id="4" name="TextBox 3"/>
          <p:cNvSpPr txBox="1"/>
          <p:nvPr/>
        </p:nvSpPr>
        <p:spPr>
          <a:xfrm>
            <a:off x="2743200" y="3227898"/>
            <a:ext cx="2853265" cy="584776"/>
          </a:xfrm>
          <a:prstGeom prst="rect">
            <a:avLst/>
          </a:prstGeom>
          <a:noFill/>
        </p:spPr>
        <p:txBody>
          <a:bodyPr wrap="none" rtlCol="0">
            <a:spAutoFit/>
          </a:bodyPr>
          <a:lstStyle/>
          <a:p>
            <a:r>
              <a:rPr lang="en-US" sz="3200" dirty="0" err="1" smtClean="0">
                <a:solidFill>
                  <a:srgbClr val="0000FF"/>
                </a:solidFill>
              </a:rPr>
              <a:t>gcd</a:t>
            </a:r>
            <a:r>
              <a:rPr lang="en-US" sz="3200" dirty="0" smtClean="0">
                <a:solidFill>
                  <a:srgbClr val="0000FF"/>
                </a:solidFill>
              </a:rPr>
              <a:t>(25, 15) = 5</a:t>
            </a:r>
            <a:endParaRPr lang="en-US" sz="3200" dirty="0">
              <a:solidFill>
                <a:srgbClr val="0000FF"/>
              </a:solidFill>
            </a:endParaRPr>
          </a:p>
        </p:txBody>
      </p:sp>
      <p:sp>
        <p:nvSpPr>
          <p:cNvPr id="5" name="TextBox 4"/>
          <p:cNvSpPr txBox="1"/>
          <p:nvPr/>
        </p:nvSpPr>
        <p:spPr>
          <a:xfrm>
            <a:off x="3177674" y="4356318"/>
            <a:ext cx="580908" cy="523220"/>
          </a:xfrm>
          <a:prstGeom prst="rect">
            <a:avLst/>
          </a:prstGeom>
          <a:noFill/>
        </p:spPr>
        <p:txBody>
          <a:bodyPr wrap="none" rtlCol="0">
            <a:spAutoFit/>
          </a:bodyPr>
          <a:lstStyle/>
          <a:p>
            <a:r>
              <a:rPr lang="en-US" sz="2800" dirty="0" smtClean="0"/>
              <a:t>25</a:t>
            </a:r>
            <a:endParaRPr lang="en-US" sz="2800" dirty="0"/>
          </a:p>
        </p:txBody>
      </p:sp>
      <p:cxnSp>
        <p:nvCxnSpPr>
          <p:cNvPr id="7" name="Straight Connector 6"/>
          <p:cNvCxnSpPr/>
          <p:nvPr/>
        </p:nvCxnSpPr>
        <p:spPr>
          <a:xfrm>
            <a:off x="2819400" y="4889718"/>
            <a:ext cx="1295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45829" y="4925813"/>
            <a:ext cx="587971" cy="1384995"/>
          </a:xfrm>
          <a:prstGeom prst="rect">
            <a:avLst/>
          </a:prstGeom>
          <a:noFill/>
        </p:spPr>
        <p:txBody>
          <a:bodyPr wrap="none" rtlCol="0">
            <a:spAutoFit/>
          </a:bodyPr>
          <a:lstStyle/>
          <a:p>
            <a:pPr algn="r"/>
            <a:r>
              <a:rPr lang="en-US" sz="2800" dirty="0" smtClean="0"/>
              <a:t>25</a:t>
            </a:r>
          </a:p>
          <a:p>
            <a:pPr algn="r"/>
            <a:r>
              <a:rPr lang="en-US" sz="2800" dirty="0" smtClean="0">
                <a:solidFill>
                  <a:srgbClr val="0000FF"/>
                </a:solidFill>
              </a:rPr>
              <a:t>5</a:t>
            </a:r>
          </a:p>
          <a:p>
            <a:pPr algn="r"/>
            <a:r>
              <a:rPr lang="en-US" sz="2800" dirty="0"/>
              <a:t>1</a:t>
            </a:r>
          </a:p>
        </p:txBody>
      </p:sp>
      <p:cxnSp>
        <p:nvCxnSpPr>
          <p:cNvPr id="9" name="Straight Connector 8"/>
          <p:cNvCxnSpPr/>
          <p:nvPr/>
        </p:nvCxnSpPr>
        <p:spPr>
          <a:xfrm>
            <a:off x="303914" y="4267200"/>
            <a:ext cx="846213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1053" y="5227053"/>
            <a:ext cx="1497325" cy="584776"/>
          </a:xfrm>
          <a:prstGeom prst="rect">
            <a:avLst/>
          </a:prstGeom>
          <a:noFill/>
        </p:spPr>
        <p:txBody>
          <a:bodyPr wrap="none" rtlCol="0">
            <a:spAutoFit/>
          </a:bodyPr>
          <a:lstStyle/>
          <a:p>
            <a:r>
              <a:rPr lang="en-US" sz="3200" dirty="0" smtClean="0"/>
              <a:t>Divisors:</a:t>
            </a:r>
            <a:endParaRPr lang="en-US" sz="3200" dirty="0"/>
          </a:p>
        </p:txBody>
      </p:sp>
      <p:sp>
        <p:nvSpPr>
          <p:cNvPr id="12" name="TextBox 11"/>
          <p:cNvSpPr txBox="1"/>
          <p:nvPr/>
        </p:nvSpPr>
        <p:spPr>
          <a:xfrm>
            <a:off x="5105724" y="4320223"/>
            <a:ext cx="580908" cy="523220"/>
          </a:xfrm>
          <a:prstGeom prst="rect">
            <a:avLst/>
          </a:prstGeom>
          <a:noFill/>
        </p:spPr>
        <p:txBody>
          <a:bodyPr wrap="none" rtlCol="0">
            <a:spAutoFit/>
          </a:bodyPr>
          <a:lstStyle/>
          <a:p>
            <a:r>
              <a:rPr lang="en-US" sz="2800" dirty="0"/>
              <a:t>1</a:t>
            </a:r>
            <a:r>
              <a:rPr lang="en-US" sz="2800" dirty="0" smtClean="0"/>
              <a:t>5</a:t>
            </a:r>
            <a:endParaRPr lang="en-US" sz="2800" dirty="0"/>
          </a:p>
        </p:txBody>
      </p:sp>
      <p:cxnSp>
        <p:nvCxnSpPr>
          <p:cNvPr id="13" name="Straight Connector 12"/>
          <p:cNvCxnSpPr/>
          <p:nvPr/>
        </p:nvCxnSpPr>
        <p:spPr>
          <a:xfrm>
            <a:off x="4747450" y="4853623"/>
            <a:ext cx="1295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73879" y="4889718"/>
            <a:ext cx="587971" cy="1815882"/>
          </a:xfrm>
          <a:prstGeom prst="rect">
            <a:avLst/>
          </a:prstGeom>
          <a:noFill/>
        </p:spPr>
        <p:txBody>
          <a:bodyPr wrap="none" rtlCol="0">
            <a:spAutoFit/>
          </a:bodyPr>
          <a:lstStyle/>
          <a:p>
            <a:pPr algn="r"/>
            <a:r>
              <a:rPr lang="en-US" sz="2800" dirty="0"/>
              <a:t>1</a:t>
            </a:r>
            <a:r>
              <a:rPr lang="en-US" sz="2800" dirty="0" smtClean="0"/>
              <a:t>5</a:t>
            </a:r>
          </a:p>
          <a:p>
            <a:pPr algn="r"/>
            <a:r>
              <a:rPr lang="en-US" sz="2800" dirty="0" smtClean="0">
                <a:solidFill>
                  <a:srgbClr val="0000FF"/>
                </a:solidFill>
              </a:rPr>
              <a:t>5</a:t>
            </a:r>
          </a:p>
          <a:p>
            <a:pPr algn="r"/>
            <a:r>
              <a:rPr lang="en-US" sz="2800" dirty="0"/>
              <a:t>3</a:t>
            </a:r>
            <a:endParaRPr lang="en-US" sz="2800" dirty="0" smtClean="0"/>
          </a:p>
          <a:p>
            <a:pPr algn="r"/>
            <a:r>
              <a:rPr lang="en-US" sz="2800" dirty="0"/>
              <a:t>1</a:t>
            </a:r>
          </a:p>
        </p:txBody>
      </p:sp>
    </p:spTree>
    <p:extLst>
      <p:ext uri="{BB962C8B-B14F-4D97-AF65-F5344CB8AC3E}">
        <p14:creationId xmlns:p14="http://schemas.microsoft.com/office/powerpoint/2010/main" val="39190919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a:t>
            </a:r>
            <a:r>
              <a:rPr lang="en-US" dirty="0"/>
              <a:t>C</a:t>
            </a:r>
            <a:r>
              <a:rPr lang="en-US" dirty="0" smtClean="0"/>
              <a:t>ommon Divisor</a:t>
            </a:r>
            <a:endParaRPr lang="en-US" dirty="0"/>
          </a:p>
        </p:txBody>
      </p:sp>
      <p:sp>
        <p:nvSpPr>
          <p:cNvPr id="3" name="Content Placeholder 2"/>
          <p:cNvSpPr>
            <a:spLocks noGrp="1"/>
          </p:cNvSpPr>
          <p:nvPr>
            <p:ph sz="quarter" idx="1"/>
          </p:nvPr>
        </p:nvSpPr>
        <p:spPr>
          <a:xfrm>
            <a:off x="612648" y="1600200"/>
            <a:ext cx="8153400" cy="990600"/>
          </a:xfrm>
        </p:spPr>
        <p:txBody>
          <a:bodyPr/>
          <a:lstStyle/>
          <a:p>
            <a:pPr marL="0" indent="0">
              <a:buNone/>
            </a:pPr>
            <a:r>
              <a:rPr lang="en-US" dirty="0" err="1" smtClean="0"/>
              <a:t>gcd</a:t>
            </a:r>
            <a:r>
              <a:rPr lang="en-US" dirty="0" smtClean="0"/>
              <a:t>(a, b) is the largest positive integer that divides both numbers without a remainder</a:t>
            </a:r>
            <a:endParaRPr lang="en-US" dirty="0"/>
          </a:p>
        </p:txBody>
      </p:sp>
      <p:sp>
        <p:nvSpPr>
          <p:cNvPr id="4" name="TextBox 3"/>
          <p:cNvSpPr txBox="1"/>
          <p:nvPr/>
        </p:nvSpPr>
        <p:spPr>
          <a:xfrm>
            <a:off x="2667000" y="3581400"/>
            <a:ext cx="3011161" cy="584776"/>
          </a:xfrm>
          <a:prstGeom prst="rect">
            <a:avLst/>
          </a:prstGeom>
          <a:noFill/>
        </p:spPr>
        <p:txBody>
          <a:bodyPr wrap="none" rtlCol="0">
            <a:spAutoFit/>
          </a:bodyPr>
          <a:lstStyle/>
          <a:p>
            <a:r>
              <a:rPr lang="en-US" sz="3200" dirty="0" err="1" smtClean="0">
                <a:solidFill>
                  <a:srgbClr val="FF0000"/>
                </a:solidFill>
              </a:rPr>
              <a:t>gcd</a:t>
            </a:r>
            <a:r>
              <a:rPr lang="en-US" sz="3200" dirty="0" smtClean="0">
                <a:solidFill>
                  <a:srgbClr val="FF0000"/>
                </a:solidFill>
              </a:rPr>
              <a:t>(100, 52) = ?</a:t>
            </a:r>
            <a:endParaRPr lang="en-US" sz="3200" dirty="0">
              <a:solidFill>
                <a:srgbClr val="FF0000"/>
              </a:solidFill>
            </a:endParaRPr>
          </a:p>
        </p:txBody>
      </p:sp>
    </p:spTree>
    <p:extLst>
      <p:ext uri="{BB962C8B-B14F-4D97-AF65-F5344CB8AC3E}">
        <p14:creationId xmlns:p14="http://schemas.microsoft.com/office/powerpoint/2010/main" val="14281210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“How is the class going?”</a:t>
            </a:r>
            <a:endParaRPr lang="en-US" dirty="0"/>
          </a:p>
        </p:txBody>
      </p:sp>
      <p:pic>
        <p:nvPicPr>
          <p:cNvPr id="4" name="Picture 3"/>
          <p:cNvPicPr>
            <a:picLocks noChangeAspect="1"/>
          </p:cNvPicPr>
          <p:nvPr/>
        </p:nvPicPr>
        <p:blipFill>
          <a:blip r:embed="rId2"/>
          <a:stretch>
            <a:fillRect/>
          </a:stretch>
        </p:blipFill>
        <p:spPr>
          <a:xfrm>
            <a:off x="228599" y="2209800"/>
            <a:ext cx="8525083" cy="3200400"/>
          </a:xfrm>
          <a:prstGeom prst="rect">
            <a:avLst/>
          </a:prstGeom>
        </p:spPr>
      </p:pic>
    </p:spTree>
    <p:extLst>
      <p:ext uri="{BB962C8B-B14F-4D97-AF65-F5344CB8AC3E}">
        <p14:creationId xmlns:p14="http://schemas.microsoft.com/office/powerpoint/2010/main" val="35175922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a:t>
            </a:r>
            <a:r>
              <a:rPr lang="en-US" dirty="0"/>
              <a:t>C</a:t>
            </a:r>
            <a:r>
              <a:rPr lang="en-US" dirty="0" smtClean="0"/>
              <a:t>ommon Divisor</a:t>
            </a:r>
            <a:endParaRPr lang="en-US" dirty="0"/>
          </a:p>
        </p:txBody>
      </p:sp>
      <p:sp>
        <p:nvSpPr>
          <p:cNvPr id="3" name="Content Placeholder 2"/>
          <p:cNvSpPr>
            <a:spLocks noGrp="1"/>
          </p:cNvSpPr>
          <p:nvPr>
            <p:ph sz="quarter" idx="1"/>
          </p:nvPr>
        </p:nvSpPr>
        <p:spPr>
          <a:xfrm>
            <a:off x="612648" y="1600200"/>
            <a:ext cx="8153400" cy="990600"/>
          </a:xfrm>
        </p:spPr>
        <p:txBody>
          <a:bodyPr/>
          <a:lstStyle/>
          <a:p>
            <a:pPr marL="0" indent="0">
              <a:buNone/>
            </a:pPr>
            <a:r>
              <a:rPr lang="en-US" dirty="0" err="1" smtClean="0"/>
              <a:t>gcd</a:t>
            </a:r>
            <a:r>
              <a:rPr lang="en-US" dirty="0" smtClean="0"/>
              <a:t>(a, b) is the largest positive integer that divides both numbers without a remainder</a:t>
            </a:r>
            <a:endParaRPr lang="en-US" dirty="0"/>
          </a:p>
        </p:txBody>
      </p:sp>
      <p:sp>
        <p:nvSpPr>
          <p:cNvPr id="4" name="TextBox 3"/>
          <p:cNvSpPr txBox="1"/>
          <p:nvPr/>
        </p:nvSpPr>
        <p:spPr>
          <a:xfrm>
            <a:off x="2743200" y="2667000"/>
            <a:ext cx="3079689" cy="584776"/>
          </a:xfrm>
          <a:prstGeom prst="rect">
            <a:avLst/>
          </a:prstGeom>
          <a:noFill/>
        </p:spPr>
        <p:txBody>
          <a:bodyPr wrap="none" rtlCol="0">
            <a:spAutoFit/>
          </a:bodyPr>
          <a:lstStyle/>
          <a:p>
            <a:r>
              <a:rPr lang="en-US" sz="3200" dirty="0" err="1" smtClean="0">
                <a:solidFill>
                  <a:srgbClr val="0000FF"/>
                </a:solidFill>
              </a:rPr>
              <a:t>gcd</a:t>
            </a:r>
            <a:r>
              <a:rPr lang="en-US" sz="3200" dirty="0" smtClean="0">
                <a:solidFill>
                  <a:srgbClr val="0000FF"/>
                </a:solidFill>
              </a:rPr>
              <a:t>(100, 52) = 4</a:t>
            </a:r>
            <a:endParaRPr lang="en-US" sz="3200" dirty="0">
              <a:solidFill>
                <a:srgbClr val="0000FF"/>
              </a:solidFill>
            </a:endParaRPr>
          </a:p>
        </p:txBody>
      </p:sp>
      <p:sp>
        <p:nvSpPr>
          <p:cNvPr id="5" name="TextBox 4"/>
          <p:cNvSpPr txBox="1"/>
          <p:nvPr/>
        </p:nvSpPr>
        <p:spPr>
          <a:xfrm>
            <a:off x="3177674" y="3998495"/>
            <a:ext cx="779029" cy="523220"/>
          </a:xfrm>
          <a:prstGeom prst="rect">
            <a:avLst/>
          </a:prstGeom>
          <a:noFill/>
        </p:spPr>
        <p:txBody>
          <a:bodyPr wrap="none" rtlCol="0">
            <a:spAutoFit/>
          </a:bodyPr>
          <a:lstStyle/>
          <a:p>
            <a:r>
              <a:rPr lang="en-US" sz="2800" dirty="0" smtClean="0"/>
              <a:t>100</a:t>
            </a:r>
            <a:endParaRPr lang="en-US" sz="2800" dirty="0"/>
          </a:p>
        </p:txBody>
      </p:sp>
      <p:cxnSp>
        <p:nvCxnSpPr>
          <p:cNvPr id="7" name="Straight Connector 6"/>
          <p:cNvCxnSpPr/>
          <p:nvPr/>
        </p:nvCxnSpPr>
        <p:spPr>
          <a:xfrm>
            <a:off x="2819400" y="4531895"/>
            <a:ext cx="1295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98779" y="4567990"/>
            <a:ext cx="646331" cy="2031325"/>
          </a:xfrm>
          <a:prstGeom prst="rect">
            <a:avLst/>
          </a:prstGeom>
          <a:noFill/>
        </p:spPr>
        <p:txBody>
          <a:bodyPr wrap="none" rtlCol="0">
            <a:spAutoFit/>
          </a:bodyPr>
          <a:lstStyle/>
          <a:p>
            <a:pPr algn="r"/>
            <a:r>
              <a:rPr lang="en-US" sz="1400" dirty="0" smtClean="0">
                <a:solidFill>
                  <a:srgbClr val="000000"/>
                </a:solidFill>
              </a:rPr>
              <a:t>100</a:t>
            </a:r>
          </a:p>
          <a:p>
            <a:pPr algn="r"/>
            <a:r>
              <a:rPr lang="en-US" sz="1400" dirty="0" smtClean="0">
                <a:solidFill>
                  <a:srgbClr val="000000"/>
                </a:solidFill>
              </a:rPr>
              <a:t>50</a:t>
            </a:r>
          </a:p>
          <a:p>
            <a:pPr algn="r"/>
            <a:r>
              <a:rPr lang="en-US" sz="1400" dirty="0" smtClean="0">
                <a:solidFill>
                  <a:srgbClr val="000000"/>
                </a:solidFill>
              </a:rPr>
              <a:t>25</a:t>
            </a:r>
          </a:p>
          <a:p>
            <a:pPr algn="r"/>
            <a:r>
              <a:rPr lang="en-US" sz="1400" dirty="0" smtClean="0">
                <a:solidFill>
                  <a:srgbClr val="000000"/>
                </a:solidFill>
              </a:rPr>
              <a:t>20</a:t>
            </a:r>
          </a:p>
          <a:p>
            <a:pPr algn="r"/>
            <a:r>
              <a:rPr lang="en-US" sz="1400" dirty="0" smtClean="0">
                <a:solidFill>
                  <a:srgbClr val="000000"/>
                </a:solidFill>
              </a:rPr>
              <a:t>10</a:t>
            </a:r>
          </a:p>
          <a:p>
            <a:pPr algn="r"/>
            <a:r>
              <a:rPr lang="en-US" sz="1400" dirty="0" smtClean="0">
                <a:solidFill>
                  <a:srgbClr val="000000"/>
                </a:solidFill>
              </a:rPr>
              <a:t>5</a:t>
            </a:r>
          </a:p>
          <a:p>
            <a:pPr algn="r"/>
            <a:r>
              <a:rPr lang="en-US" sz="1400" dirty="0">
                <a:solidFill>
                  <a:srgbClr val="0000FF"/>
                </a:solidFill>
              </a:rPr>
              <a:t>4</a:t>
            </a:r>
            <a:endParaRPr lang="en-US" sz="1400" dirty="0" smtClean="0">
              <a:solidFill>
                <a:srgbClr val="0000FF"/>
              </a:solidFill>
            </a:endParaRPr>
          </a:p>
          <a:p>
            <a:pPr algn="r"/>
            <a:r>
              <a:rPr lang="en-US" sz="1400" dirty="0" smtClean="0">
                <a:solidFill>
                  <a:srgbClr val="000000"/>
                </a:solidFill>
              </a:rPr>
              <a:t>2</a:t>
            </a:r>
          </a:p>
          <a:p>
            <a:pPr algn="r"/>
            <a:r>
              <a:rPr lang="en-US" sz="1400" dirty="0">
                <a:solidFill>
                  <a:srgbClr val="000000"/>
                </a:solidFill>
              </a:rPr>
              <a:t>1</a:t>
            </a:r>
          </a:p>
        </p:txBody>
      </p:sp>
      <p:cxnSp>
        <p:nvCxnSpPr>
          <p:cNvPr id="9" name="Straight Connector 8"/>
          <p:cNvCxnSpPr/>
          <p:nvPr/>
        </p:nvCxnSpPr>
        <p:spPr>
          <a:xfrm>
            <a:off x="303914" y="3706302"/>
            <a:ext cx="846213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1053" y="4869230"/>
            <a:ext cx="1497325" cy="584776"/>
          </a:xfrm>
          <a:prstGeom prst="rect">
            <a:avLst/>
          </a:prstGeom>
          <a:noFill/>
        </p:spPr>
        <p:txBody>
          <a:bodyPr wrap="none" rtlCol="0">
            <a:spAutoFit/>
          </a:bodyPr>
          <a:lstStyle/>
          <a:p>
            <a:r>
              <a:rPr lang="en-US" sz="3200" dirty="0" smtClean="0"/>
              <a:t>Divisors:</a:t>
            </a:r>
            <a:endParaRPr lang="en-US" sz="3200" dirty="0"/>
          </a:p>
        </p:txBody>
      </p:sp>
      <p:sp>
        <p:nvSpPr>
          <p:cNvPr id="12" name="TextBox 11"/>
          <p:cNvSpPr txBox="1"/>
          <p:nvPr/>
        </p:nvSpPr>
        <p:spPr>
          <a:xfrm>
            <a:off x="5105724" y="3962400"/>
            <a:ext cx="580908" cy="523220"/>
          </a:xfrm>
          <a:prstGeom prst="rect">
            <a:avLst/>
          </a:prstGeom>
          <a:noFill/>
        </p:spPr>
        <p:txBody>
          <a:bodyPr wrap="none" rtlCol="0">
            <a:spAutoFit/>
          </a:bodyPr>
          <a:lstStyle/>
          <a:p>
            <a:r>
              <a:rPr lang="en-US" sz="2800" dirty="0" smtClean="0"/>
              <a:t>52</a:t>
            </a:r>
            <a:endParaRPr lang="en-US" sz="2800" dirty="0"/>
          </a:p>
        </p:txBody>
      </p:sp>
      <p:cxnSp>
        <p:nvCxnSpPr>
          <p:cNvPr id="13" name="Straight Connector 12"/>
          <p:cNvCxnSpPr/>
          <p:nvPr/>
        </p:nvCxnSpPr>
        <p:spPr>
          <a:xfrm>
            <a:off x="4747450" y="4495800"/>
            <a:ext cx="1295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17272" y="4648200"/>
            <a:ext cx="644578" cy="1477328"/>
          </a:xfrm>
          <a:prstGeom prst="rect">
            <a:avLst/>
          </a:prstGeom>
          <a:noFill/>
        </p:spPr>
        <p:txBody>
          <a:bodyPr wrap="none" rtlCol="0">
            <a:spAutoFit/>
          </a:bodyPr>
          <a:lstStyle/>
          <a:p>
            <a:pPr algn="r"/>
            <a:r>
              <a:rPr lang="en-US" dirty="0" smtClean="0"/>
              <a:t>52</a:t>
            </a:r>
          </a:p>
          <a:p>
            <a:pPr algn="r"/>
            <a:r>
              <a:rPr lang="en-US" dirty="0" smtClean="0"/>
              <a:t>13</a:t>
            </a:r>
          </a:p>
          <a:p>
            <a:pPr algn="r"/>
            <a:r>
              <a:rPr lang="en-US" dirty="0">
                <a:solidFill>
                  <a:srgbClr val="0000FF"/>
                </a:solidFill>
              </a:rPr>
              <a:t>4</a:t>
            </a:r>
            <a:endParaRPr lang="en-US" dirty="0" smtClean="0">
              <a:solidFill>
                <a:srgbClr val="0000FF"/>
              </a:solidFill>
            </a:endParaRPr>
          </a:p>
          <a:p>
            <a:pPr algn="r"/>
            <a:r>
              <a:rPr lang="en-US" dirty="0"/>
              <a:t>2</a:t>
            </a:r>
            <a:endParaRPr lang="en-US" dirty="0" smtClean="0"/>
          </a:p>
          <a:p>
            <a:pPr algn="r"/>
            <a:r>
              <a:rPr lang="en-US" dirty="0"/>
              <a:t>1</a:t>
            </a:r>
          </a:p>
        </p:txBody>
      </p:sp>
    </p:spTree>
    <p:extLst>
      <p:ext uri="{BB962C8B-B14F-4D97-AF65-F5344CB8AC3E}">
        <p14:creationId xmlns:p14="http://schemas.microsoft.com/office/powerpoint/2010/main" val="16216887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a:t>
            </a:r>
            <a:r>
              <a:rPr lang="en-US" dirty="0"/>
              <a:t>C</a:t>
            </a:r>
            <a:r>
              <a:rPr lang="en-US" dirty="0" smtClean="0"/>
              <a:t>ommon Divisor</a:t>
            </a:r>
            <a:endParaRPr lang="en-US" dirty="0"/>
          </a:p>
        </p:txBody>
      </p:sp>
      <p:sp>
        <p:nvSpPr>
          <p:cNvPr id="3" name="Content Placeholder 2"/>
          <p:cNvSpPr>
            <a:spLocks noGrp="1"/>
          </p:cNvSpPr>
          <p:nvPr>
            <p:ph sz="quarter" idx="1"/>
          </p:nvPr>
        </p:nvSpPr>
        <p:spPr>
          <a:xfrm>
            <a:off x="612648" y="1600200"/>
            <a:ext cx="8153400" cy="990600"/>
          </a:xfrm>
        </p:spPr>
        <p:txBody>
          <a:bodyPr/>
          <a:lstStyle/>
          <a:p>
            <a:pPr marL="0" indent="0">
              <a:buNone/>
            </a:pPr>
            <a:r>
              <a:rPr lang="en-US" dirty="0" err="1" smtClean="0"/>
              <a:t>gcd</a:t>
            </a:r>
            <a:r>
              <a:rPr lang="en-US" dirty="0" smtClean="0"/>
              <a:t>(a, b) is the largest positive integer that divides both numbers without a remainder</a:t>
            </a:r>
            <a:endParaRPr lang="en-US" dirty="0"/>
          </a:p>
        </p:txBody>
      </p:sp>
      <p:sp>
        <p:nvSpPr>
          <p:cNvPr id="4" name="TextBox 3"/>
          <p:cNvSpPr txBox="1"/>
          <p:nvPr/>
        </p:nvSpPr>
        <p:spPr>
          <a:xfrm>
            <a:off x="5015131" y="4343400"/>
            <a:ext cx="2784737" cy="584776"/>
          </a:xfrm>
          <a:prstGeom prst="rect">
            <a:avLst/>
          </a:prstGeom>
          <a:noFill/>
        </p:spPr>
        <p:txBody>
          <a:bodyPr wrap="none" rtlCol="0">
            <a:spAutoFit/>
          </a:bodyPr>
          <a:lstStyle/>
          <a:p>
            <a:r>
              <a:rPr lang="en-US" sz="3200" dirty="0" err="1" smtClean="0">
                <a:solidFill>
                  <a:srgbClr val="FF0000"/>
                </a:solidFill>
              </a:rPr>
              <a:t>gcd</a:t>
            </a:r>
            <a:r>
              <a:rPr lang="en-US" sz="3200" dirty="0" smtClean="0">
                <a:solidFill>
                  <a:srgbClr val="FF0000"/>
                </a:solidFill>
              </a:rPr>
              <a:t>(100, 9) = ?</a:t>
            </a:r>
            <a:endParaRPr lang="en-US" sz="3200" dirty="0">
              <a:solidFill>
                <a:srgbClr val="FF0000"/>
              </a:solidFill>
            </a:endParaRPr>
          </a:p>
        </p:txBody>
      </p:sp>
      <p:sp>
        <p:nvSpPr>
          <p:cNvPr id="5" name="TextBox 4"/>
          <p:cNvSpPr txBox="1"/>
          <p:nvPr/>
        </p:nvSpPr>
        <p:spPr>
          <a:xfrm>
            <a:off x="951239" y="4343400"/>
            <a:ext cx="2558312" cy="584776"/>
          </a:xfrm>
          <a:prstGeom prst="rect">
            <a:avLst/>
          </a:prstGeom>
          <a:noFill/>
        </p:spPr>
        <p:txBody>
          <a:bodyPr wrap="none" rtlCol="0">
            <a:spAutoFit/>
          </a:bodyPr>
          <a:lstStyle/>
          <a:p>
            <a:r>
              <a:rPr lang="en-US" sz="3200" dirty="0" err="1" smtClean="0">
                <a:solidFill>
                  <a:srgbClr val="FF0000"/>
                </a:solidFill>
              </a:rPr>
              <a:t>gcd</a:t>
            </a:r>
            <a:r>
              <a:rPr lang="en-US" sz="3200" dirty="0" smtClean="0">
                <a:solidFill>
                  <a:srgbClr val="FF0000"/>
                </a:solidFill>
              </a:rPr>
              <a:t>(23, 5) = ?</a:t>
            </a:r>
            <a:endParaRPr lang="en-US" sz="3200" dirty="0">
              <a:solidFill>
                <a:srgbClr val="FF0000"/>
              </a:solidFill>
            </a:endParaRPr>
          </a:p>
        </p:txBody>
      </p:sp>
      <p:sp>
        <p:nvSpPr>
          <p:cNvPr id="6" name="TextBox 5"/>
          <p:cNvSpPr txBox="1"/>
          <p:nvPr/>
        </p:nvSpPr>
        <p:spPr>
          <a:xfrm>
            <a:off x="5105400" y="2996624"/>
            <a:ext cx="2558312" cy="584776"/>
          </a:xfrm>
          <a:prstGeom prst="rect">
            <a:avLst/>
          </a:prstGeom>
          <a:noFill/>
        </p:spPr>
        <p:txBody>
          <a:bodyPr wrap="none" rtlCol="0">
            <a:spAutoFit/>
          </a:bodyPr>
          <a:lstStyle/>
          <a:p>
            <a:r>
              <a:rPr lang="en-US" sz="3200" dirty="0" err="1" smtClean="0">
                <a:solidFill>
                  <a:srgbClr val="FF0000"/>
                </a:solidFill>
              </a:rPr>
              <a:t>gcd</a:t>
            </a:r>
            <a:r>
              <a:rPr lang="en-US" sz="3200" dirty="0" smtClean="0">
                <a:solidFill>
                  <a:srgbClr val="FF0000"/>
                </a:solidFill>
              </a:rPr>
              <a:t>(7, 56) = ?</a:t>
            </a:r>
            <a:endParaRPr lang="en-US" sz="3200" dirty="0">
              <a:solidFill>
                <a:srgbClr val="FF0000"/>
              </a:solidFill>
            </a:endParaRPr>
          </a:p>
        </p:txBody>
      </p:sp>
      <p:sp>
        <p:nvSpPr>
          <p:cNvPr id="7" name="TextBox 6"/>
          <p:cNvSpPr txBox="1"/>
          <p:nvPr/>
        </p:nvSpPr>
        <p:spPr>
          <a:xfrm>
            <a:off x="951239" y="2996624"/>
            <a:ext cx="2784737" cy="584776"/>
          </a:xfrm>
          <a:prstGeom prst="rect">
            <a:avLst/>
          </a:prstGeom>
          <a:noFill/>
        </p:spPr>
        <p:txBody>
          <a:bodyPr wrap="none" rtlCol="0">
            <a:spAutoFit/>
          </a:bodyPr>
          <a:lstStyle/>
          <a:p>
            <a:r>
              <a:rPr lang="en-US" sz="3200" dirty="0" err="1" smtClean="0">
                <a:solidFill>
                  <a:srgbClr val="FF0000"/>
                </a:solidFill>
              </a:rPr>
              <a:t>gcd</a:t>
            </a:r>
            <a:r>
              <a:rPr lang="en-US" sz="3200" dirty="0" smtClean="0">
                <a:solidFill>
                  <a:srgbClr val="FF0000"/>
                </a:solidFill>
              </a:rPr>
              <a:t>(14, 63) = ?</a:t>
            </a:r>
            <a:endParaRPr lang="en-US" sz="3200" dirty="0">
              <a:solidFill>
                <a:srgbClr val="FF0000"/>
              </a:solidFill>
            </a:endParaRPr>
          </a:p>
        </p:txBody>
      </p:sp>
      <p:sp>
        <p:nvSpPr>
          <p:cNvPr id="8" name="TextBox 7"/>
          <p:cNvSpPr txBox="1"/>
          <p:nvPr/>
        </p:nvSpPr>
        <p:spPr>
          <a:xfrm>
            <a:off x="2971800" y="5562600"/>
            <a:ext cx="3011161" cy="584776"/>
          </a:xfrm>
          <a:prstGeom prst="rect">
            <a:avLst/>
          </a:prstGeom>
          <a:noFill/>
        </p:spPr>
        <p:txBody>
          <a:bodyPr wrap="none" rtlCol="0">
            <a:spAutoFit/>
          </a:bodyPr>
          <a:lstStyle/>
          <a:p>
            <a:r>
              <a:rPr lang="en-US" sz="3200" dirty="0" err="1" smtClean="0">
                <a:solidFill>
                  <a:srgbClr val="FF0000"/>
                </a:solidFill>
              </a:rPr>
              <a:t>gcd</a:t>
            </a:r>
            <a:r>
              <a:rPr lang="en-US" sz="3200" dirty="0" smtClean="0">
                <a:solidFill>
                  <a:srgbClr val="FF0000"/>
                </a:solidFill>
              </a:rPr>
              <a:t>(111, 17) = ?</a:t>
            </a:r>
            <a:endParaRPr lang="en-US" sz="3200" dirty="0">
              <a:solidFill>
                <a:srgbClr val="FF0000"/>
              </a:solidFill>
            </a:endParaRPr>
          </a:p>
        </p:txBody>
      </p:sp>
    </p:spTree>
    <p:extLst>
      <p:ext uri="{BB962C8B-B14F-4D97-AF65-F5344CB8AC3E}">
        <p14:creationId xmlns:p14="http://schemas.microsoft.com/office/powerpoint/2010/main" val="42930883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a:t>
            </a:r>
            <a:r>
              <a:rPr lang="en-US" dirty="0"/>
              <a:t>C</a:t>
            </a:r>
            <a:r>
              <a:rPr lang="en-US" dirty="0" smtClean="0"/>
              <a:t>ommon Divisor</a:t>
            </a:r>
            <a:endParaRPr lang="en-US" dirty="0"/>
          </a:p>
        </p:txBody>
      </p:sp>
      <p:sp>
        <p:nvSpPr>
          <p:cNvPr id="3" name="Content Placeholder 2"/>
          <p:cNvSpPr>
            <a:spLocks noGrp="1"/>
          </p:cNvSpPr>
          <p:nvPr>
            <p:ph sz="quarter" idx="1"/>
          </p:nvPr>
        </p:nvSpPr>
        <p:spPr>
          <a:xfrm>
            <a:off x="612648" y="1600200"/>
            <a:ext cx="8153400" cy="990600"/>
          </a:xfrm>
        </p:spPr>
        <p:txBody>
          <a:bodyPr/>
          <a:lstStyle/>
          <a:p>
            <a:pPr marL="0" indent="0">
              <a:buNone/>
            </a:pPr>
            <a:r>
              <a:rPr lang="en-US" dirty="0" err="1" smtClean="0"/>
              <a:t>gcd</a:t>
            </a:r>
            <a:r>
              <a:rPr lang="en-US" dirty="0" smtClean="0"/>
              <a:t>(a, b) is the largest positive integer that divides both numbers without a remainder</a:t>
            </a:r>
            <a:endParaRPr lang="en-US" dirty="0"/>
          </a:p>
        </p:txBody>
      </p:sp>
      <p:sp>
        <p:nvSpPr>
          <p:cNvPr id="4" name="TextBox 3"/>
          <p:cNvSpPr txBox="1"/>
          <p:nvPr/>
        </p:nvSpPr>
        <p:spPr>
          <a:xfrm>
            <a:off x="5015131" y="3962400"/>
            <a:ext cx="2853265" cy="584776"/>
          </a:xfrm>
          <a:prstGeom prst="rect">
            <a:avLst/>
          </a:prstGeom>
          <a:noFill/>
        </p:spPr>
        <p:txBody>
          <a:bodyPr wrap="none" rtlCol="0">
            <a:spAutoFit/>
          </a:bodyPr>
          <a:lstStyle/>
          <a:p>
            <a:r>
              <a:rPr lang="en-US" sz="3200" dirty="0" err="1" smtClean="0">
                <a:solidFill>
                  <a:srgbClr val="0000FF"/>
                </a:solidFill>
              </a:rPr>
              <a:t>gcd</a:t>
            </a:r>
            <a:r>
              <a:rPr lang="en-US" sz="3200" dirty="0" smtClean="0">
                <a:solidFill>
                  <a:srgbClr val="0000FF"/>
                </a:solidFill>
              </a:rPr>
              <a:t>(100, 9) = 1</a:t>
            </a:r>
            <a:endParaRPr lang="en-US" sz="3200" dirty="0">
              <a:solidFill>
                <a:srgbClr val="0000FF"/>
              </a:solidFill>
            </a:endParaRPr>
          </a:p>
        </p:txBody>
      </p:sp>
      <p:sp>
        <p:nvSpPr>
          <p:cNvPr id="5" name="TextBox 4"/>
          <p:cNvSpPr txBox="1"/>
          <p:nvPr/>
        </p:nvSpPr>
        <p:spPr>
          <a:xfrm>
            <a:off x="951239" y="3962400"/>
            <a:ext cx="2626841" cy="584776"/>
          </a:xfrm>
          <a:prstGeom prst="rect">
            <a:avLst/>
          </a:prstGeom>
          <a:noFill/>
        </p:spPr>
        <p:txBody>
          <a:bodyPr wrap="none" rtlCol="0">
            <a:spAutoFit/>
          </a:bodyPr>
          <a:lstStyle/>
          <a:p>
            <a:r>
              <a:rPr lang="en-US" sz="3200" dirty="0" err="1" smtClean="0">
                <a:solidFill>
                  <a:srgbClr val="0000FF"/>
                </a:solidFill>
              </a:rPr>
              <a:t>gcd</a:t>
            </a:r>
            <a:r>
              <a:rPr lang="en-US" sz="3200" dirty="0" smtClean="0">
                <a:solidFill>
                  <a:srgbClr val="0000FF"/>
                </a:solidFill>
              </a:rPr>
              <a:t>(23, 5) = 1</a:t>
            </a:r>
            <a:endParaRPr lang="en-US" sz="3200" dirty="0">
              <a:solidFill>
                <a:srgbClr val="0000FF"/>
              </a:solidFill>
            </a:endParaRPr>
          </a:p>
        </p:txBody>
      </p:sp>
      <p:sp>
        <p:nvSpPr>
          <p:cNvPr id="6" name="TextBox 5"/>
          <p:cNvSpPr txBox="1"/>
          <p:nvPr/>
        </p:nvSpPr>
        <p:spPr>
          <a:xfrm>
            <a:off x="5105400" y="2996624"/>
            <a:ext cx="2626841" cy="584776"/>
          </a:xfrm>
          <a:prstGeom prst="rect">
            <a:avLst/>
          </a:prstGeom>
          <a:noFill/>
        </p:spPr>
        <p:txBody>
          <a:bodyPr wrap="none" rtlCol="0">
            <a:spAutoFit/>
          </a:bodyPr>
          <a:lstStyle/>
          <a:p>
            <a:r>
              <a:rPr lang="en-US" sz="3200" dirty="0" err="1" smtClean="0">
                <a:solidFill>
                  <a:srgbClr val="0000FF"/>
                </a:solidFill>
              </a:rPr>
              <a:t>gcd</a:t>
            </a:r>
            <a:r>
              <a:rPr lang="en-US" sz="3200" dirty="0" smtClean="0">
                <a:solidFill>
                  <a:srgbClr val="0000FF"/>
                </a:solidFill>
              </a:rPr>
              <a:t>(7, 56) = 7</a:t>
            </a:r>
            <a:endParaRPr lang="en-US" sz="3200" dirty="0">
              <a:solidFill>
                <a:srgbClr val="0000FF"/>
              </a:solidFill>
            </a:endParaRPr>
          </a:p>
        </p:txBody>
      </p:sp>
      <p:sp>
        <p:nvSpPr>
          <p:cNvPr id="7" name="TextBox 6"/>
          <p:cNvSpPr txBox="1"/>
          <p:nvPr/>
        </p:nvSpPr>
        <p:spPr>
          <a:xfrm>
            <a:off x="951239" y="2996624"/>
            <a:ext cx="2853265" cy="584776"/>
          </a:xfrm>
          <a:prstGeom prst="rect">
            <a:avLst/>
          </a:prstGeom>
          <a:noFill/>
        </p:spPr>
        <p:txBody>
          <a:bodyPr wrap="none" rtlCol="0">
            <a:spAutoFit/>
          </a:bodyPr>
          <a:lstStyle/>
          <a:p>
            <a:r>
              <a:rPr lang="en-US" sz="3200" dirty="0" err="1" smtClean="0">
                <a:solidFill>
                  <a:srgbClr val="0000FF"/>
                </a:solidFill>
              </a:rPr>
              <a:t>gcd</a:t>
            </a:r>
            <a:r>
              <a:rPr lang="en-US" sz="3200" dirty="0" smtClean="0">
                <a:solidFill>
                  <a:srgbClr val="0000FF"/>
                </a:solidFill>
              </a:rPr>
              <a:t>(14, 63) = 7</a:t>
            </a:r>
            <a:endParaRPr lang="en-US" sz="3200" dirty="0">
              <a:solidFill>
                <a:srgbClr val="0000FF"/>
              </a:solidFill>
            </a:endParaRPr>
          </a:p>
        </p:txBody>
      </p:sp>
      <p:sp>
        <p:nvSpPr>
          <p:cNvPr id="8" name="TextBox 7"/>
          <p:cNvSpPr txBox="1"/>
          <p:nvPr/>
        </p:nvSpPr>
        <p:spPr>
          <a:xfrm>
            <a:off x="2819400" y="4889212"/>
            <a:ext cx="3079689" cy="584776"/>
          </a:xfrm>
          <a:prstGeom prst="rect">
            <a:avLst/>
          </a:prstGeom>
          <a:noFill/>
        </p:spPr>
        <p:txBody>
          <a:bodyPr wrap="none" rtlCol="0">
            <a:spAutoFit/>
          </a:bodyPr>
          <a:lstStyle/>
          <a:p>
            <a:r>
              <a:rPr lang="en-US" sz="3200" dirty="0" err="1" smtClean="0">
                <a:solidFill>
                  <a:srgbClr val="0000FF"/>
                </a:solidFill>
              </a:rPr>
              <a:t>gcd</a:t>
            </a:r>
            <a:r>
              <a:rPr lang="en-US" sz="3200" dirty="0" smtClean="0">
                <a:solidFill>
                  <a:srgbClr val="0000FF"/>
                </a:solidFill>
              </a:rPr>
              <a:t>(111, 17) = 1</a:t>
            </a:r>
            <a:endParaRPr lang="en-US" sz="3200" dirty="0">
              <a:solidFill>
                <a:srgbClr val="0000FF"/>
              </a:solidFill>
            </a:endParaRPr>
          </a:p>
        </p:txBody>
      </p:sp>
      <p:sp>
        <p:nvSpPr>
          <p:cNvPr id="9" name="TextBox 8"/>
          <p:cNvSpPr txBox="1"/>
          <p:nvPr/>
        </p:nvSpPr>
        <p:spPr>
          <a:xfrm>
            <a:off x="2590800" y="5908842"/>
            <a:ext cx="3123571" cy="584776"/>
          </a:xfrm>
          <a:prstGeom prst="rect">
            <a:avLst/>
          </a:prstGeom>
          <a:noFill/>
        </p:spPr>
        <p:txBody>
          <a:bodyPr wrap="none" rtlCol="0">
            <a:spAutoFit/>
          </a:bodyPr>
          <a:lstStyle/>
          <a:p>
            <a:r>
              <a:rPr lang="en-US" sz="3200" dirty="0" smtClean="0">
                <a:solidFill>
                  <a:srgbClr val="FF0000"/>
                </a:solidFill>
              </a:rPr>
              <a:t>Any observations?</a:t>
            </a:r>
            <a:endParaRPr lang="en-US" sz="3200" dirty="0">
              <a:solidFill>
                <a:srgbClr val="FF0000"/>
              </a:solidFill>
            </a:endParaRPr>
          </a:p>
        </p:txBody>
      </p:sp>
    </p:spTree>
    <p:extLst>
      <p:ext uri="{BB962C8B-B14F-4D97-AF65-F5344CB8AC3E}">
        <p14:creationId xmlns:p14="http://schemas.microsoft.com/office/powerpoint/2010/main" val="1956441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sz="quarter" idx="1"/>
          </p:nvPr>
        </p:nvSpPr>
        <p:spPr/>
        <p:txBody>
          <a:bodyPr/>
          <a:lstStyle/>
          <a:p>
            <a:pPr marL="0" indent="0">
              <a:buNone/>
            </a:pPr>
            <a:r>
              <a:rPr lang="en-US" dirty="0" smtClean="0"/>
              <a:t>When the </a:t>
            </a:r>
            <a:r>
              <a:rPr lang="en-US" dirty="0" err="1" smtClean="0"/>
              <a:t>gcd</a:t>
            </a:r>
            <a:r>
              <a:rPr lang="en-US" dirty="0" smtClean="0"/>
              <a:t> = 1, the two numbers share no factors/divisors in common</a:t>
            </a:r>
          </a:p>
          <a:p>
            <a:pPr marL="0" indent="0">
              <a:buNone/>
            </a:pPr>
            <a:endParaRPr lang="en-US" dirty="0"/>
          </a:p>
          <a:p>
            <a:pPr marL="0" indent="0">
              <a:buNone/>
            </a:pPr>
            <a:r>
              <a:rPr lang="en-US" dirty="0" smtClean="0"/>
              <a:t>If </a:t>
            </a:r>
            <a:r>
              <a:rPr lang="en-US" dirty="0" err="1" smtClean="0"/>
              <a:t>gcd</a:t>
            </a:r>
            <a:r>
              <a:rPr lang="en-US" dirty="0" smtClean="0"/>
              <a:t>(</a:t>
            </a:r>
            <a:r>
              <a:rPr lang="en-US" dirty="0" err="1" smtClean="0"/>
              <a:t>a,b</a:t>
            </a:r>
            <a:r>
              <a:rPr lang="en-US" dirty="0" smtClean="0"/>
              <a:t>) = 1 then a </a:t>
            </a:r>
            <a:r>
              <a:rPr lang="en-US" dirty="0" smtClean="0"/>
              <a:t>and b are</a:t>
            </a:r>
            <a:r>
              <a:rPr lang="en-US" dirty="0" smtClean="0"/>
              <a:t> </a:t>
            </a:r>
            <a:r>
              <a:rPr lang="en-US" i="1" dirty="0" smtClean="0">
                <a:solidFill>
                  <a:srgbClr val="FF6600"/>
                </a:solidFill>
              </a:rPr>
              <a:t>relatively </a:t>
            </a:r>
            <a:r>
              <a:rPr lang="en-US" i="1" dirty="0" smtClean="0">
                <a:solidFill>
                  <a:srgbClr val="FF6600"/>
                </a:solidFill>
              </a:rPr>
              <a:t>prime</a:t>
            </a:r>
            <a:endParaRPr lang="en-US" dirty="0" smtClean="0"/>
          </a:p>
          <a:p>
            <a:pPr marL="0" indent="0">
              <a:buNone/>
            </a:pPr>
            <a:endParaRPr lang="en-US" dirty="0"/>
          </a:p>
          <a:p>
            <a:pPr marL="0" indent="0">
              <a:buNone/>
            </a:pPr>
            <a:r>
              <a:rPr lang="en-US" dirty="0" smtClean="0"/>
              <a:t>This a weaker condition than </a:t>
            </a:r>
            <a:r>
              <a:rPr lang="en-US" dirty="0" err="1" smtClean="0"/>
              <a:t>primality</a:t>
            </a:r>
            <a:r>
              <a:rPr lang="en-US" dirty="0" smtClean="0"/>
              <a:t>, since any two prime numbers are also relatively prime, but not vice versa</a:t>
            </a:r>
            <a:endParaRPr lang="en-US" dirty="0"/>
          </a:p>
        </p:txBody>
      </p:sp>
    </p:spTree>
    <p:extLst>
      <p:ext uri="{BB962C8B-B14F-4D97-AF65-F5344CB8AC3E}">
        <p14:creationId xmlns:p14="http://schemas.microsoft.com/office/powerpoint/2010/main" val="9687693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sz="quarter" idx="1"/>
          </p:nvPr>
        </p:nvSpPr>
        <p:spPr>
          <a:xfrm>
            <a:off x="612648" y="1600200"/>
            <a:ext cx="8153400" cy="2209800"/>
          </a:xfrm>
        </p:spPr>
        <p:txBody>
          <a:bodyPr/>
          <a:lstStyle/>
          <a:p>
            <a:pPr marL="0" indent="0">
              <a:buNone/>
            </a:pPr>
            <a:r>
              <a:rPr lang="en-US" dirty="0" smtClean="0"/>
              <a:t>A useful property:</a:t>
            </a:r>
          </a:p>
          <a:p>
            <a:pPr marL="0" indent="0">
              <a:buNone/>
            </a:pPr>
            <a:endParaRPr lang="en-US" dirty="0"/>
          </a:p>
          <a:p>
            <a:pPr marL="0" indent="0">
              <a:buNone/>
            </a:pPr>
            <a:r>
              <a:rPr lang="en-US" dirty="0" smtClean="0"/>
              <a:t>If two numbers, </a:t>
            </a:r>
            <a:r>
              <a:rPr lang="en-US" i="1" dirty="0" smtClean="0">
                <a:solidFill>
                  <a:srgbClr val="FF6600"/>
                </a:solidFill>
              </a:rPr>
              <a:t>a</a:t>
            </a:r>
            <a:r>
              <a:rPr lang="en-US" dirty="0" smtClean="0"/>
              <a:t> and </a:t>
            </a:r>
            <a:r>
              <a:rPr lang="en-US" i="1" dirty="0" smtClean="0">
                <a:solidFill>
                  <a:srgbClr val="FF6600"/>
                </a:solidFill>
              </a:rPr>
              <a:t>b</a:t>
            </a:r>
            <a:r>
              <a:rPr lang="en-US" i="1" dirty="0" smtClean="0"/>
              <a:t>,</a:t>
            </a:r>
            <a:r>
              <a:rPr lang="en-US" dirty="0" smtClean="0"/>
              <a:t> are relatively prime (i.e. </a:t>
            </a:r>
            <a:r>
              <a:rPr lang="en-US" dirty="0" err="1" smtClean="0">
                <a:solidFill>
                  <a:srgbClr val="FF6600"/>
                </a:solidFill>
              </a:rPr>
              <a:t>gcd</a:t>
            </a:r>
            <a:r>
              <a:rPr lang="en-US" dirty="0" smtClean="0">
                <a:solidFill>
                  <a:srgbClr val="FF6600"/>
                </a:solidFill>
              </a:rPr>
              <a:t>(</a:t>
            </a:r>
            <a:r>
              <a:rPr lang="en-US" dirty="0" err="1" smtClean="0">
                <a:solidFill>
                  <a:srgbClr val="FF6600"/>
                </a:solidFill>
              </a:rPr>
              <a:t>a,b</a:t>
            </a:r>
            <a:r>
              <a:rPr lang="en-US" dirty="0" smtClean="0">
                <a:solidFill>
                  <a:srgbClr val="FF6600"/>
                </a:solidFill>
              </a:rPr>
              <a:t>) = 1</a:t>
            </a:r>
            <a:r>
              <a:rPr lang="en-US" dirty="0" smtClean="0"/>
              <a:t>), then there exists a </a:t>
            </a:r>
            <a:r>
              <a:rPr lang="en-US" i="1" dirty="0" smtClean="0">
                <a:solidFill>
                  <a:srgbClr val="FF6600"/>
                </a:solidFill>
              </a:rPr>
              <a:t>c</a:t>
            </a:r>
            <a:r>
              <a:rPr lang="en-US" dirty="0" smtClean="0"/>
              <a:t> such that</a:t>
            </a:r>
          </a:p>
          <a:p>
            <a:pPr marL="0" indent="0">
              <a:buNone/>
            </a:pPr>
            <a:endParaRPr lang="en-US" dirty="0"/>
          </a:p>
          <a:p>
            <a:pPr marL="0" indent="0">
              <a:buNone/>
            </a:pPr>
            <a:endParaRPr lang="en-US" dirty="0" smtClean="0"/>
          </a:p>
          <a:p>
            <a:pPr marL="0" indent="0">
              <a:buNone/>
            </a:pPr>
            <a:endParaRPr lang="en-US" dirty="0"/>
          </a:p>
        </p:txBody>
      </p:sp>
      <p:sp>
        <p:nvSpPr>
          <p:cNvPr id="4" name="TextBox 3"/>
          <p:cNvSpPr txBox="1"/>
          <p:nvPr/>
        </p:nvSpPr>
        <p:spPr>
          <a:xfrm>
            <a:off x="2667000" y="4412401"/>
            <a:ext cx="2633453" cy="584776"/>
          </a:xfrm>
          <a:prstGeom prst="rect">
            <a:avLst/>
          </a:prstGeom>
          <a:noFill/>
        </p:spPr>
        <p:txBody>
          <a:bodyPr wrap="none" rtlCol="0">
            <a:spAutoFit/>
          </a:bodyPr>
          <a:lstStyle/>
          <a:p>
            <a:r>
              <a:rPr lang="en-US" sz="3200" dirty="0" smtClean="0">
                <a:solidFill>
                  <a:srgbClr val="FF6600"/>
                </a:solidFill>
              </a:rPr>
              <a:t>a*c mod b = 1  </a:t>
            </a:r>
            <a:endParaRPr lang="en-US" sz="3200" dirty="0">
              <a:solidFill>
                <a:srgbClr val="FF6600"/>
              </a:solidFill>
            </a:endParaRPr>
          </a:p>
        </p:txBody>
      </p:sp>
    </p:spTree>
    <p:extLst>
      <p:ext uri="{BB962C8B-B14F-4D97-AF65-F5344CB8AC3E}">
        <p14:creationId xmlns:p14="http://schemas.microsoft.com/office/powerpoint/2010/main" val="16760328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3" name="Content Placeholder 2"/>
          <p:cNvSpPr>
            <a:spLocks noGrp="1"/>
          </p:cNvSpPr>
          <p:nvPr>
            <p:ph sz="quarter" idx="1"/>
          </p:nvPr>
        </p:nvSpPr>
        <p:spPr/>
        <p:txBody>
          <a:bodyPr/>
          <a:lstStyle/>
          <a:p>
            <a:pPr marL="0" indent="0">
              <a:buNone/>
            </a:pPr>
            <a:r>
              <a:rPr lang="en-US" dirty="0" smtClean="0">
                <a:solidFill>
                  <a:srgbClr val="FF0000"/>
                </a:solidFill>
              </a:rPr>
              <a:t>Have you heard of it?</a:t>
            </a:r>
          </a:p>
          <a:p>
            <a:pPr marL="0" indent="0">
              <a:buNone/>
            </a:pPr>
            <a:endParaRPr lang="en-US" dirty="0">
              <a:solidFill>
                <a:srgbClr val="FF0000"/>
              </a:solidFill>
            </a:endParaRPr>
          </a:p>
          <a:p>
            <a:pPr marL="0" indent="0">
              <a:buNone/>
            </a:pPr>
            <a:r>
              <a:rPr lang="en-US" dirty="0" smtClean="0">
                <a:solidFill>
                  <a:srgbClr val="FF0000"/>
                </a:solidFill>
              </a:rPr>
              <a:t>What does it stand for?</a:t>
            </a:r>
            <a:endParaRPr lang="en-US" dirty="0">
              <a:solidFill>
                <a:srgbClr val="FF0000"/>
              </a:solidFill>
            </a:endParaRPr>
          </a:p>
        </p:txBody>
      </p:sp>
    </p:spTree>
    <p:extLst>
      <p:ext uri="{BB962C8B-B14F-4D97-AF65-F5344CB8AC3E}">
        <p14:creationId xmlns:p14="http://schemas.microsoft.com/office/powerpoint/2010/main" val="36102100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3" name="Content Placeholder 2"/>
          <p:cNvSpPr>
            <a:spLocks noGrp="1"/>
          </p:cNvSpPr>
          <p:nvPr>
            <p:ph sz="quarter" idx="1"/>
          </p:nvPr>
        </p:nvSpPr>
        <p:spPr/>
        <p:txBody>
          <a:bodyPr/>
          <a:lstStyle/>
          <a:p>
            <a:pPr marL="0" indent="0">
              <a:buNone/>
            </a:pPr>
            <a:r>
              <a:rPr lang="en-US" dirty="0" smtClean="0"/>
              <a:t>RSA is one of the most popular public key encryption algorithms in use</a:t>
            </a:r>
          </a:p>
          <a:p>
            <a:pPr marL="0" indent="0">
              <a:buNone/>
            </a:pPr>
            <a:endParaRPr lang="en-US" dirty="0"/>
          </a:p>
          <a:p>
            <a:pPr marL="0" indent="0">
              <a:buNone/>
            </a:pPr>
            <a:r>
              <a:rPr lang="en-US" dirty="0" smtClean="0"/>
              <a:t>RSA = Ron </a:t>
            </a:r>
            <a:r>
              <a:rPr lang="en-US" dirty="0" err="1" smtClean="0">
                <a:solidFill>
                  <a:srgbClr val="0000FF"/>
                </a:solidFill>
              </a:rPr>
              <a:t>R</a:t>
            </a:r>
            <a:r>
              <a:rPr lang="en-US" dirty="0" err="1" smtClean="0"/>
              <a:t>ivest</a:t>
            </a:r>
            <a:r>
              <a:rPr lang="en-US" dirty="0" smtClean="0"/>
              <a:t>, </a:t>
            </a:r>
            <a:r>
              <a:rPr lang="en-US" dirty="0" err="1" smtClean="0"/>
              <a:t>Adi</a:t>
            </a:r>
            <a:r>
              <a:rPr lang="en-US" dirty="0" smtClean="0"/>
              <a:t> </a:t>
            </a:r>
            <a:r>
              <a:rPr lang="en-US" dirty="0" smtClean="0">
                <a:solidFill>
                  <a:srgbClr val="0000FF"/>
                </a:solidFill>
              </a:rPr>
              <a:t>S</a:t>
            </a:r>
            <a:r>
              <a:rPr lang="en-US" dirty="0" smtClean="0"/>
              <a:t>hamir and Leonard </a:t>
            </a:r>
            <a:r>
              <a:rPr lang="en-US" dirty="0" err="1" smtClean="0">
                <a:solidFill>
                  <a:srgbClr val="0000FF"/>
                </a:solidFill>
              </a:rPr>
              <a:t>A</a:t>
            </a:r>
            <a:r>
              <a:rPr lang="en-US" dirty="0" err="1" smtClean="0"/>
              <a:t>dleman</a:t>
            </a:r>
            <a:endParaRPr lang="en-US" dirty="0"/>
          </a:p>
        </p:txBody>
      </p:sp>
    </p:spTree>
    <p:extLst>
      <p:ext uri="{BB962C8B-B14F-4D97-AF65-F5344CB8AC3E}">
        <p14:creationId xmlns:p14="http://schemas.microsoft.com/office/powerpoint/2010/main" val="20774455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3" name="Content Placeholder 2"/>
          <p:cNvSpPr>
            <a:spLocks noGrp="1"/>
          </p:cNvSpPr>
          <p:nvPr>
            <p:ph sz="quarter" idx="1"/>
          </p:nvPr>
        </p:nvSpPr>
        <p:spPr>
          <a:xfrm>
            <a:off x="152400" y="1600200"/>
            <a:ext cx="8455152" cy="5029200"/>
          </a:xfrm>
        </p:spPr>
        <p:txBody>
          <a:bodyPr>
            <a:normAutofit fontScale="92500" lnSpcReduction="20000"/>
          </a:bodyPr>
          <a:lstStyle/>
          <a:p>
            <a:pPr marL="514350" indent="-514350">
              <a:buAutoNum type="arabicPeriod"/>
            </a:pPr>
            <a:r>
              <a:rPr lang="en-US" dirty="0" smtClean="0"/>
              <a:t>Choose a bit-length </a:t>
            </a:r>
            <a:r>
              <a:rPr lang="en-US" i="1" dirty="0" smtClean="0">
                <a:solidFill>
                  <a:srgbClr val="FF6600"/>
                </a:solidFill>
              </a:rPr>
              <a:t>k</a:t>
            </a:r>
          </a:p>
          <a:p>
            <a:pPr marL="594360" lvl="2" indent="0">
              <a:buNone/>
            </a:pPr>
            <a:r>
              <a:rPr lang="en-US" dirty="0" smtClean="0"/>
              <a:t>Security </a:t>
            </a:r>
            <a:r>
              <a:rPr lang="en-US" dirty="0" smtClean="0"/>
              <a:t>increases </a:t>
            </a:r>
            <a:r>
              <a:rPr lang="en-US" dirty="0" smtClean="0"/>
              <a:t>with the value of </a:t>
            </a:r>
            <a:r>
              <a:rPr lang="en-US" i="1" dirty="0" smtClean="0">
                <a:solidFill>
                  <a:srgbClr val="FF6600"/>
                </a:solidFill>
              </a:rPr>
              <a:t>k</a:t>
            </a:r>
            <a:r>
              <a:rPr lang="en-US" i="1" dirty="0" smtClean="0"/>
              <a:t>, </a:t>
            </a:r>
            <a:r>
              <a:rPr lang="en-US" dirty="0" smtClean="0"/>
              <a:t>though so does computation</a:t>
            </a:r>
          </a:p>
          <a:p>
            <a:pPr marL="594360" lvl="2" indent="0">
              <a:buNone/>
            </a:pPr>
            <a:endParaRPr lang="en-US" dirty="0"/>
          </a:p>
          <a:p>
            <a:pPr marL="514350" indent="-514350">
              <a:buAutoNum type="arabicPeriod"/>
            </a:pPr>
            <a:r>
              <a:rPr lang="en-US" dirty="0" smtClean="0"/>
              <a:t>Choose </a:t>
            </a:r>
            <a:r>
              <a:rPr lang="en-US" dirty="0" smtClean="0"/>
              <a:t>two primes </a:t>
            </a:r>
            <a:r>
              <a:rPr lang="en-US" i="1" dirty="0" smtClean="0">
                <a:solidFill>
                  <a:srgbClr val="FF6600"/>
                </a:solidFill>
              </a:rPr>
              <a:t>p</a:t>
            </a:r>
            <a:r>
              <a:rPr lang="en-US" dirty="0" smtClean="0"/>
              <a:t> and </a:t>
            </a:r>
            <a:r>
              <a:rPr lang="en-US" i="1" dirty="0" smtClean="0">
                <a:solidFill>
                  <a:srgbClr val="FF6600"/>
                </a:solidFill>
              </a:rPr>
              <a:t>q</a:t>
            </a:r>
            <a:r>
              <a:rPr lang="en-US" dirty="0" smtClean="0"/>
              <a:t> which can be represented with at most </a:t>
            </a:r>
            <a:r>
              <a:rPr lang="en-US" i="1" dirty="0" smtClean="0">
                <a:solidFill>
                  <a:srgbClr val="FF6600"/>
                </a:solidFill>
              </a:rPr>
              <a:t>k</a:t>
            </a:r>
            <a:r>
              <a:rPr lang="en-US" i="1" dirty="0" smtClean="0"/>
              <a:t> </a:t>
            </a:r>
            <a:r>
              <a:rPr lang="en-US" dirty="0" smtClean="0"/>
              <a:t>bits</a:t>
            </a:r>
            <a:endParaRPr lang="en-US" i="1" dirty="0" smtClean="0">
              <a:solidFill>
                <a:srgbClr val="FF6600"/>
              </a:solidFill>
            </a:endParaRPr>
          </a:p>
          <a:p>
            <a:pPr marL="514350" indent="-514350">
              <a:buAutoNum type="arabicPeriod"/>
            </a:pPr>
            <a:endParaRPr lang="en-US" i="1" dirty="0"/>
          </a:p>
          <a:p>
            <a:pPr marL="514350" indent="-514350">
              <a:buAutoNum type="arabicPeriod"/>
            </a:pPr>
            <a:r>
              <a:rPr lang="en-US" dirty="0" smtClean="0"/>
              <a:t>Let </a:t>
            </a:r>
            <a:r>
              <a:rPr lang="en-US" i="1" dirty="0" smtClean="0">
                <a:solidFill>
                  <a:srgbClr val="FF6600"/>
                </a:solidFill>
              </a:rPr>
              <a:t>n</a:t>
            </a:r>
            <a:r>
              <a:rPr lang="en-US" dirty="0" smtClean="0"/>
              <a:t> </a:t>
            </a:r>
            <a:r>
              <a:rPr lang="en-US" dirty="0" smtClean="0">
                <a:solidFill>
                  <a:srgbClr val="FF6600"/>
                </a:solidFill>
              </a:rPr>
              <a:t>=</a:t>
            </a:r>
            <a:r>
              <a:rPr lang="en-US" dirty="0" smtClean="0"/>
              <a:t> </a:t>
            </a:r>
            <a:r>
              <a:rPr lang="en-US" i="1" dirty="0" err="1" smtClean="0">
                <a:solidFill>
                  <a:srgbClr val="FF6600"/>
                </a:solidFill>
              </a:rPr>
              <a:t>pq</a:t>
            </a:r>
            <a:r>
              <a:rPr lang="en-US" dirty="0" smtClean="0"/>
              <a:t> and </a:t>
            </a:r>
            <a:r>
              <a:rPr lang="en-US" i="1" dirty="0" err="1" smtClean="0">
                <a:solidFill>
                  <a:srgbClr val="FF6600"/>
                </a:solidFill>
              </a:rPr>
              <a:t>ϕ</a:t>
            </a:r>
            <a:r>
              <a:rPr lang="en-US" i="1" dirty="0" smtClean="0">
                <a:solidFill>
                  <a:srgbClr val="FF6600"/>
                </a:solidFill>
              </a:rPr>
              <a:t>(n)</a:t>
            </a:r>
            <a:r>
              <a:rPr lang="en-US" dirty="0" smtClean="0">
                <a:solidFill>
                  <a:srgbClr val="FF6600"/>
                </a:solidFill>
              </a:rPr>
              <a:t> = (</a:t>
            </a:r>
            <a:r>
              <a:rPr lang="en-US" i="1" dirty="0" smtClean="0">
                <a:solidFill>
                  <a:srgbClr val="FF6600"/>
                </a:solidFill>
              </a:rPr>
              <a:t>p</a:t>
            </a:r>
            <a:r>
              <a:rPr lang="en-US" dirty="0" smtClean="0">
                <a:solidFill>
                  <a:srgbClr val="FF6600"/>
                </a:solidFill>
              </a:rPr>
              <a:t>-1)(</a:t>
            </a:r>
            <a:r>
              <a:rPr lang="en-US" i="1" dirty="0" smtClean="0">
                <a:solidFill>
                  <a:srgbClr val="FF6600"/>
                </a:solidFill>
              </a:rPr>
              <a:t>q</a:t>
            </a:r>
            <a:r>
              <a:rPr lang="en-US" dirty="0" smtClean="0">
                <a:solidFill>
                  <a:srgbClr val="FF6600"/>
                </a:solidFill>
              </a:rPr>
              <a:t>-1)</a:t>
            </a:r>
          </a:p>
          <a:p>
            <a:pPr marL="594360" lvl="2" indent="0">
              <a:buNone/>
            </a:pPr>
            <a:r>
              <a:rPr lang="en-US" dirty="0" err="1" smtClean="0"/>
              <a:t>ϕ</a:t>
            </a:r>
            <a:r>
              <a:rPr lang="en-US" dirty="0" smtClean="0"/>
              <a:t>() is called </a:t>
            </a:r>
            <a:r>
              <a:rPr lang="en-US" i="1" dirty="0" smtClean="0"/>
              <a:t>Euler’s </a:t>
            </a:r>
            <a:r>
              <a:rPr lang="en-US" i="1" dirty="0" err="1" smtClean="0"/>
              <a:t>totient</a:t>
            </a:r>
            <a:r>
              <a:rPr lang="en-US" i="1" dirty="0" smtClean="0"/>
              <a:t> function</a:t>
            </a:r>
          </a:p>
          <a:p>
            <a:pPr marL="594360" lvl="2" indent="0">
              <a:buNone/>
            </a:pPr>
            <a:endParaRPr lang="en-US" dirty="0"/>
          </a:p>
          <a:p>
            <a:pPr marL="514350" indent="-514350">
              <a:buAutoNum type="arabicPeriod"/>
            </a:pPr>
            <a:r>
              <a:rPr lang="en-US" dirty="0" smtClean="0"/>
              <a:t>Find </a:t>
            </a:r>
            <a:r>
              <a:rPr lang="en-US" i="1" dirty="0" smtClean="0">
                <a:solidFill>
                  <a:srgbClr val="FF6600"/>
                </a:solidFill>
              </a:rPr>
              <a:t>d</a:t>
            </a:r>
            <a:r>
              <a:rPr lang="en-US" dirty="0" smtClean="0"/>
              <a:t> such that </a:t>
            </a:r>
            <a:r>
              <a:rPr lang="en-US" dirty="0" smtClean="0">
                <a:solidFill>
                  <a:srgbClr val="FF6600"/>
                </a:solidFill>
              </a:rPr>
              <a:t>0 &lt; d &lt; n </a:t>
            </a:r>
            <a:r>
              <a:rPr lang="en-US" dirty="0" smtClean="0"/>
              <a:t>and </a:t>
            </a:r>
            <a:r>
              <a:rPr lang="en-US" dirty="0" err="1" smtClean="0">
                <a:solidFill>
                  <a:srgbClr val="FF6600"/>
                </a:solidFill>
              </a:rPr>
              <a:t>gcd</a:t>
            </a:r>
            <a:r>
              <a:rPr lang="en-US" dirty="0" smtClean="0">
                <a:solidFill>
                  <a:srgbClr val="FF6600"/>
                </a:solidFill>
              </a:rPr>
              <a:t>(</a:t>
            </a:r>
            <a:r>
              <a:rPr lang="en-US" i="1" dirty="0" err="1" smtClean="0">
                <a:solidFill>
                  <a:srgbClr val="FF6600"/>
                </a:solidFill>
              </a:rPr>
              <a:t>d</a:t>
            </a:r>
            <a:r>
              <a:rPr lang="en-US" dirty="0" err="1" smtClean="0">
                <a:solidFill>
                  <a:srgbClr val="FF6600"/>
                </a:solidFill>
              </a:rPr>
              <a:t>,</a:t>
            </a:r>
            <a:r>
              <a:rPr lang="en-US" i="1" dirty="0" err="1" smtClean="0">
                <a:solidFill>
                  <a:srgbClr val="FF6600"/>
                </a:solidFill>
              </a:rPr>
              <a:t>ϕ</a:t>
            </a:r>
            <a:r>
              <a:rPr lang="en-US" i="1" dirty="0">
                <a:solidFill>
                  <a:srgbClr val="FF6600"/>
                </a:solidFill>
              </a:rPr>
              <a:t>(n</a:t>
            </a:r>
            <a:r>
              <a:rPr lang="en-US" i="1" dirty="0" smtClean="0">
                <a:solidFill>
                  <a:srgbClr val="FF6600"/>
                </a:solidFill>
              </a:rPr>
              <a:t>)) = 1</a:t>
            </a:r>
          </a:p>
          <a:p>
            <a:pPr marL="514350" indent="-514350">
              <a:buAutoNum type="arabicPeriod"/>
            </a:pPr>
            <a:endParaRPr lang="en-US" i="1" dirty="0">
              <a:solidFill>
                <a:srgbClr val="FF6600"/>
              </a:solidFill>
            </a:endParaRPr>
          </a:p>
          <a:p>
            <a:pPr marL="514350" indent="-514350">
              <a:buAutoNum type="arabicPeriod"/>
            </a:pPr>
            <a:r>
              <a:rPr lang="en-US" dirty="0" smtClean="0">
                <a:solidFill>
                  <a:srgbClr val="000000"/>
                </a:solidFill>
              </a:rPr>
              <a:t>Find e such that </a:t>
            </a:r>
            <a:r>
              <a:rPr lang="en-US" i="1" dirty="0" smtClean="0">
                <a:solidFill>
                  <a:srgbClr val="FF6600"/>
                </a:solidFill>
              </a:rPr>
              <a:t>de</a:t>
            </a:r>
            <a:r>
              <a:rPr lang="en-US" dirty="0" smtClean="0">
                <a:solidFill>
                  <a:srgbClr val="FF6600"/>
                </a:solidFill>
              </a:rPr>
              <a:t> mod </a:t>
            </a:r>
            <a:r>
              <a:rPr lang="en-US" i="1" dirty="0" err="1">
                <a:solidFill>
                  <a:srgbClr val="FF6600"/>
                </a:solidFill>
              </a:rPr>
              <a:t>ϕ</a:t>
            </a:r>
            <a:r>
              <a:rPr lang="en-US" i="1" dirty="0">
                <a:solidFill>
                  <a:srgbClr val="FF6600"/>
                </a:solidFill>
              </a:rPr>
              <a:t>(n</a:t>
            </a:r>
            <a:r>
              <a:rPr lang="en-US" i="1" dirty="0" smtClean="0">
                <a:solidFill>
                  <a:srgbClr val="FF6600"/>
                </a:solidFill>
              </a:rPr>
              <a:t>) = 1</a:t>
            </a:r>
          </a:p>
          <a:p>
            <a:pPr marL="594360" lvl="2" indent="0">
              <a:buNone/>
            </a:pPr>
            <a:r>
              <a:rPr lang="en-US" dirty="0" smtClean="0">
                <a:solidFill>
                  <a:srgbClr val="000000"/>
                </a:solidFill>
              </a:rPr>
              <a:t>Remember, we know one exists!</a:t>
            </a:r>
            <a:endParaRPr lang="en-US" dirty="0">
              <a:solidFill>
                <a:srgbClr val="000000"/>
              </a:solidFill>
            </a:endParaRPr>
          </a:p>
        </p:txBody>
      </p:sp>
    </p:spTree>
    <p:extLst>
      <p:ext uri="{BB962C8B-B14F-4D97-AF65-F5344CB8AC3E}">
        <p14:creationId xmlns:p14="http://schemas.microsoft.com/office/powerpoint/2010/main" val="1414878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5" name="TextBox 4"/>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6" name="TextBox 5"/>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12" name="Straight Connector 11"/>
          <p:cNvCxnSpPr/>
          <p:nvPr/>
        </p:nvCxnSpPr>
        <p:spPr>
          <a:xfrm>
            <a:off x="228600" y="35052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2994" y="3729789"/>
            <a:ext cx="7986606" cy="523220"/>
          </a:xfrm>
          <a:prstGeom prst="rect">
            <a:avLst/>
          </a:prstGeom>
          <a:noFill/>
        </p:spPr>
        <p:txBody>
          <a:bodyPr wrap="none" rtlCol="0">
            <a:spAutoFit/>
          </a:bodyPr>
          <a:lstStyle/>
          <a:p>
            <a:r>
              <a:rPr lang="en-US" sz="2800" dirty="0" smtClean="0"/>
              <a:t>Given this setup, you can prove that given a number </a:t>
            </a:r>
            <a:r>
              <a:rPr lang="en-US" sz="2800" i="1" dirty="0" smtClean="0">
                <a:solidFill>
                  <a:srgbClr val="FF6600"/>
                </a:solidFill>
              </a:rPr>
              <a:t>m</a:t>
            </a:r>
            <a:r>
              <a:rPr lang="en-US" sz="2800" dirty="0" smtClean="0"/>
              <a:t>:</a:t>
            </a:r>
            <a:endParaRPr lang="en-US" sz="2800" dirty="0"/>
          </a:p>
        </p:txBody>
      </p:sp>
      <p:sp>
        <p:nvSpPr>
          <p:cNvPr id="14" name="TextBox 13"/>
          <p:cNvSpPr txBox="1"/>
          <p:nvPr/>
        </p:nvSpPr>
        <p:spPr>
          <a:xfrm>
            <a:off x="1881929" y="4648200"/>
            <a:ext cx="4137871" cy="584776"/>
          </a:xfrm>
          <a:prstGeom prst="rect">
            <a:avLst/>
          </a:prstGeom>
          <a:noFill/>
        </p:spPr>
        <p:txBody>
          <a:bodyPr wrap="none" rtlCol="0">
            <a:spAutoFit/>
          </a:bodyPr>
          <a:lstStyle/>
          <a:p>
            <a:r>
              <a:rPr lang="en-US" sz="3200" dirty="0" smtClean="0"/>
              <a:t>(m</a:t>
            </a:r>
            <a:r>
              <a:rPr lang="en-US" sz="3200" baseline="30000" dirty="0" smtClean="0"/>
              <a:t>e</a:t>
            </a:r>
            <a:r>
              <a:rPr lang="en-US" sz="3200" dirty="0" smtClean="0"/>
              <a:t>)</a:t>
            </a:r>
            <a:r>
              <a:rPr lang="en-US" sz="3200" baseline="30000" dirty="0" smtClean="0"/>
              <a:t>d</a:t>
            </a:r>
            <a:r>
              <a:rPr lang="en-US" sz="3200" dirty="0" smtClean="0"/>
              <a:t> = m</a:t>
            </a:r>
            <a:r>
              <a:rPr lang="en-US" sz="3200" baseline="30000" dirty="0" smtClean="0"/>
              <a:t>ed</a:t>
            </a:r>
            <a:r>
              <a:rPr lang="en-US" sz="3200" dirty="0" smtClean="0"/>
              <a:t> = m (mod n)</a:t>
            </a:r>
            <a:endParaRPr lang="en-US" sz="3200" dirty="0"/>
          </a:p>
        </p:txBody>
      </p:sp>
      <p:sp>
        <p:nvSpPr>
          <p:cNvPr id="15" name="TextBox 14"/>
          <p:cNvSpPr txBox="1"/>
          <p:nvPr/>
        </p:nvSpPr>
        <p:spPr>
          <a:xfrm>
            <a:off x="1881929" y="5935579"/>
            <a:ext cx="4263156" cy="461665"/>
          </a:xfrm>
          <a:prstGeom prst="rect">
            <a:avLst/>
          </a:prstGeom>
          <a:noFill/>
        </p:spPr>
        <p:txBody>
          <a:bodyPr wrap="none" rtlCol="0">
            <a:spAutoFit/>
          </a:bodyPr>
          <a:lstStyle/>
          <a:p>
            <a:r>
              <a:rPr lang="en-US" sz="2400" dirty="0" smtClean="0">
                <a:solidFill>
                  <a:srgbClr val="FF6600"/>
                </a:solidFill>
              </a:rPr>
              <a:t>What does this do for us, though?</a:t>
            </a:r>
            <a:endParaRPr lang="en-US" sz="2400" dirty="0">
              <a:solidFill>
                <a:srgbClr val="FF6600"/>
              </a:solidFill>
            </a:endParaRPr>
          </a:p>
        </p:txBody>
      </p:sp>
    </p:spTree>
    <p:extLst>
      <p:ext uri="{BB962C8B-B14F-4D97-AF65-F5344CB8AC3E}">
        <p14:creationId xmlns:p14="http://schemas.microsoft.com/office/powerpoint/2010/main" val="1962708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5" name="TextBox 4"/>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6" name="TextBox 5"/>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12" name="Straight Connector 11"/>
          <p:cNvCxnSpPr/>
          <p:nvPr/>
        </p:nvCxnSpPr>
        <p:spPr>
          <a:xfrm>
            <a:off x="228600" y="35052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2994" y="3729789"/>
            <a:ext cx="7986606" cy="523220"/>
          </a:xfrm>
          <a:prstGeom prst="rect">
            <a:avLst/>
          </a:prstGeom>
          <a:noFill/>
        </p:spPr>
        <p:txBody>
          <a:bodyPr wrap="none" rtlCol="0">
            <a:spAutoFit/>
          </a:bodyPr>
          <a:lstStyle/>
          <a:p>
            <a:r>
              <a:rPr lang="en-US" sz="2800" dirty="0" smtClean="0"/>
              <a:t>Given this setup, you can prove that given a number </a:t>
            </a:r>
            <a:r>
              <a:rPr lang="en-US" sz="2800" i="1" dirty="0" smtClean="0">
                <a:solidFill>
                  <a:srgbClr val="FF6600"/>
                </a:solidFill>
              </a:rPr>
              <a:t>m</a:t>
            </a:r>
            <a:r>
              <a:rPr lang="en-US" sz="2800" dirty="0" smtClean="0"/>
              <a:t>:</a:t>
            </a:r>
            <a:endParaRPr lang="en-US" sz="2800" dirty="0"/>
          </a:p>
        </p:txBody>
      </p:sp>
      <p:sp>
        <p:nvSpPr>
          <p:cNvPr id="14" name="TextBox 13"/>
          <p:cNvSpPr txBox="1"/>
          <p:nvPr/>
        </p:nvSpPr>
        <p:spPr>
          <a:xfrm>
            <a:off x="1881929" y="4648200"/>
            <a:ext cx="458379" cy="584776"/>
          </a:xfrm>
          <a:prstGeom prst="rect">
            <a:avLst/>
          </a:prstGeom>
          <a:noFill/>
        </p:spPr>
        <p:txBody>
          <a:bodyPr wrap="none" rtlCol="0">
            <a:spAutoFit/>
          </a:bodyPr>
          <a:lstStyle/>
          <a:p>
            <a:r>
              <a:rPr lang="en-US" sz="3200" dirty="0" smtClean="0"/>
              <a:t>m</a:t>
            </a:r>
            <a:endParaRPr lang="en-US" sz="3200" dirty="0"/>
          </a:p>
        </p:txBody>
      </p:sp>
      <p:sp>
        <p:nvSpPr>
          <p:cNvPr id="15" name="TextBox 14"/>
          <p:cNvSpPr txBox="1"/>
          <p:nvPr/>
        </p:nvSpPr>
        <p:spPr>
          <a:xfrm>
            <a:off x="1881929" y="5935579"/>
            <a:ext cx="4263156" cy="461665"/>
          </a:xfrm>
          <a:prstGeom prst="rect">
            <a:avLst/>
          </a:prstGeom>
          <a:noFill/>
        </p:spPr>
        <p:txBody>
          <a:bodyPr wrap="none" rtlCol="0">
            <a:spAutoFit/>
          </a:bodyPr>
          <a:lstStyle/>
          <a:p>
            <a:r>
              <a:rPr lang="en-US" sz="2400" dirty="0" smtClean="0">
                <a:solidFill>
                  <a:srgbClr val="FF6600"/>
                </a:solidFill>
              </a:rPr>
              <a:t>What does this do for us, though?</a:t>
            </a:r>
            <a:endParaRPr lang="en-US" sz="2400" dirty="0">
              <a:solidFill>
                <a:srgbClr val="FF6600"/>
              </a:solidFill>
            </a:endParaRPr>
          </a:p>
        </p:txBody>
      </p:sp>
      <p:sp>
        <p:nvSpPr>
          <p:cNvPr id="4" name="TextBox 3"/>
          <p:cNvSpPr txBox="1"/>
          <p:nvPr/>
        </p:nvSpPr>
        <p:spPr>
          <a:xfrm>
            <a:off x="2966453" y="4724400"/>
            <a:ext cx="1236236" cy="461665"/>
          </a:xfrm>
          <a:prstGeom prst="rect">
            <a:avLst/>
          </a:prstGeom>
          <a:noFill/>
        </p:spPr>
        <p:txBody>
          <a:bodyPr wrap="none" rtlCol="0">
            <a:spAutoFit/>
          </a:bodyPr>
          <a:lstStyle/>
          <a:p>
            <a:r>
              <a:rPr lang="en-US" sz="2400" dirty="0" smtClean="0">
                <a:solidFill>
                  <a:srgbClr val="0000FF"/>
                </a:solidFill>
              </a:rPr>
              <a:t>message</a:t>
            </a:r>
            <a:endParaRPr lang="en-US" sz="2400" dirty="0">
              <a:solidFill>
                <a:srgbClr val="0000FF"/>
              </a:solidFill>
            </a:endParaRPr>
          </a:p>
        </p:txBody>
      </p:sp>
    </p:spTree>
    <p:extLst>
      <p:ext uri="{BB962C8B-B14F-4D97-AF65-F5344CB8AC3E}">
        <p14:creationId xmlns:p14="http://schemas.microsoft.com/office/powerpoint/2010/main" val="32701227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Survey: “How is the difficulty of the class?”</a:t>
            </a:r>
            <a:endParaRPr lang="en-US" sz="3600" dirty="0"/>
          </a:p>
        </p:txBody>
      </p:sp>
      <p:pic>
        <p:nvPicPr>
          <p:cNvPr id="4" name="Picture 3"/>
          <p:cNvPicPr>
            <a:picLocks noChangeAspect="1"/>
          </p:cNvPicPr>
          <p:nvPr/>
        </p:nvPicPr>
        <p:blipFill>
          <a:blip r:embed="rId2"/>
          <a:stretch>
            <a:fillRect/>
          </a:stretch>
        </p:blipFill>
        <p:spPr>
          <a:xfrm>
            <a:off x="-17379" y="2438400"/>
            <a:ext cx="9130830" cy="3505200"/>
          </a:xfrm>
          <a:prstGeom prst="rect">
            <a:avLst/>
          </a:prstGeom>
        </p:spPr>
      </p:pic>
    </p:spTree>
    <p:extLst>
      <p:ext uri="{BB962C8B-B14F-4D97-AF65-F5344CB8AC3E}">
        <p14:creationId xmlns:p14="http://schemas.microsoft.com/office/powerpoint/2010/main" val="25271450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5" name="TextBox 4"/>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6" name="TextBox 5"/>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12" name="Straight Connector 11"/>
          <p:cNvCxnSpPr/>
          <p:nvPr/>
        </p:nvCxnSpPr>
        <p:spPr>
          <a:xfrm>
            <a:off x="228600" y="35052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2994" y="3729789"/>
            <a:ext cx="7986606" cy="523220"/>
          </a:xfrm>
          <a:prstGeom prst="rect">
            <a:avLst/>
          </a:prstGeom>
          <a:noFill/>
        </p:spPr>
        <p:txBody>
          <a:bodyPr wrap="none" rtlCol="0">
            <a:spAutoFit/>
          </a:bodyPr>
          <a:lstStyle/>
          <a:p>
            <a:r>
              <a:rPr lang="en-US" sz="2800" dirty="0" smtClean="0"/>
              <a:t>Given this setup, you can prove that given a number </a:t>
            </a:r>
            <a:r>
              <a:rPr lang="en-US" sz="2800" i="1" dirty="0" smtClean="0">
                <a:solidFill>
                  <a:srgbClr val="FF6600"/>
                </a:solidFill>
              </a:rPr>
              <a:t>m</a:t>
            </a:r>
            <a:r>
              <a:rPr lang="en-US" sz="2800" dirty="0" smtClean="0"/>
              <a:t>:</a:t>
            </a:r>
            <a:endParaRPr lang="en-US" sz="2800" dirty="0"/>
          </a:p>
        </p:txBody>
      </p:sp>
      <p:sp>
        <p:nvSpPr>
          <p:cNvPr id="14" name="TextBox 13"/>
          <p:cNvSpPr txBox="1"/>
          <p:nvPr/>
        </p:nvSpPr>
        <p:spPr>
          <a:xfrm>
            <a:off x="1881929" y="4648200"/>
            <a:ext cx="817585" cy="584776"/>
          </a:xfrm>
          <a:prstGeom prst="rect">
            <a:avLst/>
          </a:prstGeom>
          <a:noFill/>
        </p:spPr>
        <p:txBody>
          <a:bodyPr wrap="none" rtlCol="0">
            <a:spAutoFit/>
          </a:bodyPr>
          <a:lstStyle/>
          <a:p>
            <a:r>
              <a:rPr lang="en-US" sz="3200" dirty="0" smtClean="0"/>
              <a:t>(m</a:t>
            </a:r>
            <a:r>
              <a:rPr lang="en-US" sz="3200" baseline="30000" dirty="0" smtClean="0"/>
              <a:t>e</a:t>
            </a:r>
            <a:r>
              <a:rPr lang="en-US" sz="3200" dirty="0" smtClean="0"/>
              <a:t>)</a:t>
            </a:r>
            <a:endParaRPr lang="en-US" sz="3200" dirty="0"/>
          </a:p>
        </p:txBody>
      </p:sp>
      <p:sp>
        <p:nvSpPr>
          <p:cNvPr id="15" name="TextBox 14"/>
          <p:cNvSpPr txBox="1"/>
          <p:nvPr/>
        </p:nvSpPr>
        <p:spPr>
          <a:xfrm>
            <a:off x="1881929" y="5935579"/>
            <a:ext cx="4263156" cy="461665"/>
          </a:xfrm>
          <a:prstGeom prst="rect">
            <a:avLst/>
          </a:prstGeom>
          <a:noFill/>
        </p:spPr>
        <p:txBody>
          <a:bodyPr wrap="none" rtlCol="0">
            <a:spAutoFit/>
          </a:bodyPr>
          <a:lstStyle/>
          <a:p>
            <a:r>
              <a:rPr lang="en-US" sz="2400" dirty="0" smtClean="0">
                <a:solidFill>
                  <a:srgbClr val="FF6600"/>
                </a:solidFill>
              </a:rPr>
              <a:t>What does this do for us, though?</a:t>
            </a:r>
            <a:endParaRPr lang="en-US" sz="2400" dirty="0">
              <a:solidFill>
                <a:srgbClr val="FF6600"/>
              </a:solidFill>
            </a:endParaRPr>
          </a:p>
        </p:txBody>
      </p:sp>
      <p:sp>
        <p:nvSpPr>
          <p:cNvPr id="4" name="TextBox 3"/>
          <p:cNvSpPr txBox="1"/>
          <p:nvPr/>
        </p:nvSpPr>
        <p:spPr>
          <a:xfrm>
            <a:off x="2966453" y="4724400"/>
            <a:ext cx="2561518" cy="461665"/>
          </a:xfrm>
          <a:prstGeom prst="rect">
            <a:avLst/>
          </a:prstGeom>
          <a:noFill/>
        </p:spPr>
        <p:txBody>
          <a:bodyPr wrap="none" rtlCol="0">
            <a:spAutoFit/>
          </a:bodyPr>
          <a:lstStyle/>
          <a:p>
            <a:r>
              <a:rPr lang="en-US" sz="2400" dirty="0" smtClean="0">
                <a:solidFill>
                  <a:srgbClr val="0000FF"/>
                </a:solidFill>
              </a:rPr>
              <a:t>encrypted message</a:t>
            </a:r>
            <a:endParaRPr lang="en-US" sz="2400" dirty="0">
              <a:solidFill>
                <a:srgbClr val="0000FF"/>
              </a:solidFill>
            </a:endParaRPr>
          </a:p>
        </p:txBody>
      </p:sp>
    </p:spTree>
    <p:extLst>
      <p:ext uri="{BB962C8B-B14F-4D97-AF65-F5344CB8AC3E}">
        <p14:creationId xmlns:p14="http://schemas.microsoft.com/office/powerpoint/2010/main" val="29169769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5" name="TextBox 4"/>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6" name="TextBox 5"/>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12" name="Straight Connector 11"/>
          <p:cNvCxnSpPr/>
          <p:nvPr/>
        </p:nvCxnSpPr>
        <p:spPr>
          <a:xfrm>
            <a:off x="228600" y="35052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2994" y="3729789"/>
            <a:ext cx="7986606" cy="523220"/>
          </a:xfrm>
          <a:prstGeom prst="rect">
            <a:avLst/>
          </a:prstGeom>
          <a:noFill/>
        </p:spPr>
        <p:txBody>
          <a:bodyPr wrap="none" rtlCol="0">
            <a:spAutoFit/>
          </a:bodyPr>
          <a:lstStyle/>
          <a:p>
            <a:r>
              <a:rPr lang="en-US" sz="2800" dirty="0" smtClean="0"/>
              <a:t>Given this setup, you can prove that given a number </a:t>
            </a:r>
            <a:r>
              <a:rPr lang="en-US" sz="2800" i="1" dirty="0" smtClean="0">
                <a:solidFill>
                  <a:srgbClr val="FF6600"/>
                </a:solidFill>
              </a:rPr>
              <a:t>m</a:t>
            </a:r>
            <a:r>
              <a:rPr lang="en-US" sz="2800" dirty="0" smtClean="0"/>
              <a:t>:</a:t>
            </a:r>
            <a:endParaRPr lang="en-US" sz="2800" dirty="0"/>
          </a:p>
        </p:txBody>
      </p:sp>
      <p:sp>
        <p:nvSpPr>
          <p:cNvPr id="15" name="TextBox 14"/>
          <p:cNvSpPr txBox="1"/>
          <p:nvPr/>
        </p:nvSpPr>
        <p:spPr>
          <a:xfrm>
            <a:off x="1881929" y="5935579"/>
            <a:ext cx="4263156" cy="461665"/>
          </a:xfrm>
          <a:prstGeom prst="rect">
            <a:avLst/>
          </a:prstGeom>
          <a:noFill/>
        </p:spPr>
        <p:txBody>
          <a:bodyPr wrap="none" rtlCol="0">
            <a:spAutoFit/>
          </a:bodyPr>
          <a:lstStyle/>
          <a:p>
            <a:r>
              <a:rPr lang="en-US" sz="2400" dirty="0" smtClean="0">
                <a:solidFill>
                  <a:srgbClr val="FF6600"/>
                </a:solidFill>
              </a:rPr>
              <a:t>What does this do for us, though?</a:t>
            </a:r>
            <a:endParaRPr lang="en-US" sz="2400" dirty="0">
              <a:solidFill>
                <a:srgbClr val="FF6600"/>
              </a:solidFill>
            </a:endParaRPr>
          </a:p>
        </p:txBody>
      </p:sp>
      <p:sp>
        <p:nvSpPr>
          <p:cNvPr id="4" name="TextBox 3"/>
          <p:cNvSpPr txBox="1"/>
          <p:nvPr/>
        </p:nvSpPr>
        <p:spPr>
          <a:xfrm>
            <a:off x="6445056" y="4703011"/>
            <a:ext cx="2596534" cy="461665"/>
          </a:xfrm>
          <a:prstGeom prst="rect">
            <a:avLst/>
          </a:prstGeom>
          <a:noFill/>
        </p:spPr>
        <p:txBody>
          <a:bodyPr wrap="none" rtlCol="0">
            <a:spAutoFit/>
          </a:bodyPr>
          <a:lstStyle/>
          <a:p>
            <a:r>
              <a:rPr lang="en-US" sz="2400" smtClean="0">
                <a:solidFill>
                  <a:srgbClr val="0000FF"/>
                </a:solidFill>
              </a:rPr>
              <a:t>decrypted </a:t>
            </a:r>
            <a:r>
              <a:rPr lang="en-US" sz="2400" dirty="0" smtClean="0">
                <a:solidFill>
                  <a:srgbClr val="0000FF"/>
                </a:solidFill>
              </a:rPr>
              <a:t>message</a:t>
            </a:r>
            <a:endParaRPr lang="en-US" sz="2400" dirty="0">
              <a:solidFill>
                <a:srgbClr val="0000FF"/>
              </a:solidFill>
            </a:endParaRPr>
          </a:p>
        </p:txBody>
      </p:sp>
      <p:sp>
        <p:nvSpPr>
          <p:cNvPr id="11" name="TextBox 10"/>
          <p:cNvSpPr txBox="1"/>
          <p:nvPr/>
        </p:nvSpPr>
        <p:spPr>
          <a:xfrm>
            <a:off x="1881929" y="4648200"/>
            <a:ext cx="4137871" cy="584776"/>
          </a:xfrm>
          <a:prstGeom prst="rect">
            <a:avLst/>
          </a:prstGeom>
          <a:noFill/>
        </p:spPr>
        <p:txBody>
          <a:bodyPr wrap="none" rtlCol="0">
            <a:spAutoFit/>
          </a:bodyPr>
          <a:lstStyle/>
          <a:p>
            <a:r>
              <a:rPr lang="en-US" sz="3200" dirty="0" smtClean="0"/>
              <a:t>(m</a:t>
            </a:r>
            <a:r>
              <a:rPr lang="en-US" sz="3200" baseline="30000" dirty="0" smtClean="0"/>
              <a:t>e</a:t>
            </a:r>
            <a:r>
              <a:rPr lang="en-US" sz="3200" dirty="0" smtClean="0"/>
              <a:t>)</a:t>
            </a:r>
            <a:r>
              <a:rPr lang="en-US" sz="3200" baseline="30000" dirty="0" smtClean="0"/>
              <a:t>d</a:t>
            </a:r>
            <a:r>
              <a:rPr lang="en-US" sz="3200" dirty="0" smtClean="0"/>
              <a:t> = m</a:t>
            </a:r>
            <a:r>
              <a:rPr lang="en-US" sz="3200" baseline="30000" dirty="0" smtClean="0"/>
              <a:t>ed</a:t>
            </a:r>
            <a:r>
              <a:rPr lang="en-US" sz="3200" dirty="0" smtClean="0"/>
              <a:t> = m (mod n)</a:t>
            </a:r>
            <a:endParaRPr lang="en-US" sz="3200" dirty="0"/>
          </a:p>
        </p:txBody>
      </p:sp>
    </p:spTree>
    <p:extLst>
      <p:ext uri="{BB962C8B-B14F-4D97-AF65-F5344CB8AC3E}">
        <p14:creationId xmlns:p14="http://schemas.microsoft.com/office/powerpoint/2010/main" val="132715022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public key encryption</a:t>
            </a:r>
            <a:endParaRPr lang="en-US" dirty="0"/>
          </a:p>
        </p:txBody>
      </p:sp>
      <p:sp>
        <p:nvSpPr>
          <p:cNvPr id="5" name="TextBox 4"/>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6" name="TextBox 5"/>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sp>
        <p:nvSpPr>
          <p:cNvPr id="7" name="TextBox 6"/>
          <p:cNvSpPr txBox="1"/>
          <p:nvPr/>
        </p:nvSpPr>
        <p:spPr>
          <a:xfrm>
            <a:off x="1752600" y="4394715"/>
            <a:ext cx="1799967" cy="523220"/>
          </a:xfrm>
          <a:prstGeom prst="rect">
            <a:avLst/>
          </a:prstGeom>
          <a:noFill/>
        </p:spPr>
        <p:txBody>
          <a:bodyPr wrap="none" rtlCol="0">
            <a:spAutoFit/>
          </a:bodyPr>
          <a:lstStyle/>
          <a:p>
            <a:r>
              <a:rPr lang="en-US" sz="2800" dirty="0" smtClean="0"/>
              <a:t>private key</a:t>
            </a:r>
            <a:endParaRPr lang="en-US" sz="2800" dirty="0"/>
          </a:p>
        </p:txBody>
      </p:sp>
      <p:sp>
        <p:nvSpPr>
          <p:cNvPr id="8" name="TextBox 7"/>
          <p:cNvSpPr txBox="1"/>
          <p:nvPr/>
        </p:nvSpPr>
        <p:spPr>
          <a:xfrm>
            <a:off x="4987758" y="4397800"/>
            <a:ext cx="1627619" cy="523220"/>
          </a:xfrm>
          <a:prstGeom prst="rect">
            <a:avLst/>
          </a:prstGeom>
          <a:noFill/>
        </p:spPr>
        <p:txBody>
          <a:bodyPr wrap="none" rtlCol="0">
            <a:spAutoFit/>
          </a:bodyPr>
          <a:lstStyle/>
          <a:p>
            <a:r>
              <a:rPr lang="en-US" sz="2800" dirty="0" smtClean="0"/>
              <a:t>public key</a:t>
            </a:r>
            <a:endParaRPr lang="en-US" sz="2800" dirty="0"/>
          </a:p>
        </p:txBody>
      </p:sp>
      <p:pic>
        <p:nvPicPr>
          <p:cNvPr id="9" name="Picture 8"/>
          <p:cNvPicPr>
            <a:picLocks noChangeAspect="1"/>
          </p:cNvPicPr>
          <p:nvPr/>
        </p:nvPicPr>
        <p:blipFill rotWithShape="1">
          <a:blip r:embed="rId2"/>
          <a:srcRect t="26198" b="25614"/>
          <a:stretch/>
        </p:blipFill>
        <p:spPr>
          <a:xfrm>
            <a:off x="4955674" y="3471271"/>
            <a:ext cx="1767211" cy="851568"/>
          </a:xfrm>
          <a:prstGeom prst="rect">
            <a:avLst/>
          </a:prstGeom>
        </p:spPr>
      </p:pic>
      <p:pic>
        <p:nvPicPr>
          <p:cNvPr id="10" name="Picture 9"/>
          <p:cNvPicPr>
            <a:picLocks noChangeAspect="1"/>
          </p:cNvPicPr>
          <p:nvPr/>
        </p:nvPicPr>
        <p:blipFill rotWithShape="1">
          <a:blip r:embed="rId3"/>
          <a:srcRect t="25283" b="25697"/>
          <a:stretch/>
        </p:blipFill>
        <p:spPr>
          <a:xfrm>
            <a:off x="1752600" y="3471271"/>
            <a:ext cx="1883825" cy="923444"/>
          </a:xfrm>
          <a:prstGeom prst="rect">
            <a:avLst/>
          </a:prstGeom>
        </p:spPr>
      </p:pic>
      <p:sp>
        <p:nvSpPr>
          <p:cNvPr id="11" name="TextBox 10"/>
          <p:cNvSpPr txBox="1"/>
          <p:nvPr/>
        </p:nvSpPr>
        <p:spPr>
          <a:xfrm>
            <a:off x="2057400" y="5105400"/>
            <a:ext cx="1120394" cy="646331"/>
          </a:xfrm>
          <a:prstGeom prst="rect">
            <a:avLst/>
          </a:prstGeom>
          <a:noFill/>
        </p:spPr>
        <p:txBody>
          <a:bodyPr wrap="none" rtlCol="0">
            <a:spAutoFit/>
          </a:bodyPr>
          <a:lstStyle/>
          <a:p>
            <a:r>
              <a:rPr lang="en-US" sz="3600" dirty="0" smtClean="0">
                <a:solidFill>
                  <a:srgbClr val="FF0000"/>
                </a:solidFill>
              </a:rPr>
              <a:t>(d, n)</a:t>
            </a:r>
            <a:endParaRPr lang="en-US" sz="3600" dirty="0">
              <a:solidFill>
                <a:srgbClr val="FF0000"/>
              </a:solidFill>
            </a:endParaRPr>
          </a:p>
        </p:txBody>
      </p:sp>
      <p:sp>
        <p:nvSpPr>
          <p:cNvPr id="12" name="TextBox 11"/>
          <p:cNvSpPr txBox="1"/>
          <p:nvPr/>
        </p:nvSpPr>
        <p:spPr>
          <a:xfrm>
            <a:off x="5322786" y="5105400"/>
            <a:ext cx="1078014" cy="646331"/>
          </a:xfrm>
          <a:prstGeom prst="rect">
            <a:avLst/>
          </a:prstGeom>
          <a:noFill/>
        </p:spPr>
        <p:txBody>
          <a:bodyPr wrap="none" rtlCol="0">
            <a:spAutoFit/>
          </a:bodyPr>
          <a:lstStyle/>
          <a:p>
            <a:r>
              <a:rPr lang="en-US" sz="3600" dirty="0" smtClean="0">
                <a:solidFill>
                  <a:srgbClr val="008000"/>
                </a:solidFill>
              </a:rPr>
              <a:t>(e, n)</a:t>
            </a:r>
            <a:endParaRPr lang="en-US" sz="3600" dirty="0">
              <a:solidFill>
                <a:srgbClr val="008000"/>
              </a:solidFill>
            </a:endParaRPr>
          </a:p>
        </p:txBody>
      </p:sp>
    </p:spTree>
    <p:extLst>
      <p:ext uri="{BB962C8B-B14F-4D97-AF65-F5344CB8AC3E}">
        <p14:creationId xmlns:p14="http://schemas.microsoft.com/office/powerpoint/2010/main" val="9658623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encryption/decryption</a:t>
            </a:r>
            <a:endParaRPr lang="en-US" dirty="0"/>
          </a:p>
        </p:txBody>
      </p:sp>
      <p:sp>
        <p:nvSpPr>
          <p:cNvPr id="3" name="Content Placeholder 2"/>
          <p:cNvSpPr>
            <a:spLocks noGrp="1"/>
          </p:cNvSpPr>
          <p:nvPr>
            <p:ph sz="quarter" idx="1"/>
          </p:nvPr>
        </p:nvSpPr>
        <p:spPr>
          <a:xfrm>
            <a:off x="533400" y="3048000"/>
            <a:ext cx="8378952" cy="685800"/>
          </a:xfrm>
        </p:spPr>
        <p:txBody>
          <a:bodyPr/>
          <a:lstStyle/>
          <a:p>
            <a:pPr marL="0" indent="0">
              <a:buNone/>
            </a:pPr>
            <a:r>
              <a:rPr lang="en-US" dirty="0"/>
              <a:t>Y</a:t>
            </a:r>
            <a:r>
              <a:rPr lang="en-US" dirty="0" smtClean="0"/>
              <a:t>ou have a number </a:t>
            </a:r>
            <a:r>
              <a:rPr lang="en-US" i="1" dirty="0" smtClean="0">
                <a:solidFill>
                  <a:srgbClr val="FF6600"/>
                </a:solidFill>
              </a:rPr>
              <a:t>m</a:t>
            </a:r>
            <a:r>
              <a:rPr lang="en-US" dirty="0" smtClean="0"/>
              <a:t> that you want to send encrypted</a:t>
            </a:r>
            <a:endParaRPr lang="en-US" dirty="0"/>
          </a:p>
        </p:txBody>
      </p:sp>
      <p:sp>
        <p:nvSpPr>
          <p:cNvPr id="4" name="TextBox 3"/>
          <p:cNvSpPr txBox="1"/>
          <p:nvPr/>
        </p:nvSpPr>
        <p:spPr>
          <a:xfrm>
            <a:off x="1752600" y="1561825"/>
            <a:ext cx="1799967" cy="523220"/>
          </a:xfrm>
          <a:prstGeom prst="rect">
            <a:avLst/>
          </a:prstGeom>
          <a:noFill/>
        </p:spPr>
        <p:txBody>
          <a:bodyPr wrap="none" rtlCol="0">
            <a:spAutoFit/>
          </a:bodyPr>
          <a:lstStyle/>
          <a:p>
            <a:r>
              <a:rPr lang="en-US" sz="2800" dirty="0" smtClean="0"/>
              <a:t>private key</a:t>
            </a:r>
            <a:endParaRPr lang="en-US" sz="2800" dirty="0"/>
          </a:p>
        </p:txBody>
      </p:sp>
      <p:sp>
        <p:nvSpPr>
          <p:cNvPr id="5" name="TextBox 4"/>
          <p:cNvSpPr txBox="1"/>
          <p:nvPr/>
        </p:nvSpPr>
        <p:spPr>
          <a:xfrm>
            <a:off x="4987758" y="1564910"/>
            <a:ext cx="1627619" cy="523220"/>
          </a:xfrm>
          <a:prstGeom prst="rect">
            <a:avLst/>
          </a:prstGeom>
          <a:noFill/>
        </p:spPr>
        <p:txBody>
          <a:bodyPr wrap="none" rtlCol="0">
            <a:spAutoFit/>
          </a:bodyPr>
          <a:lstStyle/>
          <a:p>
            <a:r>
              <a:rPr lang="en-US" sz="2800" dirty="0" smtClean="0"/>
              <a:t>public key</a:t>
            </a:r>
            <a:endParaRPr lang="en-US" sz="2800" dirty="0"/>
          </a:p>
        </p:txBody>
      </p:sp>
      <p:sp>
        <p:nvSpPr>
          <p:cNvPr id="6" name="TextBox 5"/>
          <p:cNvSpPr txBox="1"/>
          <p:nvPr/>
        </p:nvSpPr>
        <p:spPr>
          <a:xfrm>
            <a:off x="2057400" y="2272510"/>
            <a:ext cx="1120394" cy="646331"/>
          </a:xfrm>
          <a:prstGeom prst="rect">
            <a:avLst/>
          </a:prstGeom>
          <a:noFill/>
        </p:spPr>
        <p:txBody>
          <a:bodyPr wrap="none" rtlCol="0">
            <a:spAutoFit/>
          </a:bodyPr>
          <a:lstStyle/>
          <a:p>
            <a:r>
              <a:rPr lang="en-US" sz="3600" dirty="0" smtClean="0">
                <a:solidFill>
                  <a:srgbClr val="FF0000"/>
                </a:solidFill>
              </a:rPr>
              <a:t>(d, n)</a:t>
            </a:r>
            <a:endParaRPr lang="en-US" sz="3600" dirty="0">
              <a:solidFill>
                <a:srgbClr val="FF0000"/>
              </a:solidFill>
            </a:endParaRPr>
          </a:p>
        </p:txBody>
      </p:sp>
      <p:sp>
        <p:nvSpPr>
          <p:cNvPr id="7" name="TextBox 6"/>
          <p:cNvSpPr txBox="1"/>
          <p:nvPr/>
        </p:nvSpPr>
        <p:spPr>
          <a:xfrm>
            <a:off x="5322786" y="2272510"/>
            <a:ext cx="1078014" cy="646331"/>
          </a:xfrm>
          <a:prstGeom prst="rect">
            <a:avLst/>
          </a:prstGeom>
          <a:noFill/>
        </p:spPr>
        <p:txBody>
          <a:bodyPr wrap="none" rtlCol="0">
            <a:spAutoFit/>
          </a:bodyPr>
          <a:lstStyle/>
          <a:p>
            <a:r>
              <a:rPr lang="en-US" sz="3600" dirty="0" smtClean="0">
                <a:solidFill>
                  <a:srgbClr val="008000"/>
                </a:solidFill>
              </a:rPr>
              <a:t>(e, n)</a:t>
            </a:r>
            <a:endParaRPr lang="en-US" sz="3600" dirty="0">
              <a:solidFill>
                <a:srgbClr val="008000"/>
              </a:solidFill>
            </a:endParaRPr>
          </a:p>
        </p:txBody>
      </p:sp>
      <p:sp>
        <p:nvSpPr>
          <p:cNvPr id="8" name="TextBox 7"/>
          <p:cNvSpPr txBox="1"/>
          <p:nvPr/>
        </p:nvSpPr>
        <p:spPr>
          <a:xfrm>
            <a:off x="799194" y="3987224"/>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5320632" y="4050632"/>
            <a:ext cx="3030422" cy="523220"/>
          </a:xfrm>
          <a:prstGeom prst="rect">
            <a:avLst/>
          </a:prstGeom>
          <a:noFill/>
        </p:spPr>
        <p:txBody>
          <a:bodyPr wrap="none" rtlCol="0">
            <a:spAutoFit/>
          </a:bodyPr>
          <a:lstStyle/>
          <a:p>
            <a:r>
              <a:rPr lang="en-US" sz="2800" dirty="0" smtClean="0">
                <a:solidFill>
                  <a:srgbClr val="FF6600"/>
                </a:solidFill>
              </a:rPr>
              <a:t>(uses the public key)</a:t>
            </a:r>
            <a:endParaRPr lang="en-US" sz="2800" dirty="0">
              <a:solidFill>
                <a:srgbClr val="FF6600"/>
              </a:solidFill>
            </a:endParaRPr>
          </a:p>
        </p:txBody>
      </p:sp>
      <p:sp>
        <p:nvSpPr>
          <p:cNvPr id="10" name="TextBox 9"/>
          <p:cNvSpPr txBox="1"/>
          <p:nvPr/>
        </p:nvSpPr>
        <p:spPr>
          <a:xfrm>
            <a:off x="1752600" y="5440947"/>
            <a:ext cx="5303380" cy="523220"/>
          </a:xfrm>
          <a:prstGeom prst="rect">
            <a:avLst/>
          </a:prstGeom>
          <a:noFill/>
        </p:spPr>
        <p:txBody>
          <a:bodyPr wrap="none" rtlCol="0">
            <a:spAutoFit/>
          </a:bodyPr>
          <a:lstStyle/>
          <a:p>
            <a:r>
              <a:rPr lang="en-US" sz="2800" dirty="0" smtClean="0">
                <a:solidFill>
                  <a:srgbClr val="FF0000"/>
                </a:solidFill>
              </a:rPr>
              <a:t>How does this encrypt the message?</a:t>
            </a:r>
            <a:endParaRPr lang="en-US" sz="2800" dirty="0">
              <a:solidFill>
                <a:srgbClr val="FF0000"/>
              </a:solidFill>
            </a:endParaRPr>
          </a:p>
        </p:txBody>
      </p:sp>
    </p:spTree>
    <p:extLst>
      <p:ext uri="{BB962C8B-B14F-4D97-AF65-F5344CB8AC3E}">
        <p14:creationId xmlns:p14="http://schemas.microsoft.com/office/powerpoint/2010/main" val="165709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encryption/decryption</a:t>
            </a:r>
            <a:endParaRPr lang="en-US" dirty="0"/>
          </a:p>
        </p:txBody>
      </p:sp>
      <p:sp>
        <p:nvSpPr>
          <p:cNvPr id="3" name="Content Placeholder 2"/>
          <p:cNvSpPr>
            <a:spLocks noGrp="1"/>
          </p:cNvSpPr>
          <p:nvPr>
            <p:ph sz="quarter" idx="1"/>
          </p:nvPr>
        </p:nvSpPr>
        <p:spPr>
          <a:xfrm>
            <a:off x="533400" y="3048000"/>
            <a:ext cx="8378952" cy="685800"/>
          </a:xfrm>
        </p:spPr>
        <p:txBody>
          <a:bodyPr/>
          <a:lstStyle/>
          <a:p>
            <a:pPr marL="0" indent="0">
              <a:buNone/>
            </a:pPr>
            <a:r>
              <a:rPr lang="en-US" dirty="0"/>
              <a:t>Y</a:t>
            </a:r>
            <a:r>
              <a:rPr lang="en-US" dirty="0" smtClean="0"/>
              <a:t>ou have a number </a:t>
            </a:r>
            <a:r>
              <a:rPr lang="en-US" i="1" dirty="0" smtClean="0">
                <a:solidFill>
                  <a:srgbClr val="FF6600"/>
                </a:solidFill>
              </a:rPr>
              <a:t>m</a:t>
            </a:r>
            <a:r>
              <a:rPr lang="en-US" dirty="0" smtClean="0"/>
              <a:t> that you want to send encrypted</a:t>
            </a:r>
            <a:endParaRPr lang="en-US" dirty="0"/>
          </a:p>
        </p:txBody>
      </p:sp>
      <p:sp>
        <p:nvSpPr>
          <p:cNvPr id="4" name="TextBox 3"/>
          <p:cNvSpPr txBox="1"/>
          <p:nvPr/>
        </p:nvSpPr>
        <p:spPr>
          <a:xfrm>
            <a:off x="1752600" y="1561825"/>
            <a:ext cx="1799967" cy="523220"/>
          </a:xfrm>
          <a:prstGeom prst="rect">
            <a:avLst/>
          </a:prstGeom>
          <a:noFill/>
        </p:spPr>
        <p:txBody>
          <a:bodyPr wrap="none" rtlCol="0">
            <a:spAutoFit/>
          </a:bodyPr>
          <a:lstStyle/>
          <a:p>
            <a:r>
              <a:rPr lang="en-US" sz="2800" dirty="0" smtClean="0"/>
              <a:t>private key</a:t>
            </a:r>
            <a:endParaRPr lang="en-US" sz="2800" dirty="0"/>
          </a:p>
        </p:txBody>
      </p:sp>
      <p:sp>
        <p:nvSpPr>
          <p:cNvPr id="5" name="TextBox 4"/>
          <p:cNvSpPr txBox="1"/>
          <p:nvPr/>
        </p:nvSpPr>
        <p:spPr>
          <a:xfrm>
            <a:off x="4987758" y="1564910"/>
            <a:ext cx="1627619" cy="523220"/>
          </a:xfrm>
          <a:prstGeom prst="rect">
            <a:avLst/>
          </a:prstGeom>
          <a:noFill/>
        </p:spPr>
        <p:txBody>
          <a:bodyPr wrap="none" rtlCol="0">
            <a:spAutoFit/>
          </a:bodyPr>
          <a:lstStyle/>
          <a:p>
            <a:r>
              <a:rPr lang="en-US" sz="2800" dirty="0" smtClean="0"/>
              <a:t>public key</a:t>
            </a:r>
            <a:endParaRPr lang="en-US" sz="2800" dirty="0"/>
          </a:p>
        </p:txBody>
      </p:sp>
      <p:sp>
        <p:nvSpPr>
          <p:cNvPr id="6" name="TextBox 5"/>
          <p:cNvSpPr txBox="1"/>
          <p:nvPr/>
        </p:nvSpPr>
        <p:spPr>
          <a:xfrm>
            <a:off x="2057400" y="2272510"/>
            <a:ext cx="1120394" cy="646331"/>
          </a:xfrm>
          <a:prstGeom prst="rect">
            <a:avLst/>
          </a:prstGeom>
          <a:noFill/>
        </p:spPr>
        <p:txBody>
          <a:bodyPr wrap="none" rtlCol="0">
            <a:spAutoFit/>
          </a:bodyPr>
          <a:lstStyle/>
          <a:p>
            <a:r>
              <a:rPr lang="en-US" sz="3600" dirty="0" smtClean="0">
                <a:solidFill>
                  <a:srgbClr val="FF0000"/>
                </a:solidFill>
              </a:rPr>
              <a:t>(d, n)</a:t>
            </a:r>
            <a:endParaRPr lang="en-US" sz="3600" dirty="0">
              <a:solidFill>
                <a:srgbClr val="FF0000"/>
              </a:solidFill>
            </a:endParaRPr>
          </a:p>
        </p:txBody>
      </p:sp>
      <p:sp>
        <p:nvSpPr>
          <p:cNvPr id="7" name="TextBox 6"/>
          <p:cNvSpPr txBox="1"/>
          <p:nvPr/>
        </p:nvSpPr>
        <p:spPr>
          <a:xfrm>
            <a:off x="5322786" y="2272510"/>
            <a:ext cx="1078014" cy="646331"/>
          </a:xfrm>
          <a:prstGeom prst="rect">
            <a:avLst/>
          </a:prstGeom>
          <a:noFill/>
        </p:spPr>
        <p:txBody>
          <a:bodyPr wrap="none" rtlCol="0">
            <a:spAutoFit/>
          </a:bodyPr>
          <a:lstStyle/>
          <a:p>
            <a:r>
              <a:rPr lang="en-US" sz="3600" dirty="0" smtClean="0">
                <a:solidFill>
                  <a:srgbClr val="008000"/>
                </a:solidFill>
              </a:rPr>
              <a:t>(e, n)</a:t>
            </a:r>
            <a:endParaRPr lang="en-US" sz="3600" dirty="0">
              <a:solidFill>
                <a:srgbClr val="008000"/>
              </a:solidFill>
            </a:endParaRPr>
          </a:p>
        </p:txBody>
      </p:sp>
      <p:sp>
        <p:nvSpPr>
          <p:cNvPr id="8" name="TextBox 7"/>
          <p:cNvSpPr txBox="1"/>
          <p:nvPr/>
        </p:nvSpPr>
        <p:spPr>
          <a:xfrm>
            <a:off x="799194" y="3987224"/>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5320632" y="4050632"/>
            <a:ext cx="3030422" cy="523220"/>
          </a:xfrm>
          <a:prstGeom prst="rect">
            <a:avLst/>
          </a:prstGeom>
          <a:noFill/>
        </p:spPr>
        <p:txBody>
          <a:bodyPr wrap="none" rtlCol="0">
            <a:spAutoFit/>
          </a:bodyPr>
          <a:lstStyle/>
          <a:p>
            <a:r>
              <a:rPr lang="en-US" sz="2800" dirty="0" smtClean="0">
                <a:solidFill>
                  <a:srgbClr val="FF6600"/>
                </a:solidFill>
              </a:rPr>
              <a:t>(uses the public key)</a:t>
            </a:r>
            <a:endParaRPr lang="en-US" sz="2800" dirty="0">
              <a:solidFill>
                <a:srgbClr val="FF6600"/>
              </a:solidFill>
            </a:endParaRPr>
          </a:p>
        </p:txBody>
      </p:sp>
      <p:sp>
        <p:nvSpPr>
          <p:cNvPr id="10" name="TextBox 9"/>
          <p:cNvSpPr txBox="1"/>
          <p:nvPr/>
        </p:nvSpPr>
        <p:spPr>
          <a:xfrm>
            <a:off x="609600" y="4800600"/>
            <a:ext cx="8077200" cy="1815882"/>
          </a:xfrm>
          <a:prstGeom prst="rect">
            <a:avLst/>
          </a:prstGeom>
          <a:noFill/>
        </p:spPr>
        <p:txBody>
          <a:bodyPr wrap="square" rtlCol="0">
            <a:spAutoFit/>
          </a:bodyPr>
          <a:lstStyle/>
          <a:p>
            <a:pPr marL="457200" indent="-457200">
              <a:buFontTx/>
              <a:buChar char="-"/>
            </a:pPr>
            <a:r>
              <a:rPr lang="en-US" sz="2800" dirty="0" smtClean="0">
                <a:solidFill>
                  <a:srgbClr val="0000FF"/>
                </a:solidFill>
              </a:rPr>
              <a:t>Maps </a:t>
            </a:r>
            <a:r>
              <a:rPr lang="en-US" sz="2800" i="1" dirty="0" smtClean="0">
                <a:solidFill>
                  <a:srgbClr val="0000FF"/>
                </a:solidFill>
              </a:rPr>
              <a:t>m</a:t>
            </a:r>
            <a:r>
              <a:rPr lang="en-US" sz="2800" dirty="0" smtClean="0">
                <a:solidFill>
                  <a:srgbClr val="0000FF"/>
                </a:solidFill>
              </a:rPr>
              <a:t> onto some number in the range 0 to </a:t>
            </a:r>
            <a:r>
              <a:rPr lang="en-US" sz="2800" i="1" dirty="0" smtClean="0">
                <a:solidFill>
                  <a:srgbClr val="0000FF"/>
                </a:solidFill>
              </a:rPr>
              <a:t>n</a:t>
            </a:r>
            <a:r>
              <a:rPr lang="en-US" sz="2800" dirty="0" smtClean="0">
                <a:solidFill>
                  <a:srgbClr val="0000FF"/>
                </a:solidFill>
              </a:rPr>
              <a:t>-1</a:t>
            </a:r>
          </a:p>
          <a:p>
            <a:pPr marL="457200" indent="-457200">
              <a:buFontTx/>
              <a:buChar char="-"/>
            </a:pPr>
            <a:r>
              <a:rPr lang="en-US" sz="2800" dirty="0" smtClean="0">
                <a:solidFill>
                  <a:srgbClr val="0000FF"/>
                </a:solidFill>
              </a:rPr>
              <a:t>If you vary e, it will map to a different number</a:t>
            </a:r>
          </a:p>
          <a:p>
            <a:pPr marL="457200" indent="-457200">
              <a:buFontTx/>
              <a:buChar char="-"/>
            </a:pPr>
            <a:r>
              <a:rPr lang="en-US" sz="2800" dirty="0" smtClean="0">
                <a:solidFill>
                  <a:srgbClr val="0000FF"/>
                </a:solidFill>
              </a:rPr>
              <a:t>Therefore, unless you know d, it’s hard to know what the original </a:t>
            </a:r>
            <a:r>
              <a:rPr lang="en-US" sz="2800" i="1" dirty="0" smtClean="0">
                <a:solidFill>
                  <a:srgbClr val="0000FF"/>
                </a:solidFill>
              </a:rPr>
              <a:t>m</a:t>
            </a:r>
            <a:r>
              <a:rPr lang="en-US" sz="2800" dirty="0" smtClean="0">
                <a:solidFill>
                  <a:srgbClr val="0000FF"/>
                </a:solidFill>
              </a:rPr>
              <a:t> was after the transformation</a:t>
            </a:r>
            <a:endParaRPr lang="en-US" sz="2800" dirty="0">
              <a:solidFill>
                <a:srgbClr val="0000FF"/>
              </a:solidFill>
            </a:endParaRPr>
          </a:p>
        </p:txBody>
      </p:sp>
    </p:spTree>
    <p:extLst>
      <p:ext uri="{BB962C8B-B14F-4D97-AF65-F5344CB8AC3E}">
        <p14:creationId xmlns:p14="http://schemas.microsoft.com/office/powerpoint/2010/main" val="36618503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encryption/decryption</a:t>
            </a:r>
            <a:endParaRPr lang="en-US" dirty="0"/>
          </a:p>
        </p:txBody>
      </p:sp>
      <p:sp>
        <p:nvSpPr>
          <p:cNvPr id="3" name="Content Placeholder 2"/>
          <p:cNvSpPr>
            <a:spLocks noGrp="1"/>
          </p:cNvSpPr>
          <p:nvPr>
            <p:ph sz="quarter" idx="1"/>
          </p:nvPr>
        </p:nvSpPr>
        <p:spPr>
          <a:xfrm>
            <a:off x="533400" y="3048000"/>
            <a:ext cx="8378952" cy="685800"/>
          </a:xfrm>
        </p:spPr>
        <p:txBody>
          <a:bodyPr/>
          <a:lstStyle/>
          <a:p>
            <a:pPr marL="0" indent="0">
              <a:buNone/>
            </a:pPr>
            <a:r>
              <a:rPr lang="en-US" dirty="0"/>
              <a:t>Y</a:t>
            </a:r>
            <a:r>
              <a:rPr lang="en-US" dirty="0" smtClean="0"/>
              <a:t>ou have a number </a:t>
            </a:r>
            <a:r>
              <a:rPr lang="en-US" i="1" dirty="0" smtClean="0">
                <a:solidFill>
                  <a:srgbClr val="FF6600"/>
                </a:solidFill>
              </a:rPr>
              <a:t>m</a:t>
            </a:r>
            <a:r>
              <a:rPr lang="en-US" dirty="0" smtClean="0"/>
              <a:t> that you want to send encrypted</a:t>
            </a:r>
            <a:endParaRPr lang="en-US" dirty="0"/>
          </a:p>
        </p:txBody>
      </p:sp>
      <p:sp>
        <p:nvSpPr>
          <p:cNvPr id="4" name="TextBox 3"/>
          <p:cNvSpPr txBox="1"/>
          <p:nvPr/>
        </p:nvSpPr>
        <p:spPr>
          <a:xfrm>
            <a:off x="1752600" y="1561825"/>
            <a:ext cx="1799967" cy="523220"/>
          </a:xfrm>
          <a:prstGeom prst="rect">
            <a:avLst/>
          </a:prstGeom>
          <a:noFill/>
        </p:spPr>
        <p:txBody>
          <a:bodyPr wrap="none" rtlCol="0">
            <a:spAutoFit/>
          </a:bodyPr>
          <a:lstStyle/>
          <a:p>
            <a:r>
              <a:rPr lang="en-US" sz="2800" dirty="0" smtClean="0"/>
              <a:t>private key</a:t>
            </a:r>
            <a:endParaRPr lang="en-US" sz="2800" dirty="0"/>
          </a:p>
        </p:txBody>
      </p:sp>
      <p:sp>
        <p:nvSpPr>
          <p:cNvPr id="5" name="TextBox 4"/>
          <p:cNvSpPr txBox="1"/>
          <p:nvPr/>
        </p:nvSpPr>
        <p:spPr>
          <a:xfrm>
            <a:off x="4987758" y="1564910"/>
            <a:ext cx="1627619" cy="523220"/>
          </a:xfrm>
          <a:prstGeom prst="rect">
            <a:avLst/>
          </a:prstGeom>
          <a:noFill/>
        </p:spPr>
        <p:txBody>
          <a:bodyPr wrap="none" rtlCol="0">
            <a:spAutoFit/>
          </a:bodyPr>
          <a:lstStyle/>
          <a:p>
            <a:r>
              <a:rPr lang="en-US" sz="2800" dirty="0" smtClean="0"/>
              <a:t>public key</a:t>
            </a:r>
            <a:endParaRPr lang="en-US" sz="2800" dirty="0"/>
          </a:p>
        </p:txBody>
      </p:sp>
      <p:sp>
        <p:nvSpPr>
          <p:cNvPr id="6" name="TextBox 5"/>
          <p:cNvSpPr txBox="1"/>
          <p:nvPr/>
        </p:nvSpPr>
        <p:spPr>
          <a:xfrm>
            <a:off x="2057400" y="2272510"/>
            <a:ext cx="1120394" cy="646331"/>
          </a:xfrm>
          <a:prstGeom prst="rect">
            <a:avLst/>
          </a:prstGeom>
          <a:noFill/>
        </p:spPr>
        <p:txBody>
          <a:bodyPr wrap="none" rtlCol="0">
            <a:spAutoFit/>
          </a:bodyPr>
          <a:lstStyle/>
          <a:p>
            <a:r>
              <a:rPr lang="en-US" sz="3600" dirty="0" smtClean="0">
                <a:solidFill>
                  <a:srgbClr val="FF0000"/>
                </a:solidFill>
              </a:rPr>
              <a:t>(d, n)</a:t>
            </a:r>
            <a:endParaRPr lang="en-US" sz="3600" dirty="0">
              <a:solidFill>
                <a:srgbClr val="FF0000"/>
              </a:solidFill>
            </a:endParaRPr>
          </a:p>
        </p:txBody>
      </p:sp>
      <p:sp>
        <p:nvSpPr>
          <p:cNvPr id="7" name="TextBox 6"/>
          <p:cNvSpPr txBox="1"/>
          <p:nvPr/>
        </p:nvSpPr>
        <p:spPr>
          <a:xfrm>
            <a:off x="5322786" y="2272510"/>
            <a:ext cx="1078014" cy="646331"/>
          </a:xfrm>
          <a:prstGeom prst="rect">
            <a:avLst/>
          </a:prstGeom>
          <a:noFill/>
        </p:spPr>
        <p:txBody>
          <a:bodyPr wrap="none" rtlCol="0">
            <a:spAutoFit/>
          </a:bodyPr>
          <a:lstStyle/>
          <a:p>
            <a:r>
              <a:rPr lang="en-US" sz="3600" dirty="0" smtClean="0">
                <a:solidFill>
                  <a:srgbClr val="008000"/>
                </a:solidFill>
              </a:rPr>
              <a:t>(e, n)</a:t>
            </a:r>
            <a:endParaRPr lang="en-US" sz="3600" dirty="0">
              <a:solidFill>
                <a:srgbClr val="008000"/>
              </a:solidFill>
            </a:endParaRPr>
          </a:p>
        </p:txBody>
      </p:sp>
      <p:sp>
        <p:nvSpPr>
          <p:cNvPr id="8" name="TextBox 7"/>
          <p:cNvSpPr txBox="1"/>
          <p:nvPr/>
        </p:nvSpPr>
        <p:spPr>
          <a:xfrm>
            <a:off x="799194" y="3987224"/>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5320632" y="4050632"/>
            <a:ext cx="3030422" cy="523220"/>
          </a:xfrm>
          <a:prstGeom prst="rect">
            <a:avLst/>
          </a:prstGeom>
          <a:noFill/>
        </p:spPr>
        <p:txBody>
          <a:bodyPr wrap="none" rtlCol="0">
            <a:spAutoFit/>
          </a:bodyPr>
          <a:lstStyle/>
          <a:p>
            <a:r>
              <a:rPr lang="en-US" sz="2800" dirty="0" smtClean="0">
                <a:solidFill>
                  <a:srgbClr val="FF6600"/>
                </a:solidFill>
              </a:rPr>
              <a:t>(uses the public key)</a:t>
            </a:r>
            <a:endParaRPr lang="en-US" sz="2800" dirty="0">
              <a:solidFill>
                <a:srgbClr val="FF6600"/>
              </a:solidFill>
            </a:endParaRPr>
          </a:p>
        </p:txBody>
      </p:sp>
      <p:sp>
        <p:nvSpPr>
          <p:cNvPr id="11" name="TextBox 10"/>
          <p:cNvSpPr txBox="1"/>
          <p:nvPr/>
        </p:nvSpPr>
        <p:spPr>
          <a:xfrm>
            <a:off x="799194" y="51816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sp>
        <p:nvSpPr>
          <p:cNvPr id="12" name="TextBox 11"/>
          <p:cNvSpPr txBox="1"/>
          <p:nvPr/>
        </p:nvSpPr>
        <p:spPr>
          <a:xfrm>
            <a:off x="5320632" y="5213685"/>
            <a:ext cx="3202770" cy="523220"/>
          </a:xfrm>
          <a:prstGeom prst="rect">
            <a:avLst/>
          </a:prstGeom>
          <a:noFill/>
        </p:spPr>
        <p:txBody>
          <a:bodyPr wrap="none" rtlCol="0">
            <a:spAutoFit/>
          </a:bodyPr>
          <a:lstStyle/>
          <a:p>
            <a:r>
              <a:rPr lang="en-US" sz="2800" dirty="0" smtClean="0">
                <a:solidFill>
                  <a:srgbClr val="FF6600"/>
                </a:solidFill>
              </a:rPr>
              <a:t>(uses the private key)</a:t>
            </a:r>
            <a:endParaRPr lang="en-US" sz="2800" dirty="0">
              <a:solidFill>
                <a:srgbClr val="FF6600"/>
              </a:solidFill>
            </a:endParaRPr>
          </a:p>
        </p:txBody>
      </p:sp>
      <p:sp>
        <p:nvSpPr>
          <p:cNvPr id="13" name="TextBox 12"/>
          <p:cNvSpPr txBox="1"/>
          <p:nvPr/>
        </p:nvSpPr>
        <p:spPr>
          <a:xfrm>
            <a:off x="2622532" y="6136105"/>
            <a:ext cx="2365226" cy="523220"/>
          </a:xfrm>
          <a:prstGeom prst="rect">
            <a:avLst/>
          </a:prstGeom>
          <a:noFill/>
        </p:spPr>
        <p:txBody>
          <a:bodyPr wrap="none" rtlCol="0">
            <a:spAutoFit/>
          </a:bodyPr>
          <a:lstStyle/>
          <a:p>
            <a:r>
              <a:rPr lang="en-US" sz="2800" dirty="0" smtClean="0">
                <a:solidFill>
                  <a:srgbClr val="FF0000"/>
                </a:solidFill>
              </a:rPr>
              <a:t>Does this work? </a:t>
            </a:r>
            <a:endParaRPr lang="en-US" sz="2800" dirty="0">
              <a:solidFill>
                <a:srgbClr val="FF0000"/>
              </a:solidFill>
            </a:endParaRPr>
          </a:p>
        </p:txBody>
      </p:sp>
    </p:spTree>
    <p:extLst>
      <p:ext uri="{BB962C8B-B14F-4D97-AF65-F5344CB8AC3E}">
        <p14:creationId xmlns:p14="http://schemas.microsoft.com/office/powerpoint/2010/main" val="231319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encryption/decryption</a:t>
            </a:r>
            <a:endParaRPr lang="en-US" dirty="0"/>
          </a:p>
        </p:txBody>
      </p:sp>
      <p:sp>
        <p:nvSpPr>
          <p:cNvPr id="4" name="TextBox 3"/>
          <p:cNvSpPr txBox="1"/>
          <p:nvPr/>
        </p:nvSpPr>
        <p:spPr>
          <a:xfrm>
            <a:off x="2438400" y="16764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5" name="TextBox 4"/>
          <p:cNvSpPr txBox="1"/>
          <p:nvPr/>
        </p:nvSpPr>
        <p:spPr>
          <a:xfrm>
            <a:off x="2438400" y="23622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6" name="Straight Connector 5"/>
          <p:cNvCxnSpPr/>
          <p:nvPr/>
        </p:nvCxnSpPr>
        <p:spPr>
          <a:xfrm>
            <a:off x="228600" y="31242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28842" y="3505200"/>
            <a:ext cx="1985464" cy="523220"/>
          </a:xfrm>
          <a:prstGeom prst="rect">
            <a:avLst/>
          </a:prstGeom>
          <a:noFill/>
        </p:spPr>
        <p:txBody>
          <a:bodyPr wrap="none" rtlCol="0">
            <a:spAutoFit/>
          </a:bodyPr>
          <a:lstStyle/>
          <a:p>
            <a:r>
              <a:rPr lang="en-US" sz="2800" dirty="0" smtClean="0"/>
              <a:t>decrypt(z) = </a:t>
            </a:r>
            <a:endParaRPr lang="en-US" sz="2800" dirty="0"/>
          </a:p>
        </p:txBody>
      </p:sp>
      <p:sp>
        <p:nvSpPr>
          <p:cNvPr id="8" name="TextBox 7"/>
          <p:cNvSpPr txBox="1"/>
          <p:nvPr/>
        </p:nvSpPr>
        <p:spPr>
          <a:xfrm>
            <a:off x="2743200" y="3515380"/>
            <a:ext cx="2881218" cy="523220"/>
          </a:xfrm>
          <a:prstGeom prst="rect">
            <a:avLst/>
          </a:prstGeom>
          <a:noFill/>
        </p:spPr>
        <p:txBody>
          <a:bodyPr wrap="none" rtlCol="0">
            <a:spAutoFit/>
          </a:bodyPr>
          <a:lstStyle/>
          <a:p>
            <a:r>
              <a:rPr lang="en-US" sz="2800" dirty="0" smtClean="0"/>
              <a:t>decrypt(m</a:t>
            </a:r>
            <a:r>
              <a:rPr lang="en-US" sz="2800" baseline="30000" dirty="0" smtClean="0"/>
              <a:t>e</a:t>
            </a:r>
            <a:r>
              <a:rPr lang="en-US" sz="2800" dirty="0" smtClean="0"/>
              <a:t> mod n)</a:t>
            </a:r>
            <a:endParaRPr lang="en-US" sz="2800" dirty="0"/>
          </a:p>
        </p:txBody>
      </p:sp>
      <p:sp>
        <p:nvSpPr>
          <p:cNvPr id="9" name="TextBox 8"/>
          <p:cNvSpPr txBox="1"/>
          <p:nvPr/>
        </p:nvSpPr>
        <p:spPr>
          <a:xfrm>
            <a:off x="2402669" y="4191000"/>
            <a:ext cx="3220244" cy="523220"/>
          </a:xfrm>
          <a:prstGeom prst="rect">
            <a:avLst/>
          </a:prstGeom>
          <a:noFill/>
        </p:spPr>
        <p:txBody>
          <a:bodyPr wrap="none" rtlCol="0">
            <a:spAutoFit/>
          </a:bodyPr>
          <a:lstStyle/>
          <a:p>
            <a:r>
              <a:rPr lang="en-US" sz="2800" dirty="0" smtClean="0"/>
              <a:t>= </a:t>
            </a:r>
            <a:r>
              <a:rPr lang="en-US" sz="2800" dirty="0"/>
              <a:t>(</a:t>
            </a:r>
            <a:r>
              <a:rPr lang="en-US" sz="2800" dirty="0" smtClean="0"/>
              <a:t>m</a:t>
            </a:r>
            <a:r>
              <a:rPr lang="en-US" sz="2800" baseline="30000" dirty="0" smtClean="0"/>
              <a:t>e</a:t>
            </a:r>
            <a:r>
              <a:rPr lang="en-US" sz="2800" dirty="0" smtClean="0"/>
              <a:t> mod n)</a:t>
            </a:r>
            <a:r>
              <a:rPr lang="en-US" sz="2800" baseline="30000" dirty="0" smtClean="0"/>
              <a:t>d</a:t>
            </a:r>
            <a:r>
              <a:rPr lang="en-US" sz="2800" dirty="0" smtClean="0"/>
              <a:t> mod n</a:t>
            </a:r>
            <a:endParaRPr lang="en-US" sz="2800" dirty="0"/>
          </a:p>
        </p:txBody>
      </p:sp>
      <p:sp>
        <p:nvSpPr>
          <p:cNvPr id="10" name="TextBox 9"/>
          <p:cNvSpPr txBox="1"/>
          <p:nvPr/>
        </p:nvSpPr>
        <p:spPr>
          <a:xfrm>
            <a:off x="6096000" y="3669268"/>
            <a:ext cx="2848594" cy="369332"/>
          </a:xfrm>
          <a:prstGeom prst="rect">
            <a:avLst/>
          </a:prstGeom>
          <a:noFill/>
        </p:spPr>
        <p:txBody>
          <a:bodyPr wrap="none" rtlCol="0">
            <a:spAutoFit/>
          </a:bodyPr>
          <a:lstStyle/>
          <a:p>
            <a:r>
              <a:rPr lang="en-US" dirty="0" smtClean="0"/>
              <a:t>z is some encrypted message</a:t>
            </a:r>
            <a:endParaRPr lang="en-US" dirty="0"/>
          </a:p>
        </p:txBody>
      </p:sp>
      <p:sp>
        <p:nvSpPr>
          <p:cNvPr id="11" name="TextBox 10"/>
          <p:cNvSpPr txBox="1"/>
          <p:nvPr/>
        </p:nvSpPr>
        <p:spPr>
          <a:xfrm>
            <a:off x="6096000" y="4267200"/>
            <a:ext cx="2082621" cy="369332"/>
          </a:xfrm>
          <a:prstGeom prst="rect">
            <a:avLst/>
          </a:prstGeom>
          <a:noFill/>
        </p:spPr>
        <p:txBody>
          <a:bodyPr wrap="none" rtlCol="0">
            <a:spAutoFit/>
          </a:bodyPr>
          <a:lstStyle/>
          <a:p>
            <a:r>
              <a:rPr lang="en-US" dirty="0" smtClean="0"/>
              <a:t>definition of decrypt</a:t>
            </a:r>
            <a:endParaRPr lang="en-US" dirty="0"/>
          </a:p>
        </p:txBody>
      </p:sp>
      <p:sp>
        <p:nvSpPr>
          <p:cNvPr id="12" name="TextBox 11"/>
          <p:cNvSpPr txBox="1"/>
          <p:nvPr/>
        </p:nvSpPr>
        <p:spPr>
          <a:xfrm>
            <a:off x="2438400" y="4876800"/>
            <a:ext cx="2181657" cy="523220"/>
          </a:xfrm>
          <a:prstGeom prst="rect">
            <a:avLst/>
          </a:prstGeom>
          <a:noFill/>
        </p:spPr>
        <p:txBody>
          <a:bodyPr wrap="none" rtlCol="0">
            <a:spAutoFit/>
          </a:bodyPr>
          <a:lstStyle/>
          <a:p>
            <a:r>
              <a:rPr lang="en-US" sz="2800" dirty="0" smtClean="0"/>
              <a:t>= </a:t>
            </a:r>
            <a:r>
              <a:rPr lang="en-US" sz="2800" dirty="0"/>
              <a:t>(</a:t>
            </a:r>
            <a:r>
              <a:rPr lang="en-US" sz="2800" dirty="0" smtClean="0"/>
              <a:t>m</a:t>
            </a:r>
            <a:r>
              <a:rPr lang="en-US" sz="2800" baseline="30000" dirty="0" smtClean="0"/>
              <a:t>e</a:t>
            </a:r>
            <a:r>
              <a:rPr lang="en-US" sz="2800" dirty="0" smtClean="0"/>
              <a:t>)</a:t>
            </a:r>
            <a:r>
              <a:rPr lang="en-US" sz="2800" baseline="30000" dirty="0" smtClean="0"/>
              <a:t>d</a:t>
            </a:r>
            <a:r>
              <a:rPr lang="en-US" sz="2800" dirty="0" smtClean="0"/>
              <a:t> mod n</a:t>
            </a:r>
            <a:endParaRPr lang="en-US" sz="2800" dirty="0"/>
          </a:p>
        </p:txBody>
      </p:sp>
      <p:sp>
        <p:nvSpPr>
          <p:cNvPr id="13" name="TextBox 12"/>
          <p:cNvSpPr txBox="1"/>
          <p:nvPr/>
        </p:nvSpPr>
        <p:spPr>
          <a:xfrm>
            <a:off x="6096000" y="4954488"/>
            <a:ext cx="1890887" cy="369332"/>
          </a:xfrm>
          <a:prstGeom prst="rect">
            <a:avLst/>
          </a:prstGeom>
          <a:noFill/>
        </p:spPr>
        <p:txBody>
          <a:bodyPr wrap="none" rtlCol="0">
            <a:spAutoFit/>
          </a:bodyPr>
          <a:lstStyle/>
          <a:p>
            <a:r>
              <a:rPr lang="en-US" dirty="0" smtClean="0"/>
              <a:t>modular arithmetic</a:t>
            </a:r>
            <a:endParaRPr lang="en-US" dirty="0"/>
          </a:p>
        </p:txBody>
      </p:sp>
      <p:sp>
        <p:nvSpPr>
          <p:cNvPr id="14" name="TextBox 13"/>
          <p:cNvSpPr txBox="1"/>
          <p:nvPr/>
        </p:nvSpPr>
        <p:spPr>
          <a:xfrm>
            <a:off x="2514600" y="5562600"/>
            <a:ext cx="1735271" cy="523220"/>
          </a:xfrm>
          <a:prstGeom prst="rect">
            <a:avLst/>
          </a:prstGeom>
          <a:noFill/>
        </p:spPr>
        <p:txBody>
          <a:bodyPr wrap="none" rtlCol="0">
            <a:spAutoFit/>
          </a:bodyPr>
          <a:lstStyle/>
          <a:p>
            <a:r>
              <a:rPr lang="en-US" sz="2800" dirty="0" smtClean="0"/>
              <a:t>= m mod n</a:t>
            </a:r>
            <a:endParaRPr lang="en-US" sz="2800" dirty="0"/>
          </a:p>
        </p:txBody>
      </p:sp>
      <p:sp>
        <p:nvSpPr>
          <p:cNvPr id="15" name="TextBox 14"/>
          <p:cNvSpPr txBox="1"/>
          <p:nvPr/>
        </p:nvSpPr>
        <p:spPr>
          <a:xfrm>
            <a:off x="6202256" y="5638800"/>
            <a:ext cx="2408344" cy="369332"/>
          </a:xfrm>
          <a:prstGeom prst="rect">
            <a:avLst/>
          </a:prstGeom>
          <a:noFill/>
        </p:spPr>
        <p:txBody>
          <a:bodyPr wrap="none" rtlCol="0">
            <a:spAutoFit/>
          </a:bodyPr>
          <a:lstStyle/>
          <a:p>
            <a:r>
              <a:rPr lang="en-US" dirty="0"/>
              <a:t>(m</a:t>
            </a:r>
            <a:r>
              <a:rPr lang="en-US" baseline="30000" dirty="0"/>
              <a:t>e</a:t>
            </a:r>
            <a:r>
              <a:rPr lang="en-US" dirty="0"/>
              <a:t>)</a:t>
            </a:r>
            <a:r>
              <a:rPr lang="en-US" baseline="30000" dirty="0"/>
              <a:t>d</a:t>
            </a:r>
            <a:r>
              <a:rPr lang="en-US" dirty="0"/>
              <a:t> = m</a:t>
            </a:r>
            <a:r>
              <a:rPr lang="en-US" baseline="30000" dirty="0"/>
              <a:t>ed</a:t>
            </a:r>
            <a:r>
              <a:rPr lang="en-US" dirty="0"/>
              <a:t> = m (mod n)</a:t>
            </a:r>
          </a:p>
        </p:txBody>
      </p:sp>
      <p:sp>
        <p:nvSpPr>
          <p:cNvPr id="16" name="TextBox 15"/>
          <p:cNvSpPr txBox="1"/>
          <p:nvPr/>
        </p:nvSpPr>
        <p:spPr>
          <a:xfrm>
            <a:off x="2286000" y="6283158"/>
            <a:ext cx="4261653" cy="461665"/>
          </a:xfrm>
          <a:prstGeom prst="rect">
            <a:avLst/>
          </a:prstGeom>
          <a:noFill/>
        </p:spPr>
        <p:txBody>
          <a:bodyPr wrap="none" rtlCol="0">
            <a:spAutoFit/>
          </a:bodyPr>
          <a:lstStyle/>
          <a:p>
            <a:r>
              <a:rPr lang="en-US" sz="2400" dirty="0" smtClean="0">
                <a:solidFill>
                  <a:srgbClr val="FF0000"/>
                </a:solidFill>
              </a:rPr>
              <a:t>Did we get the original message?</a:t>
            </a:r>
            <a:endParaRPr lang="en-US" sz="2400" dirty="0">
              <a:solidFill>
                <a:srgbClr val="FF0000"/>
              </a:solidFill>
            </a:endParaRPr>
          </a:p>
        </p:txBody>
      </p:sp>
    </p:spTree>
    <p:extLst>
      <p:ext uri="{BB962C8B-B14F-4D97-AF65-F5344CB8AC3E}">
        <p14:creationId xmlns:p14="http://schemas.microsoft.com/office/powerpoint/2010/main" val="3167656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encryption/decryption</a:t>
            </a:r>
            <a:endParaRPr lang="en-US" dirty="0"/>
          </a:p>
        </p:txBody>
      </p:sp>
      <p:sp>
        <p:nvSpPr>
          <p:cNvPr id="4" name="TextBox 3"/>
          <p:cNvSpPr txBox="1"/>
          <p:nvPr/>
        </p:nvSpPr>
        <p:spPr>
          <a:xfrm>
            <a:off x="2438400" y="16764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5" name="TextBox 4"/>
          <p:cNvSpPr txBox="1"/>
          <p:nvPr/>
        </p:nvSpPr>
        <p:spPr>
          <a:xfrm>
            <a:off x="2438400" y="23622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6" name="Straight Connector 5"/>
          <p:cNvCxnSpPr/>
          <p:nvPr/>
        </p:nvCxnSpPr>
        <p:spPr>
          <a:xfrm>
            <a:off x="228600" y="31242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28842" y="3505200"/>
            <a:ext cx="1985464" cy="523220"/>
          </a:xfrm>
          <a:prstGeom prst="rect">
            <a:avLst/>
          </a:prstGeom>
          <a:noFill/>
        </p:spPr>
        <p:txBody>
          <a:bodyPr wrap="none" rtlCol="0">
            <a:spAutoFit/>
          </a:bodyPr>
          <a:lstStyle/>
          <a:p>
            <a:r>
              <a:rPr lang="en-US" sz="2800" dirty="0" smtClean="0"/>
              <a:t>decrypt(z) = </a:t>
            </a:r>
            <a:endParaRPr lang="en-US" sz="2800" dirty="0"/>
          </a:p>
        </p:txBody>
      </p:sp>
      <p:sp>
        <p:nvSpPr>
          <p:cNvPr id="8" name="TextBox 7"/>
          <p:cNvSpPr txBox="1"/>
          <p:nvPr/>
        </p:nvSpPr>
        <p:spPr>
          <a:xfrm>
            <a:off x="2743200" y="3515380"/>
            <a:ext cx="2881218" cy="523220"/>
          </a:xfrm>
          <a:prstGeom prst="rect">
            <a:avLst/>
          </a:prstGeom>
          <a:noFill/>
        </p:spPr>
        <p:txBody>
          <a:bodyPr wrap="none" rtlCol="0">
            <a:spAutoFit/>
          </a:bodyPr>
          <a:lstStyle/>
          <a:p>
            <a:r>
              <a:rPr lang="en-US" sz="2800" dirty="0" smtClean="0"/>
              <a:t>decrypt(m</a:t>
            </a:r>
            <a:r>
              <a:rPr lang="en-US" sz="2800" baseline="30000" dirty="0" smtClean="0"/>
              <a:t>e</a:t>
            </a:r>
            <a:r>
              <a:rPr lang="en-US" sz="2800" dirty="0" smtClean="0"/>
              <a:t> mod n)</a:t>
            </a:r>
            <a:endParaRPr lang="en-US" sz="2800" dirty="0"/>
          </a:p>
        </p:txBody>
      </p:sp>
      <p:sp>
        <p:nvSpPr>
          <p:cNvPr id="9" name="TextBox 8"/>
          <p:cNvSpPr txBox="1"/>
          <p:nvPr/>
        </p:nvSpPr>
        <p:spPr>
          <a:xfrm>
            <a:off x="2402669" y="4191000"/>
            <a:ext cx="3220244" cy="523220"/>
          </a:xfrm>
          <a:prstGeom prst="rect">
            <a:avLst/>
          </a:prstGeom>
          <a:noFill/>
        </p:spPr>
        <p:txBody>
          <a:bodyPr wrap="none" rtlCol="0">
            <a:spAutoFit/>
          </a:bodyPr>
          <a:lstStyle/>
          <a:p>
            <a:r>
              <a:rPr lang="en-US" sz="2800" dirty="0" smtClean="0"/>
              <a:t>= </a:t>
            </a:r>
            <a:r>
              <a:rPr lang="en-US" sz="2800" dirty="0"/>
              <a:t>(</a:t>
            </a:r>
            <a:r>
              <a:rPr lang="en-US" sz="2800" dirty="0" smtClean="0"/>
              <a:t>m</a:t>
            </a:r>
            <a:r>
              <a:rPr lang="en-US" sz="2800" baseline="30000" dirty="0" smtClean="0"/>
              <a:t>e</a:t>
            </a:r>
            <a:r>
              <a:rPr lang="en-US" sz="2800" dirty="0" smtClean="0"/>
              <a:t> mod n)</a:t>
            </a:r>
            <a:r>
              <a:rPr lang="en-US" sz="2800" baseline="30000" dirty="0" smtClean="0"/>
              <a:t>d</a:t>
            </a:r>
            <a:r>
              <a:rPr lang="en-US" sz="2800" dirty="0" smtClean="0"/>
              <a:t> mod n</a:t>
            </a:r>
            <a:endParaRPr lang="en-US" sz="2800" dirty="0"/>
          </a:p>
        </p:txBody>
      </p:sp>
      <p:sp>
        <p:nvSpPr>
          <p:cNvPr id="10" name="TextBox 9"/>
          <p:cNvSpPr txBox="1"/>
          <p:nvPr/>
        </p:nvSpPr>
        <p:spPr>
          <a:xfrm>
            <a:off x="6096000" y="3669268"/>
            <a:ext cx="2848594" cy="369332"/>
          </a:xfrm>
          <a:prstGeom prst="rect">
            <a:avLst/>
          </a:prstGeom>
          <a:noFill/>
        </p:spPr>
        <p:txBody>
          <a:bodyPr wrap="none" rtlCol="0">
            <a:spAutoFit/>
          </a:bodyPr>
          <a:lstStyle/>
          <a:p>
            <a:r>
              <a:rPr lang="en-US" dirty="0" smtClean="0"/>
              <a:t>z is some encrypted message</a:t>
            </a:r>
            <a:endParaRPr lang="en-US" dirty="0"/>
          </a:p>
        </p:txBody>
      </p:sp>
      <p:sp>
        <p:nvSpPr>
          <p:cNvPr id="11" name="TextBox 10"/>
          <p:cNvSpPr txBox="1"/>
          <p:nvPr/>
        </p:nvSpPr>
        <p:spPr>
          <a:xfrm>
            <a:off x="6096000" y="4267200"/>
            <a:ext cx="2082621" cy="369332"/>
          </a:xfrm>
          <a:prstGeom prst="rect">
            <a:avLst/>
          </a:prstGeom>
          <a:noFill/>
        </p:spPr>
        <p:txBody>
          <a:bodyPr wrap="none" rtlCol="0">
            <a:spAutoFit/>
          </a:bodyPr>
          <a:lstStyle/>
          <a:p>
            <a:r>
              <a:rPr lang="en-US" dirty="0" smtClean="0"/>
              <a:t>definition of decrypt</a:t>
            </a:r>
            <a:endParaRPr lang="en-US" dirty="0"/>
          </a:p>
        </p:txBody>
      </p:sp>
      <p:sp>
        <p:nvSpPr>
          <p:cNvPr id="12" name="TextBox 11"/>
          <p:cNvSpPr txBox="1"/>
          <p:nvPr/>
        </p:nvSpPr>
        <p:spPr>
          <a:xfrm>
            <a:off x="2438400" y="4876800"/>
            <a:ext cx="2181657" cy="523220"/>
          </a:xfrm>
          <a:prstGeom prst="rect">
            <a:avLst/>
          </a:prstGeom>
          <a:noFill/>
        </p:spPr>
        <p:txBody>
          <a:bodyPr wrap="none" rtlCol="0">
            <a:spAutoFit/>
          </a:bodyPr>
          <a:lstStyle/>
          <a:p>
            <a:r>
              <a:rPr lang="en-US" sz="2800" dirty="0" smtClean="0"/>
              <a:t>= </a:t>
            </a:r>
            <a:r>
              <a:rPr lang="en-US" sz="2800" dirty="0"/>
              <a:t>(</a:t>
            </a:r>
            <a:r>
              <a:rPr lang="en-US" sz="2800" dirty="0" smtClean="0"/>
              <a:t>m</a:t>
            </a:r>
            <a:r>
              <a:rPr lang="en-US" sz="2800" baseline="30000" dirty="0" smtClean="0"/>
              <a:t>e</a:t>
            </a:r>
            <a:r>
              <a:rPr lang="en-US" sz="2800" dirty="0" smtClean="0"/>
              <a:t>)</a:t>
            </a:r>
            <a:r>
              <a:rPr lang="en-US" sz="2800" baseline="30000" dirty="0" smtClean="0"/>
              <a:t>d</a:t>
            </a:r>
            <a:r>
              <a:rPr lang="en-US" sz="2800" dirty="0" smtClean="0"/>
              <a:t> mod n</a:t>
            </a:r>
            <a:endParaRPr lang="en-US" sz="2800" dirty="0"/>
          </a:p>
        </p:txBody>
      </p:sp>
      <p:sp>
        <p:nvSpPr>
          <p:cNvPr id="13" name="TextBox 12"/>
          <p:cNvSpPr txBox="1"/>
          <p:nvPr/>
        </p:nvSpPr>
        <p:spPr>
          <a:xfrm>
            <a:off x="6096000" y="4954488"/>
            <a:ext cx="1890887" cy="369332"/>
          </a:xfrm>
          <a:prstGeom prst="rect">
            <a:avLst/>
          </a:prstGeom>
          <a:noFill/>
        </p:spPr>
        <p:txBody>
          <a:bodyPr wrap="none" rtlCol="0">
            <a:spAutoFit/>
          </a:bodyPr>
          <a:lstStyle/>
          <a:p>
            <a:r>
              <a:rPr lang="en-US" dirty="0" smtClean="0"/>
              <a:t>modular arithmetic</a:t>
            </a:r>
            <a:endParaRPr lang="en-US" dirty="0"/>
          </a:p>
        </p:txBody>
      </p:sp>
      <p:sp>
        <p:nvSpPr>
          <p:cNvPr id="14" name="TextBox 13"/>
          <p:cNvSpPr txBox="1"/>
          <p:nvPr/>
        </p:nvSpPr>
        <p:spPr>
          <a:xfrm>
            <a:off x="2514600" y="5562600"/>
            <a:ext cx="1735271" cy="523220"/>
          </a:xfrm>
          <a:prstGeom prst="rect">
            <a:avLst/>
          </a:prstGeom>
          <a:noFill/>
        </p:spPr>
        <p:txBody>
          <a:bodyPr wrap="none" rtlCol="0">
            <a:spAutoFit/>
          </a:bodyPr>
          <a:lstStyle/>
          <a:p>
            <a:r>
              <a:rPr lang="en-US" sz="2800" dirty="0" smtClean="0"/>
              <a:t>= m mod n</a:t>
            </a:r>
            <a:endParaRPr lang="en-US" sz="2800" dirty="0"/>
          </a:p>
        </p:txBody>
      </p:sp>
      <p:sp>
        <p:nvSpPr>
          <p:cNvPr id="15" name="TextBox 14"/>
          <p:cNvSpPr txBox="1"/>
          <p:nvPr/>
        </p:nvSpPr>
        <p:spPr>
          <a:xfrm>
            <a:off x="6202256" y="5638800"/>
            <a:ext cx="2408344" cy="369332"/>
          </a:xfrm>
          <a:prstGeom prst="rect">
            <a:avLst/>
          </a:prstGeom>
          <a:noFill/>
        </p:spPr>
        <p:txBody>
          <a:bodyPr wrap="none" rtlCol="0">
            <a:spAutoFit/>
          </a:bodyPr>
          <a:lstStyle/>
          <a:p>
            <a:r>
              <a:rPr lang="en-US" dirty="0"/>
              <a:t>(m</a:t>
            </a:r>
            <a:r>
              <a:rPr lang="en-US" baseline="30000" dirty="0"/>
              <a:t>e</a:t>
            </a:r>
            <a:r>
              <a:rPr lang="en-US" dirty="0"/>
              <a:t>)</a:t>
            </a:r>
            <a:r>
              <a:rPr lang="en-US" baseline="30000" dirty="0"/>
              <a:t>d</a:t>
            </a:r>
            <a:r>
              <a:rPr lang="en-US" dirty="0"/>
              <a:t> = m</a:t>
            </a:r>
            <a:r>
              <a:rPr lang="en-US" baseline="30000" dirty="0"/>
              <a:t>ed</a:t>
            </a:r>
            <a:r>
              <a:rPr lang="en-US" dirty="0"/>
              <a:t> = m (mod n)</a:t>
            </a:r>
          </a:p>
        </p:txBody>
      </p:sp>
      <p:sp>
        <p:nvSpPr>
          <p:cNvPr id="16" name="TextBox 15"/>
          <p:cNvSpPr txBox="1"/>
          <p:nvPr/>
        </p:nvSpPr>
        <p:spPr>
          <a:xfrm>
            <a:off x="2743200" y="6248400"/>
            <a:ext cx="2332790" cy="461665"/>
          </a:xfrm>
          <a:prstGeom prst="rect">
            <a:avLst/>
          </a:prstGeom>
          <a:noFill/>
        </p:spPr>
        <p:txBody>
          <a:bodyPr wrap="none" rtlCol="0">
            <a:spAutoFit/>
          </a:bodyPr>
          <a:lstStyle/>
          <a:p>
            <a:r>
              <a:rPr lang="en-US" sz="2400" dirty="0" smtClean="0">
                <a:solidFill>
                  <a:srgbClr val="0000FF"/>
                </a:solidFill>
              </a:rPr>
              <a:t>If 0 ≤ m &lt; n, yes!</a:t>
            </a:r>
            <a:endParaRPr lang="en-US" sz="2400" dirty="0">
              <a:solidFill>
                <a:srgbClr val="0000FF"/>
              </a:solidFill>
            </a:endParaRPr>
          </a:p>
        </p:txBody>
      </p:sp>
    </p:spTree>
    <p:extLst>
      <p:ext uri="{BB962C8B-B14F-4D97-AF65-F5344CB8AC3E}">
        <p14:creationId xmlns:p14="http://schemas.microsoft.com/office/powerpoint/2010/main" val="12545277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1398340" cy="2677656"/>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a:t>
            </a:r>
            <a:r>
              <a:rPr lang="en-US" sz="2800" dirty="0" smtClean="0">
                <a:solidFill>
                  <a:srgbClr val="FF0000"/>
                </a:solidFill>
              </a:rPr>
              <a:t>?</a:t>
            </a:r>
          </a:p>
          <a:p>
            <a:r>
              <a:rPr lang="en-US" sz="2800" i="1" dirty="0" err="1"/>
              <a:t>ϕ</a:t>
            </a:r>
            <a:r>
              <a:rPr lang="en-US" sz="2800" i="1" dirty="0"/>
              <a:t>(n</a:t>
            </a:r>
            <a:r>
              <a:rPr lang="en-US" sz="2800" i="1" dirty="0" smtClean="0"/>
              <a:t>) </a:t>
            </a:r>
            <a:r>
              <a:rPr lang="en-US" sz="2800" dirty="0" smtClean="0">
                <a:solidFill>
                  <a:srgbClr val="000000"/>
                </a:solidFill>
              </a:rPr>
              <a:t>= </a:t>
            </a:r>
            <a:r>
              <a:rPr lang="en-US" sz="2800" dirty="0" smtClean="0">
                <a:solidFill>
                  <a:srgbClr val="FF0000"/>
                </a:solidFill>
              </a:rPr>
              <a:t>?</a:t>
            </a:r>
          </a:p>
          <a:p>
            <a:r>
              <a:rPr lang="en-US" sz="2800" dirty="0" smtClean="0">
                <a:solidFill>
                  <a:srgbClr val="000000"/>
                </a:solidFill>
              </a:rPr>
              <a:t>d = </a:t>
            </a:r>
            <a:r>
              <a:rPr lang="en-US" sz="2800" dirty="0" smtClean="0">
                <a:solidFill>
                  <a:srgbClr val="FF0000"/>
                </a:solidFill>
              </a:rPr>
              <a:t>?</a:t>
            </a:r>
          </a:p>
          <a:p>
            <a:r>
              <a:rPr lang="en-US" sz="2800" dirty="0" smtClean="0">
                <a:solidFill>
                  <a:srgbClr val="000000"/>
                </a:solidFill>
              </a:rPr>
              <a:t>e = </a:t>
            </a:r>
            <a:r>
              <a:rPr lang="en-US" sz="2800" dirty="0" smtClean="0">
                <a:solidFill>
                  <a:srgbClr val="FF0000"/>
                </a:solidFill>
              </a:rPr>
              <a:t>?</a:t>
            </a:r>
          </a:p>
        </p:txBody>
      </p:sp>
    </p:spTree>
    <p:extLst>
      <p:ext uri="{BB962C8B-B14F-4D97-AF65-F5344CB8AC3E}">
        <p14:creationId xmlns:p14="http://schemas.microsoft.com/office/powerpoint/2010/main" val="73266557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1216649" cy="1384995"/>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159064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time spent per week</a:t>
            </a:r>
            <a:endParaRPr lang="en-US" dirty="0"/>
          </a:p>
        </p:txBody>
      </p:sp>
      <p:pic>
        <p:nvPicPr>
          <p:cNvPr id="4" name="Picture 3"/>
          <p:cNvPicPr>
            <a:picLocks noChangeAspect="1"/>
          </p:cNvPicPr>
          <p:nvPr/>
        </p:nvPicPr>
        <p:blipFill>
          <a:blip r:embed="rId2"/>
          <a:stretch>
            <a:fillRect/>
          </a:stretch>
        </p:blipFill>
        <p:spPr>
          <a:xfrm>
            <a:off x="1219200" y="2168358"/>
            <a:ext cx="6241504" cy="3200400"/>
          </a:xfrm>
          <a:prstGeom prst="rect">
            <a:avLst/>
          </a:prstGeom>
        </p:spPr>
      </p:pic>
    </p:spTree>
    <p:extLst>
      <p:ext uri="{BB962C8B-B14F-4D97-AF65-F5344CB8AC3E}">
        <p14:creationId xmlns:p14="http://schemas.microsoft.com/office/powerpoint/2010/main" val="39092167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2365051" cy="1384995"/>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a:t>
            </a:r>
            <a:r>
              <a:rPr lang="en-US" sz="2800" dirty="0">
                <a:solidFill>
                  <a:srgbClr val="0000FF"/>
                </a:solidFill>
              </a:rPr>
              <a:t>3</a:t>
            </a:r>
            <a:r>
              <a:rPr lang="en-US" sz="2800" dirty="0" smtClean="0">
                <a:solidFill>
                  <a:srgbClr val="0000FF"/>
                </a:solidFill>
              </a:rPr>
              <a:t>*13 = 39</a:t>
            </a:r>
          </a:p>
        </p:txBody>
      </p:sp>
    </p:spTree>
    <p:extLst>
      <p:ext uri="{BB962C8B-B14F-4D97-AF65-F5344CB8AC3E}">
        <p14:creationId xmlns:p14="http://schemas.microsoft.com/office/powerpoint/2010/main" val="478350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1417450" cy="1815882"/>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39</a:t>
            </a:r>
          </a:p>
          <a:p>
            <a:r>
              <a:rPr lang="en-US" sz="2800" i="1" dirty="0" err="1"/>
              <a:t>ϕ</a:t>
            </a:r>
            <a:r>
              <a:rPr lang="en-US" sz="2800" i="1" dirty="0"/>
              <a:t>(n</a:t>
            </a:r>
            <a:r>
              <a:rPr lang="en-US" sz="2800" i="1" dirty="0" smtClean="0"/>
              <a:t>) = </a:t>
            </a:r>
            <a:r>
              <a:rPr lang="en-US" sz="2800" i="1"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63309909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2845676" cy="1815882"/>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39</a:t>
            </a:r>
          </a:p>
          <a:p>
            <a:r>
              <a:rPr lang="en-US" sz="2800" i="1" dirty="0" err="1"/>
              <a:t>ϕ</a:t>
            </a:r>
            <a:r>
              <a:rPr lang="en-US" sz="2800" i="1" dirty="0"/>
              <a:t>(n</a:t>
            </a:r>
            <a:r>
              <a:rPr lang="en-US" sz="2800" i="1" dirty="0" smtClean="0"/>
              <a:t>) </a:t>
            </a:r>
            <a:r>
              <a:rPr lang="en-US" sz="2800" dirty="0" smtClean="0">
                <a:solidFill>
                  <a:srgbClr val="0000FF"/>
                </a:solidFill>
              </a:rPr>
              <a:t>= 2*12 = 24</a:t>
            </a:r>
            <a:endParaRPr lang="en-US" sz="2800" dirty="0">
              <a:solidFill>
                <a:srgbClr val="0000FF"/>
              </a:solidFill>
            </a:endParaRPr>
          </a:p>
        </p:txBody>
      </p:sp>
    </p:spTree>
    <p:extLst>
      <p:ext uri="{BB962C8B-B14F-4D97-AF65-F5344CB8AC3E}">
        <p14:creationId xmlns:p14="http://schemas.microsoft.com/office/powerpoint/2010/main" val="214657443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1656423" cy="2677656"/>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39</a:t>
            </a:r>
          </a:p>
          <a:p>
            <a:r>
              <a:rPr lang="en-US" sz="2800" i="1" dirty="0" err="1"/>
              <a:t>ϕ</a:t>
            </a:r>
            <a:r>
              <a:rPr lang="en-US" sz="2800" i="1" dirty="0"/>
              <a:t>(n</a:t>
            </a:r>
            <a:r>
              <a:rPr lang="en-US" sz="2800" i="1" dirty="0" smtClean="0"/>
              <a:t>) = </a:t>
            </a:r>
            <a:r>
              <a:rPr lang="en-US" sz="2800" dirty="0" smtClean="0"/>
              <a:t>24</a:t>
            </a:r>
          </a:p>
          <a:p>
            <a:r>
              <a:rPr lang="en-US" sz="2800" dirty="0" smtClean="0"/>
              <a:t>d = </a:t>
            </a:r>
            <a:r>
              <a:rPr lang="en-US" sz="2800" dirty="0" smtClean="0">
                <a:solidFill>
                  <a:srgbClr val="FF0000"/>
                </a:solidFill>
              </a:rPr>
              <a:t>?</a:t>
            </a:r>
          </a:p>
          <a:p>
            <a:r>
              <a:rPr lang="en-US" sz="2800" dirty="0" smtClean="0"/>
              <a:t>e = </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188504499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1656423" cy="2677656"/>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39</a:t>
            </a:r>
          </a:p>
          <a:p>
            <a:r>
              <a:rPr lang="en-US" sz="2800" i="1" dirty="0" err="1"/>
              <a:t>ϕ</a:t>
            </a:r>
            <a:r>
              <a:rPr lang="en-US" sz="2800" i="1" dirty="0"/>
              <a:t>(n</a:t>
            </a:r>
            <a:r>
              <a:rPr lang="en-US" sz="2800" i="1" dirty="0" smtClean="0"/>
              <a:t>) = </a:t>
            </a:r>
            <a:r>
              <a:rPr lang="en-US" sz="2800" dirty="0" smtClean="0"/>
              <a:t>24</a:t>
            </a:r>
          </a:p>
          <a:p>
            <a:r>
              <a:rPr lang="en-US" sz="2800" dirty="0" smtClean="0"/>
              <a:t>d = </a:t>
            </a:r>
            <a:r>
              <a:rPr lang="en-US" sz="2800" dirty="0">
                <a:solidFill>
                  <a:srgbClr val="0000FF"/>
                </a:solidFill>
              </a:rPr>
              <a:t>5</a:t>
            </a:r>
            <a:endParaRPr lang="en-US" sz="2800" dirty="0" smtClean="0">
              <a:solidFill>
                <a:srgbClr val="0000FF"/>
              </a:solidFill>
            </a:endParaRPr>
          </a:p>
          <a:p>
            <a:r>
              <a:rPr lang="en-US" sz="2800" dirty="0" smtClean="0"/>
              <a:t>e = </a:t>
            </a:r>
            <a:r>
              <a:rPr lang="en-US" sz="2800" dirty="0">
                <a:solidFill>
                  <a:srgbClr val="0000FF"/>
                </a:solidFill>
              </a:rPr>
              <a:t>5</a:t>
            </a:r>
          </a:p>
        </p:txBody>
      </p:sp>
    </p:spTree>
    <p:extLst>
      <p:ext uri="{BB962C8B-B14F-4D97-AF65-F5344CB8AC3E}">
        <p14:creationId xmlns:p14="http://schemas.microsoft.com/office/powerpoint/2010/main" val="167983661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4" name="TextBox 3"/>
          <p:cNvSpPr txBox="1"/>
          <p:nvPr/>
        </p:nvSpPr>
        <p:spPr>
          <a:xfrm>
            <a:off x="445447" y="1828800"/>
            <a:ext cx="2526353" cy="1384995"/>
          </a:xfrm>
          <a:prstGeom prst="rect">
            <a:avLst/>
          </a:prstGeom>
          <a:noFill/>
        </p:spPr>
        <p:txBody>
          <a:bodyPr wrap="none" rtlCol="0">
            <a:spAutoFit/>
          </a:bodyPr>
          <a:lstStyle/>
          <a:p>
            <a:r>
              <a:rPr lang="en-US" sz="2800" dirty="0" smtClean="0">
                <a:solidFill>
                  <a:srgbClr val="FF6600"/>
                </a:solidFill>
              </a:rPr>
              <a:t>p</a:t>
            </a:r>
            <a:r>
              <a:rPr lang="en-US" sz="2800" dirty="0" smtClean="0"/>
              <a:t>: prime number</a:t>
            </a:r>
          </a:p>
          <a:p>
            <a:r>
              <a:rPr lang="en-US" sz="2800" dirty="0" smtClean="0">
                <a:solidFill>
                  <a:srgbClr val="FF6600"/>
                </a:solidFill>
              </a:rPr>
              <a:t>q</a:t>
            </a:r>
            <a:r>
              <a:rPr lang="en-US" sz="2800" dirty="0" smtClean="0"/>
              <a:t>: prime number</a:t>
            </a:r>
          </a:p>
          <a:p>
            <a:r>
              <a:rPr lang="en-US" sz="2800" dirty="0" smtClean="0">
                <a:solidFill>
                  <a:srgbClr val="FF6600"/>
                </a:solidFill>
              </a:rPr>
              <a:t>n</a:t>
            </a:r>
            <a:r>
              <a:rPr lang="en-US" sz="2800" dirty="0" smtClean="0"/>
              <a:t>  = </a:t>
            </a:r>
            <a:r>
              <a:rPr lang="en-US" sz="2800" dirty="0" err="1" smtClean="0"/>
              <a:t>pq</a:t>
            </a:r>
            <a:endParaRPr lang="en-US" sz="2800" dirty="0" smtClean="0"/>
          </a:p>
        </p:txBody>
      </p:sp>
      <p:sp>
        <p:nvSpPr>
          <p:cNvPr id="5" name="TextBox 4"/>
          <p:cNvSpPr txBox="1"/>
          <p:nvPr/>
        </p:nvSpPr>
        <p:spPr>
          <a:xfrm>
            <a:off x="3777221" y="1815405"/>
            <a:ext cx="5260100" cy="1384995"/>
          </a:xfrm>
          <a:prstGeom prst="rect">
            <a:avLst/>
          </a:prstGeom>
          <a:noFill/>
        </p:spPr>
        <p:txBody>
          <a:bodyPr wrap="none" rtlCol="0">
            <a:spAutoFit/>
          </a:bodyPr>
          <a:lstStyle/>
          <a:p>
            <a:r>
              <a:rPr lang="en-US" sz="2800" i="1" dirty="0" err="1" smtClean="0">
                <a:solidFill>
                  <a:srgbClr val="FF6600"/>
                </a:solidFill>
              </a:rPr>
              <a:t>ϕ</a:t>
            </a:r>
            <a:r>
              <a:rPr lang="en-US" sz="2800" i="1" dirty="0">
                <a:solidFill>
                  <a:srgbClr val="FF6600"/>
                </a:solidFill>
              </a:rPr>
              <a:t>(n)</a:t>
            </a:r>
            <a:r>
              <a:rPr lang="en-US" sz="2800" dirty="0"/>
              <a:t> = (</a:t>
            </a:r>
            <a:r>
              <a:rPr lang="en-US" sz="2800" i="1" dirty="0"/>
              <a:t>p</a:t>
            </a:r>
            <a:r>
              <a:rPr lang="en-US" sz="2800" dirty="0"/>
              <a:t>-1)(</a:t>
            </a:r>
            <a:r>
              <a:rPr lang="en-US" sz="2800" i="1" dirty="0"/>
              <a:t>q</a:t>
            </a:r>
            <a:r>
              <a:rPr lang="en-US" sz="2800" dirty="0"/>
              <a:t>-1</a:t>
            </a:r>
            <a:r>
              <a:rPr lang="en-US" sz="2800" dirty="0" smtClean="0"/>
              <a:t>)</a:t>
            </a:r>
          </a:p>
          <a:p>
            <a:r>
              <a:rPr lang="en-US" sz="2800" dirty="0" smtClean="0">
                <a:solidFill>
                  <a:srgbClr val="FF6600"/>
                </a:solidFill>
              </a:rPr>
              <a:t>d</a:t>
            </a:r>
            <a:r>
              <a:rPr lang="en-US" sz="2800" dirty="0" smtClean="0"/>
              <a:t>:   0 </a:t>
            </a:r>
            <a:r>
              <a:rPr lang="en-US" sz="2800" dirty="0"/>
              <a:t>&lt; d &lt; n and </a:t>
            </a:r>
            <a:r>
              <a:rPr lang="en-US" sz="2800" dirty="0" err="1"/>
              <a:t>gcd</a:t>
            </a:r>
            <a:r>
              <a:rPr lang="en-US" sz="2800" dirty="0"/>
              <a:t>(</a:t>
            </a:r>
            <a:r>
              <a:rPr lang="en-US" sz="2800" i="1" dirty="0" err="1"/>
              <a:t>d</a:t>
            </a:r>
            <a:r>
              <a:rPr lang="en-US" sz="2800" dirty="0" err="1"/>
              <a:t>,</a:t>
            </a:r>
            <a:r>
              <a:rPr lang="en-US" sz="2800" i="1" dirty="0" err="1"/>
              <a:t>ϕ</a:t>
            </a:r>
            <a:r>
              <a:rPr lang="en-US" sz="2800" i="1" dirty="0"/>
              <a:t>(n)) = 1</a:t>
            </a:r>
          </a:p>
          <a:p>
            <a:r>
              <a:rPr lang="en-US" sz="2800" dirty="0" smtClean="0">
                <a:solidFill>
                  <a:srgbClr val="FF6600"/>
                </a:solidFill>
              </a:rPr>
              <a:t>e</a:t>
            </a:r>
            <a:r>
              <a:rPr lang="en-US" sz="2800" dirty="0" smtClean="0"/>
              <a:t>:   </a:t>
            </a:r>
            <a:r>
              <a:rPr lang="en-US" sz="2800" i="1" dirty="0"/>
              <a:t>de</a:t>
            </a:r>
            <a:r>
              <a:rPr lang="en-US" sz="2800" dirty="0"/>
              <a:t> mod </a:t>
            </a:r>
            <a:r>
              <a:rPr lang="en-US" sz="2800" i="1" dirty="0" err="1"/>
              <a:t>ϕ</a:t>
            </a:r>
            <a:r>
              <a:rPr lang="en-US" sz="2800" i="1" dirty="0"/>
              <a:t>(n) = </a:t>
            </a:r>
            <a:r>
              <a:rPr lang="en-US" sz="2800" i="1" dirty="0" smtClean="0"/>
              <a:t>1</a:t>
            </a:r>
            <a:endParaRPr lang="en-US" sz="2800" dirty="0"/>
          </a:p>
        </p:txBody>
      </p:sp>
      <p:cxnSp>
        <p:nvCxnSpPr>
          <p:cNvPr id="6" name="Straight Connector 5"/>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632" y="3581400"/>
            <a:ext cx="1656423" cy="2677656"/>
          </a:xfrm>
          <a:prstGeom prst="rect">
            <a:avLst/>
          </a:prstGeom>
          <a:noFill/>
        </p:spPr>
        <p:txBody>
          <a:bodyPr wrap="none" rtlCol="0">
            <a:spAutoFit/>
          </a:bodyPr>
          <a:lstStyle/>
          <a:p>
            <a:r>
              <a:rPr lang="en-US" sz="2800" dirty="0" smtClean="0"/>
              <a:t>p = 3</a:t>
            </a:r>
          </a:p>
          <a:p>
            <a:r>
              <a:rPr lang="en-US" sz="2800" dirty="0" smtClean="0"/>
              <a:t>q = 13</a:t>
            </a:r>
          </a:p>
          <a:p>
            <a:r>
              <a:rPr lang="en-US" sz="2800" dirty="0" smtClean="0"/>
              <a:t>n = 39</a:t>
            </a:r>
          </a:p>
          <a:p>
            <a:r>
              <a:rPr lang="en-US" sz="2800" i="1" dirty="0" err="1"/>
              <a:t>ϕ</a:t>
            </a:r>
            <a:r>
              <a:rPr lang="en-US" sz="2800" i="1" dirty="0"/>
              <a:t>(n</a:t>
            </a:r>
            <a:r>
              <a:rPr lang="en-US" sz="2800" i="1" dirty="0" smtClean="0"/>
              <a:t>) = </a:t>
            </a:r>
            <a:r>
              <a:rPr lang="en-US" sz="2800" dirty="0" smtClean="0"/>
              <a:t>24</a:t>
            </a:r>
          </a:p>
          <a:p>
            <a:r>
              <a:rPr lang="en-US" sz="2800" dirty="0" smtClean="0"/>
              <a:t>d = </a:t>
            </a:r>
            <a:r>
              <a:rPr lang="en-US" sz="2800" dirty="0">
                <a:solidFill>
                  <a:srgbClr val="0000FF"/>
                </a:solidFill>
              </a:rPr>
              <a:t>5</a:t>
            </a:r>
            <a:endParaRPr lang="en-US" sz="2800" dirty="0" smtClean="0">
              <a:solidFill>
                <a:srgbClr val="0000FF"/>
              </a:solidFill>
            </a:endParaRPr>
          </a:p>
          <a:p>
            <a:r>
              <a:rPr lang="en-US" sz="2800" dirty="0" smtClean="0"/>
              <a:t>e = </a:t>
            </a:r>
            <a:r>
              <a:rPr lang="en-US" sz="2800" dirty="0" smtClean="0">
                <a:solidFill>
                  <a:srgbClr val="0000FF"/>
                </a:solidFill>
              </a:rPr>
              <a:t>29</a:t>
            </a:r>
            <a:endParaRPr lang="en-US" sz="2800" dirty="0">
              <a:solidFill>
                <a:srgbClr val="0000FF"/>
              </a:solidFill>
            </a:endParaRPr>
          </a:p>
        </p:txBody>
      </p:sp>
    </p:spTree>
    <p:extLst>
      <p:ext uri="{BB962C8B-B14F-4D97-AF65-F5344CB8AC3E}">
        <p14:creationId xmlns:p14="http://schemas.microsoft.com/office/powerpoint/2010/main" val="370084130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7" name="TextBox 6"/>
          <p:cNvSpPr txBox="1"/>
          <p:nvPr/>
        </p:nvSpPr>
        <p:spPr>
          <a:xfrm>
            <a:off x="485274" y="1676400"/>
            <a:ext cx="1198064" cy="1384995"/>
          </a:xfrm>
          <a:prstGeom prst="rect">
            <a:avLst/>
          </a:prstGeom>
          <a:noFill/>
        </p:spPr>
        <p:txBody>
          <a:bodyPr wrap="none" rtlCol="0">
            <a:spAutoFit/>
          </a:bodyPr>
          <a:lstStyle/>
          <a:p>
            <a:r>
              <a:rPr lang="en-US" sz="2800" dirty="0" smtClean="0"/>
              <a:t>n = 39</a:t>
            </a:r>
          </a:p>
          <a:p>
            <a:r>
              <a:rPr lang="en-US" sz="2800" dirty="0" smtClean="0"/>
              <a:t>d = </a:t>
            </a:r>
            <a:r>
              <a:rPr lang="en-US" sz="2800" dirty="0"/>
              <a:t>5</a:t>
            </a:r>
            <a:endParaRPr lang="en-US" sz="2800" dirty="0" smtClean="0"/>
          </a:p>
          <a:p>
            <a:r>
              <a:rPr lang="en-US" sz="2800" dirty="0" smtClean="0"/>
              <a:t>e = 29</a:t>
            </a:r>
            <a:endParaRPr lang="en-US" sz="2800" dirty="0"/>
          </a:p>
        </p:txBody>
      </p:sp>
      <p:sp>
        <p:nvSpPr>
          <p:cNvPr id="3" name="TextBox 2"/>
          <p:cNvSpPr txBox="1"/>
          <p:nvPr/>
        </p:nvSpPr>
        <p:spPr>
          <a:xfrm>
            <a:off x="990600" y="4343400"/>
            <a:ext cx="2420805" cy="523220"/>
          </a:xfrm>
          <a:prstGeom prst="rect">
            <a:avLst/>
          </a:prstGeom>
          <a:noFill/>
        </p:spPr>
        <p:txBody>
          <a:bodyPr wrap="none" rtlCol="0">
            <a:spAutoFit/>
          </a:bodyPr>
          <a:lstStyle/>
          <a:p>
            <a:r>
              <a:rPr lang="en-US" sz="2800" dirty="0" smtClean="0"/>
              <a:t>encrypt(10) = </a:t>
            </a:r>
            <a:r>
              <a:rPr lang="en-US" sz="2800" dirty="0" smtClean="0">
                <a:solidFill>
                  <a:srgbClr val="FF0000"/>
                </a:solidFill>
              </a:rPr>
              <a:t>?</a:t>
            </a:r>
            <a:endParaRPr lang="en-US" sz="2800" dirty="0">
              <a:solidFill>
                <a:srgbClr val="FF0000"/>
              </a:solidFill>
            </a:endParaRPr>
          </a:p>
        </p:txBody>
      </p:sp>
      <p:sp>
        <p:nvSpPr>
          <p:cNvPr id="8" name="TextBox 7"/>
          <p:cNvSpPr txBox="1"/>
          <p:nvPr/>
        </p:nvSpPr>
        <p:spPr>
          <a:xfrm>
            <a:off x="2761797" y="15240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2743200" y="22860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10" name="Straight Connector 9"/>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64648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7" name="TextBox 6"/>
          <p:cNvSpPr txBox="1"/>
          <p:nvPr/>
        </p:nvSpPr>
        <p:spPr>
          <a:xfrm>
            <a:off x="485274" y="1676400"/>
            <a:ext cx="1198064" cy="1384995"/>
          </a:xfrm>
          <a:prstGeom prst="rect">
            <a:avLst/>
          </a:prstGeom>
          <a:noFill/>
        </p:spPr>
        <p:txBody>
          <a:bodyPr wrap="none" rtlCol="0">
            <a:spAutoFit/>
          </a:bodyPr>
          <a:lstStyle/>
          <a:p>
            <a:r>
              <a:rPr lang="en-US" sz="2800" dirty="0" smtClean="0"/>
              <a:t>n = 39</a:t>
            </a:r>
          </a:p>
          <a:p>
            <a:r>
              <a:rPr lang="en-US" sz="2800" dirty="0" smtClean="0"/>
              <a:t>d = </a:t>
            </a:r>
            <a:r>
              <a:rPr lang="en-US" sz="2800" dirty="0"/>
              <a:t>5</a:t>
            </a:r>
            <a:endParaRPr lang="en-US" sz="2800" dirty="0" smtClean="0"/>
          </a:p>
          <a:p>
            <a:r>
              <a:rPr lang="en-US" sz="2800" dirty="0" smtClean="0"/>
              <a:t>e = 29</a:t>
            </a:r>
            <a:endParaRPr lang="en-US" sz="2800" dirty="0"/>
          </a:p>
        </p:txBody>
      </p:sp>
      <p:sp>
        <p:nvSpPr>
          <p:cNvPr id="3" name="TextBox 2"/>
          <p:cNvSpPr txBox="1"/>
          <p:nvPr/>
        </p:nvSpPr>
        <p:spPr>
          <a:xfrm>
            <a:off x="1447800" y="3818843"/>
            <a:ext cx="4790310" cy="523220"/>
          </a:xfrm>
          <a:prstGeom prst="rect">
            <a:avLst/>
          </a:prstGeom>
          <a:noFill/>
        </p:spPr>
        <p:txBody>
          <a:bodyPr wrap="none" rtlCol="0">
            <a:spAutoFit/>
          </a:bodyPr>
          <a:lstStyle/>
          <a:p>
            <a:r>
              <a:rPr lang="en-US" sz="2800" dirty="0" smtClean="0"/>
              <a:t>encrypt(10) = 10</a:t>
            </a:r>
            <a:r>
              <a:rPr lang="en-US" sz="2800" baseline="30000" dirty="0" smtClean="0"/>
              <a:t>29</a:t>
            </a:r>
            <a:r>
              <a:rPr lang="en-US" sz="2800" dirty="0" smtClean="0"/>
              <a:t> mod 39 = 4  </a:t>
            </a:r>
            <a:endParaRPr lang="en-US" sz="2800" dirty="0"/>
          </a:p>
        </p:txBody>
      </p:sp>
      <p:sp>
        <p:nvSpPr>
          <p:cNvPr id="8" name="TextBox 7"/>
          <p:cNvSpPr txBox="1"/>
          <p:nvPr/>
        </p:nvSpPr>
        <p:spPr>
          <a:xfrm>
            <a:off x="2761797" y="15240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2743200" y="22860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10" name="Straight Connector 9"/>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23141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7" name="TextBox 6"/>
          <p:cNvSpPr txBox="1"/>
          <p:nvPr/>
        </p:nvSpPr>
        <p:spPr>
          <a:xfrm>
            <a:off x="485274" y="1676400"/>
            <a:ext cx="1198064" cy="1384995"/>
          </a:xfrm>
          <a:prstGeom prst="rect">
            <a:avLst/>
          </a:prstGeom>
          <a:noFill/>
        </p:spPr>
        <p:txBody>
          <a:bodyPr wrap="none" rtlCol="0">
            <a:spAutoFit/>
          </a:bodyPr>
          <a:lstStyle/>
          <a:p>
            <a:r>
              <a:rPr lang="en-US" sz="2800" dirty="0" smtClean="0"/>
              <a:t>n = 39</a:t>
            </a:r>
          </a:p>
          <a:p>
            <a:r>
              <a:rPr lang="en-US" sz="2800" dirty="0" smtClean="0"/>
              <a:t>d = </a:t>
            </a:r>
            <a:r>
              <a:rPr lang="en-US" sz="2800" dirty="0"/>
              <a:t>5</a:t>
            </a:r>
            <a:endParaRPr lang="en-US" sz="2800" dirty="0" smtClean="0"/>
          </a:p>
          <a:p>
            <a:r>
              <a:rPr lang="en-US" sz="2800" dirty="0" smtClean="0"/>
              <a:t>e = 29</a:t>
            </a:r>
            <a:endParaRPr lang="en-US" sz="2800" dirty="0"/>
          </a:p>
        </p:txBody>
      </p:sp>
      <p:sp>
        <p:nvSpPr>
          <p:cNvPr id="3" name="TextBox 2"/>
          <p:cNvSpPr txBox="1"/>
          <p:nvPr/>
        </p:nvSpPr>
        <p:spPr>
          <a:xfrm>
            <a:off x="1447800" y="3818843"/>
            <a:ext cx="4790310" cy="523220"/>
          </a:xfrm>
          <a:prstGeom prst="rect">
            <a:avLst/>
          </a:prstGeom>
          <a:noFill/>
        </p:spPr>
        <p:txBody>
          <a:bodyPr wrap="none" rtlCol="0">
            <a:spAutoFit/>
          </a:bodyPr>
          <a:lstStyle/>
          <a:p>
            <a:r>
              <a:rPr lang="en-US" sz="2800" dirty="0" smtClean="0"/>
              <a:t>encrypt(10) = 10</a:t>
            </a:r>
            <a:r>
              <a:rPr lang="en-US" sz="2800" baseline="30000" dirty="0" smtClean="0"/>
              <a:t>29</a:t>
            </a:r>
            <a:r>
              <a:rPr lang="en-US" sz="2800" dirty="0" smtClean="0"/>
              <a:t> mod 39 = 4  </a:t>
            </a:r>
            <a:endParaRPr lang="en-US" sz="2800" dirty="0"/>
          </a:p>
        </p:txBody>
      </p:sp>
      <p:sp>
        <p:nvSpPr>
          <p:cNvPr id="8" name="TextBox 7"/>
          <p:cNvSpPr txBox="1"/>
          <p:nvPr/>
        </p:nvSpPr>
        <p:spPr>
          <a:xfrm>
            <a:off x="2761797" y="15240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2743200" y="22860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10" name="Straight Connector 9"/>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00200" y="4724400"/>
            <a:ext cx="2263535" cy="523220"/>
          </a:xfrm>
          <a:prstGeom prst="rect">
            <a:avLst/>
          </a:prstGeom>
          <a:noFill/>
        </p:spPr>
        <p:txBody>
          <a:bodyPr wrap="none" rtlCol="0">
            <a:spAutoFit/>
          </a:bodyPr>
          <a:lstStyle/>
          <a:p>
            <a:r>
              <a:rPr lang="en-US" sz="2800" dirty="0" smtClean="0"/>
              <a:t>decrypt(4) = </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4477505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7" name="TextBox 6"/>
          <p:cNvSpPr txBox="1"/>
          <p:nvPr/>
        </p:nvSpPr>
        <p:spPr>
          <a:xfrm>
            <a:off x="485274" y="1676400"/>
            <a:ext cx="1198064" cy="1384995"/>
          </a:xfrm>
          <a:prstGeom prst="rect">
            <a:avLst/>
          </a:prstGeom>
          <a:noFill/>
        </p:spPr>
        <p:txBody>
          <a:bodyPr wrap="none" rtlCol="0">
            <a:spAutoFit/>
          </a:bodyPr>
          <a:lstStyle/>
          <a:p>
            <a:r>
              <a:rPr lang="en-US" sz="2800" dirty="0" smtClean="0"/>
              <a:t>n = 39</a:t>
            </a:r>
          </a:p>
          <a:p>
            <a:r>
              <a:rPr lang="en-US" sz="2800" dirty="0" smtClean="0"/>
              <a:t>d = </a:t>
            </a:r>
            <a:r>
              <a:rPr lang="en-US" sz="2800" dirty="0"/>
              <a:t>5</a:t>
            </a:r>
            <a:endParaRPr lang="en-US" sz="2800" dirty="0" smtClean="0"/>
          </a:p>
          <a:p>
            <a:r>
              <a:rPr lang="en-US" sz="2800" dirty="0" smtClean="0"/>
              <a:t>e = 29</a:t>
            </a:r>
            <a:endParaRPr lang="en-US" sz="2800" dirty="0"/>
          </a:p>
        </p:txBody>
      </p:sp>
      <p:sp>
        <p:nvSpPr>
          <p:cNvPr id="3" name="TextBox 2"/>
          <p:cNvSpPr txBox="1"/>
          <p:nvPr/>
        </p:nvSpPr>
        <p:spPr>
          <a:xfrm>
            <a:off x="1447800" y="3818843"/>
            <a:ext cx="4790310" cy="523220"/>
          </a:xfrm>
          <a:prstGeom prst="rect">
            <a:avLst/>
          </a:prstGeom>
          <a:noFill/>
        </p:spPr>
        <p:txBody>
          <a:bodyPr wrap="none" rtlCol="0">
            <a:spAutoFit/>
          </a:bodyPr>
          <a:lstStyle/>
          <a:p>
            <a:r>
              <a:rPr lang="en-US" sz="2800" dirty="0" smtClean="0"/>
              <a:t>encrypt(10) = 10</a:t>
            </a:r>
            <a:r>
              <a:rPr lang="en-US" sz="2800" baseline="30000" dirty="0" smtClean="0"/>
              <a:t>29</a:t>
            </a:r>
            <a:r>
              <a:rPr lang="en-US" sz="2800" dirty="0" smtClean="0"/>
              <a:t> mod 39 = 4  </a:t>
            </a:r>
            <a:endParaRPr lang="en-US" sz="2800" dirty="0"/>
          </a:p>
        </p:txBody>
      </p:sp>
      <p:sp>
        <p:nvSpPr>
          <p:cNvPr id="8" name="TextBox 7"/>
          <p:cNvSpPr txBox="1"/>
          <p:nvPr/>
        </p:nvSpPr>
        <p:spPr>
          <a:xfrm>
            <a:off x="2761797" y="15240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2743200" y="22860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10" name="Straight Connector 9"/>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00200" y="4724400"/>
            <a:ext cx="4567000" cy="523220"/>
          </a:xfrm>
          <a:prstGeom prst="rect">
            <a:avLst/>
          </a:prstGeom>
          <a:noFill/>
        </p:spPr>
        <p:txBody>
          <a:bodyPr wrap="none" rtlCol="0">
            <a:spAutoFit/>
          </a:bodyPr>
          <a:lstStyle/>
          <a:p>
            <a:r>
              <a:rPr lang="en-US" sz="2800" dirty="0" smtClean="0"/>
              <a:t>decrypt(4) = 4</a:t>
            </a:r>
            <a:r>
              <a:rPr lang="en-US" sz="2800" baseline="30000" dirty="0" smtClean="0"/>
              <a:t>5</a:t>
            </a:r>
            <a:r>
              <a:rPr lang="en-US" sz="2800" dirty="0" smtClean="0"/>
              <a:t> mod 39 = 10 </a:t>
            </a:r>
            <a:endParaRPr lang="en-US" sz="2800" dirty="0">
              <a:solidFill>
                <a:srgbClr val="FF0000"/>
              </a:solidFill>
            </a:endParaRPr>
          </a:p>
        </p:txBody>
      </p:sp>
    </p:spTree>
    <p:extLst>
      <p:ext uri="{BB962C8B-B14F-4D97-AF65-F5344CB8AC3E}">
        <p14:creationId xmlns:p14="http://schemas.microsoft.com/office/powerpoint/2010/main" val="42409536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a:t>
            </a:r>
            <a:endParaRPr lang="en-US" dirty="0"/>
          </a:p>
        </p:txBody>
      </p:sp>
      <p:sp>
        <p:nvSpPr>
          <p:cNvPr id="4" name="Rectangle 3"/>
          <p:cNvSpPr/>
          <p:nvPr/>
        </p:nvSpPr>
        <p:spPr>
          <a:xfrm>
            <a:off x="1676400" y="2590800"/>
            <a:ext cx="6172200" cy="2677656"/>
          </a:xfrm>
          <a:prstGeom prst="rect">
            <a:avLst/>
          </a:prstGeom>
        </p:spPr>
        <p:txBody>
          <a:bodyPr wrap="square">
            <a:spAutoFit/>
          </a:bodyPr>
          <a:lstStyle/>
          <a:p>
            <a:r>
              <a:rPr lang="en-US" sz="2400" dirty="0"/>
              <a:t>It's rewarding to get the right answers after putting in lots of </a:t>
            </a:r>
            <a:r>
              <a:rPr lang="en-US" sz="2400" dirty="0" smtClean="0"/>
              <a:t>effort</a:t>
            </a:r>
          </a:p>
          <a:p>
            <a:endParaRPr lang="en-US" sz="2400" dirty="0"/>
          </a:p>
          <a:p>
            <a:r>
              <a:rPr lang="en-US" sz="2400" dirty="0"/>
              <a:t>Making my code work after hours of coding!</a:t>
            </a:r>
            <a:r>
              <a:rPr lang="en-US" sz="2400" dirty="0" smtClean="0"/>
              <a:t>!</a:t>
            </a:r>
          </a:p>
          <a:p>
            <a:endParaRPr lang="en-US" sz="2400" dirty="0"/>
          </a:p>
          <a:p>
            <a:r>
              <a:rPr lang="en-US" sz="2400" dirty="0"/>
              <a:t>The feeling of relief/ success of turning in assignments</a:t>
            </a:r>
          </a:p>
        </p:txBody>
      </p:sp>
    </p:spTree>
    <p:extLst>
      <p:ext uri="{BB962C8B-B14F-4D97-AF65-F5344CB8AC3E}">
        <p14:creationId xmlns:p14="http://schemas.microsoft.com/office/powerpoint/2010/main" val="136859023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7" name="TextBox 6"/>
          <p:cNvSpPr txBox="1"/>
          <p:nvPr/>
        </p:nvSpPr>
        <p:spPr>
          <a:xfrm>
            <a:off x="485274" y="1676400"/>
            <a:ext cx="1198064" cy="1384995"/>
          </a:xfrm>
          <a:prstGeom prst="rect">
            <a:avLst/>
          </a:prstGeom>
          <a:noFill/>
        </p:spPr>
        <p:txBody>
          <a:bodyPr wrap="none" rtlCol="0">
            <a:spAutoFit/>
          </a:bodyPr>
          <a:lstStyle/>
          <a:p>
            <a:r>
              <a:rPr lang="en-US" sz="2800" dirty="0" smtClean="0"/>
              <a:t>n = 39</a:t>
            </a:r>
          </a:p>
          <a:p>
            <a:r>
              <a:rPr lang="en-US" sz="2800" dirty="0" smtClean="0">
                <a:solidFill>
                  <a:srgbClr val="0000FF"/>
                </a:solidFill>
              </a:rPr>
              <a:t>d = </a:t>
            </a:r>
            <a:r>
              <a:rPr lang="en-US" sz="2800" dirty="0">
                <a:solidFill>
                  <a:srgbClr val="0000FF"/>
                </a:solidFill>
              </a:rPr>
              <a:t>5</a:t>
            </a:r>
            <a:endParaRPr lang="en-US" sz="2800" dirty="0" smtClean="0">
              <a:solidFill>
                <a:srgbClr val="0000FF"/>
              </a:solidFill>
            </a:endParaRPr>
          </a:p>
          <a:p>
            <a:r>
              <a:rPr lang="en-US" sz="2800" dirty="0" smtClean="0">
                <a:solidFill>
                  <a:srgbClr val="0000FF"/>
                </a:solidFill>
              </a:rPr>
              <a:t>e = </a:t>
            </a:r>
            <a:r>
              <a:rPr lang="en-US" sz="2800" dirty="0">
                <a:solidFill>
                  <a:srgbClr val="0000FF"/>
                </a:solidFill>
              </a:rPr>
              <a:t>5</a:t>
            </a:r>
          </a:p>
        </p:txBody>
      </p:sp>
      <p:sp>
        <p:nvSpPr>
          <p:cNvPr id="3" name="TextBox 2"/>
          <p:cNvSpPr txBox="1"/>
          <p:nvPr/>
        </p:nvSpPr>
        <p:spPr>
          <a:xfrm>
            <a:off x="990600" y="4343400"/>
            <a:ext cx="2222684" cy="523220"/>
          </a:xfrm>
          <a:prstGeom prst="rect">
            <a:avLst/>
          </a:prstGeom>
          <a:noFill/>
        </p:spPr>
        <p:txBody>
          <a:bodyPr wrap="none" rtlCol="0">
            <a:spAutoFit/>
          </a:bodyPr>
          <a:lstStyle/>
          <a:p>
            <a:r>
              <a:rPr lang="en-US" sz="2800" dirty="0" smtClean="0"/>
              <a:t>encrypt(2) = </a:t>
            </a:r>
            <a:r>
              <a:rPr lang="en-US" sz="2800" dirty="0" smtClean="0">
                <a:solidFill>
                  <a:srgbClr val="FF0000"/>
                </a:solidFill>
              </a:rPr>
              <a:t>?</a:t>
            </a:r>
            <a:endParaRPr lang="en-US" sz="2800" dirty="0">
              <a:solidFill>
                <a:srgbClr val="FF0000"/>
              </a:solidFill>
            </a:endParaRPr>
          </a:p>
        </p:txBody>
      </p:sp>
      <p:sp>
        <p:nvSpPr>
          <p:cNvPr id="8" name="TextBox 7"/>
          <p:cNvSpPr txBox="1"/>
          <p:nvPr/>
        </p:nvSpPr>
        <p:spPr>
          <a:xfrm>
            <a:off x="2761797" y="15240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2743200" y="22860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10" name="Straight Connector 9"/>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089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7" name="TextBox 6"/>
          <p:cNvSpPr txBox="1"/>
          <p:nvPr/>
        </p:nvSpPr>
        <p:spPr>
          <a:xfrm>
            <a:off x="485274" y="1676400"/>
            <a:ext cx="1175798" cy="1384995"/>
          </a:xfrm>
          <a:prstGeom prst="rect">
            <a:avLst/>
          </a:prstGeom>
          <a:noFill/>
        </p:spPr>
        <p:txBody>
          <a:bodyPr wrap="none" rtlCol="0">
            <a:spAutoFit/>
          </a:bodyPr>
          <a:lstStyle/>
          <a:p>
            <a:r>
              <a:rPr lang="en-US" sz="2800" dirty="0" smtClean="0"/>
              <a:t>n = 39</a:t>
            </a:r>
          </a:p>
          <a:p>
            <a:r>
              <a:rPr lang="en-US" sz="2800" dirty="0" smtClean="0"/>
              <a:t>d = </a:t>
            </a:r>
            <a:r>
              <a:rPr lang="en-US" sz="2800" dirty="0"/>
              <a:t>5</a:t>
            </a:r>
            <a:endParaRPr lang="en-US" sz="2800" dirty="0" smtClean="0"/>
          </a:p>
          <a:p>
            <a:r>
              <a:rPr lang="en-US" sz="2800" dirty="0" smtClean="0"/>
              <a:t>e = </a:t>
            </a:r>
            <a:r>
              <a:rPr lang="en-US" sz="2800" dirty="0"/>
              <a:t>5</a:t>
            </a:r>
          </a:p>
        </p:txBody>
      </p:sp>
      <p:sp>
        <p:nvSpPr>
          <p:cNvPr id="3" name="TextBox 2"/>
          <p:cNvSpPr txBox="1"/>
          <p:nvPr/>
        </p:nvSpPr>
        <p:spPr>
          <a:xfrm>
            <a:off x="1447800" y="3818843"/>
            <a:ext cx="6505490" cy="523220"/>
          </a:xfrm>
          <a:prstGeom prst="rect">
            <a:avLst/>
          </a:prstGeom>
          <a:noFill/>
        </p:spPr>
        <p:txBody>
          <a:bodyPr wrap="none" rtlCol="0">
            <a:spAutoFit/>
          </a:bodyPr>
          <a:lstStyle/>
          <a:p>
            <a:r>
              <a:rPr lang="en-US" sz="2800" dirty="0" smtClean="0"/>
              <a:t>encrypt(2) = 2</a:t>
            </a:r>
            <a:r>
              <a:rPr lang="en-US" sz="2800" baseline="30000" dirty="0" smtClean="0"/>
              <a:t>5</a:t>
            </a:r>
            <a:r>
              <a:rPr lang="en-US" sz="2800" dirty="0" smtClean="0"/>
              <a:t> mod 39 = 32 mod 39 = 32   </a:t>
            </a:r>
            <a:endParaRPr lang="en-US" sz="2800" dirty="0"/>
          </a:p>
        </p:txBody>
      </p:sp>
      <p:sp>
        <p:nvSpPr>
          <p:cNvPr id="8" name="TextBox 7"/>
          <p:cNvSpPr txBox="1"/>
          <p:nvPr/>
        </p:nvSpPr>
        <p:spPr>
          <a:xfrm>
            <a:off x="2761797" y="15240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2743200" y="22860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10" name="Straight Connector 9"/>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24000" y="5105400"/>
            <a:ext cx="2461656" cy="523220"/>
          </a:xfrm>
          <a:prstGeom prst="rect">
            <a:avLst/>
          </a:prstGeom>
          <a:noFill/>
        </p:spPr>
        <p:txBody>
          <a:bodyPr wrap="none" rtlCol="0">
            <a:spAutoFit/>
          </a:bodyPr>
          <a:lstStyle/>
          <a:p>
            <a:r>
              <a:rPr lang="en-US" sz="2800" dirty="0" smtClean="0"/>
              <a:t>decrypt(32) = </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1608491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an example</a:t>
            </a:r>
            <a:endParaRPr lang="en-US" dirty="0"/>
          </a:p>
        </p:txBody>
      </p:sp>
      <p:sp>
        <p:nvSpPr>
          <p:cNvPr id="7" name="TextBox 6"/>
          <p:cNvSpPr txBox="1"/>
          <p:nvPr/>
        </p:nvSpPr>
        <p:spPr>
          <a:xfrm>
            <a:off x="485274" y="1676400"/>
            <a:ext cx="1175798" cy="1384995"/>
          </a:xfrm>
          <a:prstGeom prst="rect">
            <a:avLst/>
          </a:prstGeom>
          <a:noFill/>
        </p:spPr>
        <p:txBody>
          <a:bodyPr wrap="none" rtlCol="0">
            <a:spAutoFit/>
          </a:bodyPr>
          <a:lstStyle/>
          <a:p>
            <a:r>
              <a:rPr lang="en-US" sz="2800" dirty="0" smtClean="0"/>
              <a:t>n = 39</a:t>
            </a:r>
          </a:p>
          <a:p>
            <a:r>
              <a:rPr lang="en-US" sz="2800" dirty="0" smtClean="0"/>
              <a:t>d = </a:t>
            </a:r>
            <a:r>
              <a:rPr lang="en-US" sz="2800" dirty="0"/>
              <a:t>5</a:t>
            </a:r>
            <a:endParaRPr lang="en-US" sz="2800" dirty="0" smtClean="0"/>
          </a:p>
          <a:p>
            <a:r>
              <a:rPr lang="en-US" sz="2800" dirty="0" smtClean="0"/>
              <a:t>e = </a:t>
            </a:r>
            <a:r>
              <a:rPr lang="en-US" sz="2800" dirty="0"/>
              <a:t>5</a:t>
            </a:r>
          </a:p>
        </p:txBody>
      </p:sp>
      <p:sp>
        <p:nvSpPr>
          <p:cNvPr id="3" name="TextBox 2"/>
          <p:cNvSpPr txBox="1"/>
          <p:nvPr/>
        </p:nvSpPr>
        <p:spPr>
          <a:xfrm>
            <a:off x="1447800" y="3818843"/>
            <a:ext cx="6505490" cy="523220"/>
          </a:xfrm>
          <a:prstGeom prst="rect">
            <a:avLst/>
          </a:prstGeom>
          <a:noFill/>
        </p:spPr>
        <p:txBody>
          <a:bodyPr wrap="none" rtlCol="0">
            <a:spAutoFit/>
          </a:bodyPr>
          <a:lstStyle/>
          <a:p>
            <a:r>
              <a:rPr lang="en-US" sz="2800" dirty="0" smtClean="0"/>
              <a:t>encrypt(2) = 2</a:t>
            </a:r>
            <a:r>
              <a:rPr lang="en-US" sz="2800" baseline="30000" dirty="0" smtClean="0"/>
              <a:t>5</a:t>
            </a:r>
            <a:r>
              <a:rPr lang="en-US" sz="2800" dirty="0" smtClean="0"/>
              <a:t> mod 39 = 32 mod 39 = 32   </a:t>
            </a:r>
            <a:endParaRPr lang="en-US" sz="2800" dirty="0"/>
          </a:p>
        </p:txBody>
      </p:sp>
      <p:sp>
        <p:nvSpPr>
          <p:cNvPr id="8" name="TextBox 7"/>
          <p:cNvSpPr txBox="1"/>
          <p:nvPr/>
        </p:nvSpPr>
        <p:spPr>
          <a:xfrm>
            <a:off x="2761797" y="1524000"/>
            <a:ext cx="3925206" cy="584776"/>
          </a:xfrm>
          <a:prstGeom prst="rect">
            <a:avLst/>
          </a:prstGeom>
          <a:noFill/>
        </p:spPr>
        <p:txBody>
          <a:bodyPr wrap="none" rtlCol="0">
            <a:spAutoFit/>
          </a:bodyPr>
          <a:lstStyle/>
          <a:p>
            <a:r>
              <a:rPr lang="en-US" sz="3200" dirty="0" smtClean="0"/>
              <a:t>encrypt(m) = m</a:t>
            </a:r>
            <a:r>
              <a:rPr lang="en-US" sz="3200" baseline="30000" dirty="0" smtClean="0"/>
              <a:t>e</a:t>
            </a:r>
            <a:r>
              <a:rPr lang="en-US" sz="3200" dirty="0" smtClean="0"/>
              <a:t> mod n</a:t>
            </a:r>
            <a:endParaRPr lang="en-US" sz="3200" dirty="0"/>
          </a:p>
        </p:txBody>
      </p:sp>
      <p:sp>
        <p:nvSpPr>
          <p:cNvPr id="9" name="TextBox 8"/>
          <p:cNvSpPr txBox="1"/>
          <p:nvPr/>
        </p:nvSpPr>
        <p:spPr>
          <a:xfrm>
            <a:off x="2743200" y="2286000"/>
            <a:ext cx="3798101" cy="584776"/>
          </a:xfrm>
          <a:prstGeom prst="rect">
            <a:avLst/>
          </a:prstGeom>
          <a:noFill/>
        </p:spPr>
        <p:txBody>
          <a:bodyPr wrap="none" rtlCol="0">
            <a:spAutoFit/>
          </a:bodyPr>
          <a:lstStyle/>
          <a:p>
            <a:r>
              <a:rPr lang="en-US" sz="3200" dirty="0" smtClean="0"/>
              <a:t>decrypt(z) = </a:t>
            </a:r>
            <a:r>
              <a:rPr lang="en-US" sz="3200" dirty="0" err="1" smtClean="0"/>
              <a:t>z</a:t>
            </a:r>
            <a:r>
              <a:rPr lang="en-US" sz="3200" baseline="30000" dirty="0" err="1"/>
              <a:t>d</a:t>
            </a:r>
            <a:r>
              <a:rPr lang="en-US" sz="3200" dirty="0" smtClean="0"/>
              <a:t> mod n</a:t>
            </a:r>
            <a:endParaRPr lang="en-US" sz="3200" dirty="0"/>
          </a:p>
        </p:txBody>
      </p:sp>
      <p:cxnSp>
        <p:nvCxnSpPr>
          <p:cNvPr id="10" name="Straight Connector 9"/>
          <p:cNvCxnSpPr/>
          <p:nvPr/>
        </p:nvCxnSpPr>
        <p:spPr>
          <a:xfrm>
            <a:off x="301752" y="3352800"/>
            <a:ext cx="85374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95400" y="4800600"/>
            <a:ext cx="4765121" cy="523220"/>
          </a:xfrm>
          <a:prstGeom prst="rect">
            <a:avLst/>
          </a:prstGeom>
          <a:noFill/>
        </p:spPr>
        <p:txBody>
          <a:bodyPr wrap="none" rtlCol="0">
            <a:spAutoFit/>
          </a:bodyPr>
          <a:lstStyle/>
          <a:p>
            <a:r>
              <a:rPr lang="en-US" sz="2800" dirty="0" smtClean="0"/>
              <a:t>decrypt(32) = 32</a:t>
            </a:r>
            <a:r>
              <a:rPr lang="en-US" sz="2800" baseline="30000" dirty="0" smtClean="0"/>
              <a:t>5</a:t>
            </a:r>
            <a:r>
              <a:rPr lang="en-US" sz="2800" dirty="0" smtClean="0"/>
              <a:t> mod 39 = 2 </a:t>
            </a:r>
            <a:endParaRPr lang="en-US" sz="2800" dirty="0"/>
          </a:p>
        </p:txBody>
      </p:sp>
    </p:spTree>
    <p:extLst>
      <p:ext uri="{BB962C8B-B14F-4D97-AF65-F5344CB8AC3E}">
        <p14:creationId xmlns:p14="http://schemas.microsoft.com/office/powerpoint/2010/main" val="393319890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in practice</a:t>
            </a:r>
            <a:endParaRPr lang="en-US" dirty="0"/>
          </a:p>
        </p:txBody>
      </p:sp>
      <p:sp>
        <p:nvSpPr>
          <p:cNvPr id="4" name="TextBox 3"/>
          <p:cNvSpPr txBox="1"/>
          <p:nvPr/>
        </p:nvSpPr>
        <p:spPr>
          <a:xfrm>
            <a:off x="579227" y="1676400"/>
            <a:ext cx="4695115" cy="584776"/>
          </a:xfrm>
          <a:prstGeom prst="rect">
            <a:avLst/>
          </a:prstGeom>
          <a:noFill/>
        </p:spPr>
        <p:txBody>
          <a:bodyPr wrap="none" rtlCol="0">
            <a:spAutoFit/>
          </a:bodyPr>
          <a:lstStyle/>
          <a:p>
            <a:r>
              <a:rPr lang="en-US" sz="3200" dirty="0" smtClean="0"/>
              <a:t>For RSA to work: 0 ≤ m &lt; n</a:t>
            </a:r>
            <a:endParaRPr lang="en-US" sz="3200" dirty="0"/>
          </a:p>
        </p:txBody>
      </p:sp>
      <p:sp>
        <p:nvSpPr>
          <p:cNvPr id="5" name="TextBox 4"/>
          <p:cNvSpPr txBox="1"/>
          <p:nvPr/>
        </p:nvSpPr>
        <p:spPr>
          <a:xfrm>
            <a:off x="762000" y="2895600"/>
            <a:ext cx="7859844" cy="1384995"/>
          </a:xfrm>
          <a:prstGeom prst="rect">
            <a:avLst/>
          </a:prstGeom>
          <a:noFill/>
        </p:spPr>
        <p:txBody>
          <a:bodyPr wrap="none" rtlCol="0">
            <a:spAutoFit/>
          </a:bodyPr>
          <a:lstStyle/>
          <a:p>
            <a:r>
              <a:rPr lang="en-US" sz="2800" dirty="0" smtClean="0">
                <a:solidFill>
                  <a:srgbClr val="FF0000"/>
                </a:solidFill>
              </a:rPr>
              <a:t>What if our message isn’t a number?</a:t>
            </a:r>
          </a:p>
          <a:p>
            <a:endParaRPr lang="en-US" sz="2800" dirty="0">
              <a:solidFill>
                <a:srgbClr val="FF0000"/>
              </a:solidFill>
            </a:endParaRPr>
          </a:p>
          <a:p>
            <a:r>
              <a:rPr lang="en-US" sz="2800" dirty="0" smtClean="0">
                <a:solidFill>
                  <a:srgbClr val="FF0000"/>
                </a:solidFill>
              </a:rPr>
              <a:t>What if our message is a number that’s larger than n?</a:t>
            </a:r>
            <a:endParaRPr lang="en-US" sz="2800" dirty="0">
              <a:solidFill>
                <a:srgbClr val="FF0000"/>
              </a:solidFill>
            </a:endParaRPr>
          </a:p>
        </p:txBody>
      </p:sp>
    </p:spTree>
    <p:extLst>
      <p:ext uri="{BB962C8B-B14F-4D97-AF65-F5344CB8AC3E}">
        <p14:creationId xmlns:p14="http://schemas.microsoft.com/office/powerpoint/2010/main" val="70261017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in practice</a:t>
            </a:r>
            <a:endParaRPr lang="en-US" dirty="0"/>
          </a:p>
        </p:txBody>
      </p:sp>
      <p:sp>
        <p:nvSpPr>
          <p:cNvPr id="4" name="TextBox 3"/>
          <p:cNvSpPr txBox="1"/>
          <p:nvPr/>
        </p:nvSpPr>
        <p:spPr>
          <a:xfrm>
            <a:off x="579227" y="1676400"/>
            <a:ext cx="4695115" cy="584776"/>
          </a:xfrm>
          <a:prstGeom prst="rect">
            <a:avLst/>
          </a:prstGeom>
          <a:noFill/>
        </p:spPr>
        <p:txBody>
          <a:bodyPr wrap="none" rtlCol="0">
            <a:spAutoFit/>
          </a:bodyPr>
          <a:lstStyle/>
          <a:p>
            <a:r>
              <a:rPr lang="en-US" sz="3200" dirty="0" smtClean="0">
                <a:solidFill>
                  <a:srgbClr val="000000"/>
                </a:solidFill>
              </a:rPr>
              <a:t>For RSA to work: 0 ≤ m &lt; n</a:t>
            </a:r>
            <a:endParaRPr lang="en-US" sz="3200" dirty="0">
              <a:solidFill>
                <a:srgbClr val="000000"/>
              </a:solidFill>
            </a:endParaRPr>
          </a:p>
        </p:txBody>
      </p:sp>
      <p:sp>
        <p:nvSpPr>
          <p:cNvPr id="5" name="TextBox 4"/>
          <p:cNvSpPr txBox="1"/>
          <p:nvPr/>
        </p:nvSpPr>
        <p:spPr>
          <a:xfrm>
            <a:off x="457200" y="2743200"/>
            <a:ext cx="8458200" cy="3539431"/>
          </a:xfrm>
          <a:prstGeom prst="rect">
            <a:avLst/>
          </a:prstGeom>
          <a:noFill/>
        </p:spPr>
        <p:txBody>
          <a:bodyPr wrap="square" rtlCol="0">
            <a:spAutoFit/>
          </a:bodyPr>
          <a:lstStyle/>
          <a:p>
            <a:r>
              <a:rPr lang="en-US" sz="2800" dirty="0" smtClean="0">
                <a:solidFill>
                  <a:srgbClr val="FF0000"/>
                </a:solidFill>
              </a:rPr>
              <a:t>What if our message isn’t a number?</a:t>
            </a:r>
            <a:endParaRPr lang="en-US" sz="2800" dirty="0" smtClean="0">
              <a:solidFill>
                <a:srgbClr val="0000FF"/>
              </a:solidFill>
            </a:endParaRPr>
          </a:p>
          <a:p>
            <a:pPr lvl="1"/>
            <a:r>
              <a:rPr lang="en-US" sz="2800" dirty="0" smtClean="0">
                <a:solidFill>
                  <a:srgbClr val="0000FF"/>
                </a:solidFill>
              </a:rPr>
              <a:t>We can always convert the message into a number (remember everything is stored in binary already somewhere!)</a:t>
            </a:r>
          </a:p>
          <a:p>
            <a:endParaRPr lang="en-US" sz="2800" dirty="0">
              <a:solidFill>
                <a:srgbClr val="FF0000"/>
              </a:solidFill>
            </a:endParaRPr>
          </a:p>
          <a:p>
            <a:r>
              <a:rPr lang="en-US" sz="2800" dirty="0" smtClean="0">
                <a:solidFill>
                  <a:srgbClr val="FF0000"/>
                </a:solidFill>
              </a:rPr>
              <a:t>What if our message is a number that’s larger than n?</a:t>
            </a:r>
          </a:p>
          <a:p>
            <a:pPr lvl="1"/>
            <a:r>
              <a:rPr lang="en-US" sz="2800" dirty="0" smtClean="0">
                <a:solidFill>
                  <a:srgbClr val="0000FF"/>
                </a:solidFill>
              </a:rPr>
              <a:t>Break it into n sized chunks and encrypt/decrypt those chunks</a:t>
            </a:r>
            <a:endParaRPr lang="en-US" sz="2800" dirty="0">
              <a:solidFill>
                <a:srgbClr val="0000FF"/>
              </a:solidFill>
            </a:endParaRPr>
          </a:p>
        </p:txBody>
      </p:sp>
    </p:spTree>
    <p:extLst>
      <p:ext uri="{BB962C8B-B14F-4D97-AF65-F5344CB8AC3E}">
        <p14:creationId xmlns:p14="http://schemas.microsoft.com/office/powerpoint/2010/main" val="286514465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in practice</a:t>
            </a:r>
            <a:endParaRPr lang="en-US" dirty="0"/>
          </a:p>
        </p:txBody>
      </p:sp>
      <p:sp>
        <p:nvSpPr>
          <p:cNvPr id="3" name="Content Placeholder 2"/>
          <p:cNvSpPr>
            <a:spLocks noGrp="1"/>
          </p:cNvSpPr>
          <p:nvPr>
            <p:ph sz="quarter" idx="1"/>
          </p:nvPr>
        </p:nvSpPr>
        <p:spPr>
          <a:xfrm>
            <a:off x="228600" y="1905000"/>
            <a:ext cx="8153400" cy="609600"/>
          </a:xfrm>
        </p:spPr>
        <p:txBody>
          <a:bodyPr/>
          <a:lstStyle/>
          <a:p>
            <a:pPr marL="0" indent="0">
              <a:buNone/>
            </a:pPr>
            <a:r>
              <a:rPr lang="en-US" dirty="0" smtClean="0"/>
              <a:t>encrypt(“I like bananas”) = </a:t>
            </a:r>
            <a:endParaRPr lang="en-US" dirty="0"/>
          </a:p>
        </p:txBody>
      </p:sp>
      <p:sp>
        <p:nvSpPr>
          <p:cNvPr id="4" name="TextBox 3"/>
          <p:cNvSpPr txBox="1"/>
          <p:nvPr/>
        </p:nvSpPr>
        <p:spPr>
          <a:xfrm>
            <a:off x="764674" y="2727158"/>
            <a:ext cx="3812737" cy="523220"/>
          </a:xfrm>
          <a:prstGeom prst="rect">
            <a:avLst/>
          </a:prstGeom>
          <a:noFill/>
        </p:spPr>
        <p:txBody>
          <a:bodyPr wrap="none" rtlCol="0">
            <a:spAutoFit/>
          </a:bodyPr>
          <a:lstStyle/>
          <a:p>
            <a:r>
              <a:rPr lang="en-US" sz="2800" dirty="0" smtClean="0"/>
              <a:t>0101100101011100 …</a:t>
            </a:r>
            <a:endParaRPr lang="en-US" sz="2800" dirty="0"/>
          </a:p>
        </p:txBody>
      </p:sp>
      <p:sp>
        <p:nvSpPr>
          <p:cNvPr id="5" name="TextBox 4"/>
          <p:cNvSpPr txBox="1"/>
          <p:nvPr/>
        </p:nvSpPr>
        <p:spPr>
          <a:xfrm>
            <a:off x="5257800" y="2794000"/>
            <a:ext cx="3721880" cy="369332"/>
          </a:xfrm>
          <a:prstGeom prst="rect">
            <a:avLst/>
          </a:prstGeom>
          <a:noFill/>
        </p:spPr>
        <p:txBody>
          <a:bodyPr wrap="none" rtlCol="0">
            <a:spAutoFit/>
          </a:bodyPr>
          <a:lstStyle/>
          <a:p>
            <a:r>
              <a:rPr lang="en-US" dirty="0" smtClean="0"/>
              <a:t>encode as a binary string (i.e. number)</a:t>
            </a:r>
            <a:endParaRPr lang="en-US" dirty="0"/>
          </a:p>
        </p:txBody>
      </p:sp>
      <p:sp>
        <p:nvSpPr>
          <p:cNvPr id="6" name="TextBox 5"/>
          <p:cNvSpPr txBox="1"/>
          <p:nvPr/>
        </p:nvSpPr>
        <p:spPr>
          <a:xfrm>
            <a:off x="838098" y="3733800"/>
            <a:ext cx="2819502" cy="523220"/>
          </a:xfrm>
          <a:prstGeom prst="rect">
            <a:avLst/>
          </a:prstGeom>
          <a:noFill/>
        </p:spPr>
        <p:txBody>
          <a:bodyPr wrap="none" rtlCol="0">
            <a:spAutoFit/>
          </a:bodyPr>
          <a:lstStyle/>
          <a:p>
            <a:r>
              <a:rPr lang="en-US" sz="2800" dirty="0" smtClean="0"/>
              <a:t>4, 15, 6, 2, 22, …</a:t>
            </a:r>
            <a:endParaRPr lang="en-US" sz="2800" dirty="0"/>
          </a:p>
        </p:txBody>
      </p:sp>
      <p:sp>
        <p:nvSpPr>
          <p:cNvPr id="11" name="TextBox 10"/>
          <p:cNvSpPr txBox="1"/>
          <p:nvPr/>
        </p:nvSpPr>
        <p:spPr>
          <a:xfrm>
            <a:off x="5326756" y="3821668"/>
            <a:ext cx="3513139" cy="369332"/>
          </a:xfrm>
          <a:prstGeom prst="rect">
            <a:avLst/>
          </a:prstGeom>
          <a:noFill/>
        </p:spPr>
        <p:txBody>
          <a:bodyPr wrap="none" rtlCol="0">
            <a:spAutoFit/>
          </a:bodyPr>
          <a:lstStyle/>
          <a:p>
            <a:r>
              <a:rPr lang="en-US" dirty="0" smtClean="0"/>
              <a:t>break into multiple &lt; n size numbers </a:t>
            </a:r>
            <a:endParaRPr lang="en-US" dirty="0"/>
          </a:p>
        </p:txBody>
      </p:sp>
      <p:sp>
        <p:nvSpPr>
          <p:cNvPr id="12" name="TextBox 11"/>
          <p:cNvSpPr txBox="1"/>
          <p:nvPr/>
        </p:nvSpPr>
        <p:spPr>
          <a:xfrm>
            <a:off x="838098" y="4800600"/>
            <a:ext cx="3215744" cy="523220"/>
          </a:xfrm>
          <a:prstGeom prst="rect">
            <a:avLst/>
          </a:prstGeom>
          <a:noFill/>
        </p:spPr>
        <p:txBody>
          <a:bodyPr wrap="none" rtlCol="0">
            <a:spAutoFit/>
          </a:bodyPr>
          <a:lstStyle/>
          <a:p>
            <a:r>
              <a:rPr lang="en-US" sz="2800" dirty="0" smtClean="0"/>
              <a:t>17, 1, 43, 15, 12, …</a:t>
            </a:r>
            <a:endParaRPr lang="en-US" sz="2800" dirty="0"/>
          </a:p>
        </p:txBody>
      </p:sp>
      <p:sp>
        <p:nvSpPr>
          <p:cNvPr id="13" name="TextBox 12"/>
          <p:cNvSpPr txBox="1"/>
          <p:nvPr/>
        </p:nvSpPr>
        <p:spPr>
          <a:xfrm>
            <a:off x="5326756" y="4800600"/>
            <a:ext cx="2121093" cy="369332"/>
          </a:xfrm>
          <a:prstGeom prst="rect">
            <a:avLst/>
          </a:prstGeom>
          <a:noFill/>
        </p:spPr>
        <p:txBody>
          <a:bodyPr wrap="none" rtlCol="0">
            <a:spAutoFit/>
          </a:bodyPr>
          <a:lstStyle/>
          <a:p>
            <a:r>
              <a:rPr lang="en-US" dirty="0" smtClean="0"/>
              <a:t>encrypt each number</a:t>
            </a:r>
            <a:endParaRPr lang="en-US" dirty="0"/>
          </a:p>
        </p:txBody>
      </p:sp>
    </p:spTree>
    <p:extLst>
      <p:ext uri="{BB962C8B-B14F-4D97-AF65-F5344CB8AC3E}">
        <p14:creationId xmlns:p14="http://schemas.microsoft.com/office/powerpoint/2010/main" val="4058251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 in practice</a:t>
            </a:r>
            <a:endParaRPr lang="en-US" dirty="0"/>
          </a:p>
        </p:txBody>
      </p:sp>
      <p:sp>
        <p:nvSpPr>
          <p:cNvPr id="3" name="Content Placeholder 2"/>
          <p:cNvSpPr>
            <a:spLocks noGrp="1"/>
          </p:cNvSpPr>
          <p:nvPr>
            <p:ph sz="quarter" idx="1"/>
          </p:nvPr>
        </p:nvSpPr>
        <p:spPr>
          <a:xfrm>
            <a:off x="228600" y="1905000"/>
            <a:ext cx="8153400" cy="609600"/>
          </a:xfrm>
        </p:spPr>
        <p:txBody>
          <a:bodyPr>
            <a:normAutofit/>
          </a:bodyPr>
          <a:lstStyle/>
          <a:p>
            <a:pPr marL="0" indent="0">
              <a:buNone/>
            </a:pPr>
            <a:r>
              <a:rPr lang="en-US" dirty="0" smtClean="0"/>
              <a:t>decrypt((</a:t>
            </a:r>
            <a:r>
              <a:rPr lang="en-US" sz="3200" dirty="0" smtClean="0"/>
              <a:t>17</a:t>
            </a:r>
            <a:r>
              <a:rPr lang="en-US" sz="3200" dirty="0"/>
              <a:t>, 1, 43, 15, 12, </a:t>
            </a:r>
            <a:r>
              <a:rPr lang="en-US" sz="3200" dirty="0" smtClean="0"/>
              <a:t>…)</a:t>
            </a:r>
            <a:r>
              <a:rPr lang="en-US" dirty="0" smtClean="0"/>
              <a:t>) = </a:t>
            </a:r>
            <a:endParaRPr lang="en-US" dirty="0"/>
          </a:p>
        </p:txBody>
      </p:sp>
      <p:sp>
        <p:nvSpPr>
          <p:cNvPr id="4" name="TextBox 3"/>
          <p:cNvSpPr txBox="1"/>
          <p:nvPr/>
        </p:nvSpPr>
        <p:spPr>
          <a:xfrm>
            <a:off x="838098" y="3821668"/>
            <a:ext cx="3812737" cy="523220"/>
          </a:xfrm>
          <a:prstGeom prst="rect">
            <a:avLst/>
          </a:prstGeom>
          <a:noFill/>
        </p:spPr>
        <p:txBody>
          <a:bodyPr wrap="none" rtlCol="0">
            <a:spAutoFit/>
          </a:bodyPr>
          <a:lstStyle/>
          <a:p>
            <a:r>
              <a:rPr lang="en-US" sz="2800" dirty="0" smtClean="0"/>
              <a:t>0101100101011100 …</a:t>
            </a:r>
            <a:endParaRPr lang="en-US" sz="2800" dirty="0"/>
          </a:p>
        </p:txBody>
      </p:sp>
      <p:sp>
        <p:nvSpPr>
          <p:cNvPr id="5" name="TextBox 4"/>
          <p:cNvSpPr txBox="1"/>
          <p:nvPr/>
        </p:nvSpPr>
        <p:spPr>
          <a:xfrm>
            <a:off x="5257800" y="2794000"/>
            <a:ext cx="2146742" cy="369332"/>
          </a:xfrm>
          <a:prstGeom prst="rect">
            <a:avLst/>
          </a:prstGeom>
          <a:noFill/>
        </p:spPr>
        <p:txBody>
          <a:bodyPr wrap="none" rtlCol="0">
            <a:spAutoFit/>
          </a:bodyPr>
          <a:lstStyle/>
          <a:p>
            <a:r>
              <a:rPr lang="en-US" dirty="0" smtClean="0"/>
              <a:t>decrypt each number</a:t>
            </a:r>
            <a:endParaRPr lang="en-US" dirty="0"/>
          </a:p>
        </p:txBody>
      </p:sp>
      <p:sp>
        <p:nvSpPr>
          <p:cNvPr id="6" name="TextBox 5"/>
          <p:cNvSpPr txBox="1"/>
          <p:nvPr/>
        </p:nvSpPr>
        <p:spPr>
          <a:xfrm>
            <a:off x="838098" y="2697596"/>
            <a:ext cx="2819502" cy="523220"/>
          </a:xfrm>
          <a:prstGeom prst="rect">
            <a:avLst/>
          </a:prstGeom>
          <a:noFill/>
        </p:spPr>
        <p:txBody>
          <a:bodyPr wrap="none" rtlCol="0">
            <a:spAutoFit/>
          </a:bodyPr>
          <a:lstStyle/>
          <a:p>
            <a:r>
              <a:rPr lang="en-US" sz="2800" dirty="0" smtClean="0"/>
              <a:t>4, 15, 6, 2, 22, …</a:t>
            </a:r>
            <a:endParaRPr lang="en-US" sz="2800" dirty="0"/>
          </a:p>
        </p:txBody>
      </p:sp>
      <p:sp>
        <p:nvSpPr>
          <p:cNvPr id="11" name="TextBox 10"/>
          <p:cNvSpPr txBox="1"/>
          <p:nvPr/>
        </p:nvSpPr>
        <p:spPr>
          <a:xfrm>
            <a:off x="5326756" y="3821668"/>
            <a:ext cx="1890261" cy="369332"/>
          </a:xfrm>
          <a:prstGeom prst="rect">
            <a:avLst/>
          </a:prstGeom>
          <a:noFill/>
        </p:spPr>
        <p:txBody>
          <a:bodyPr wrap="none" rtlCol="0">
            <a:spAutoFit/>
          </a:bodyPr>
          <a:lstStyle/>
          <a:p>
            <a:r>
              <a:rPr lang="en-US" dirty="0" smtClean="0"/>
              <a:t>put back together</a:t>
            </a:r>
            <a:endParaRPr lang="en-US" dirty="0"/>
          </a:p>
        </p:txBody>
      </p:sp>
      <p:sp>
        <p:nvSpPr>
          <p:cNvPr id="12" name="TextBox 11"/>
          <p:cNvSpPr txBox="1"/>
          <p:nvPr/>
        </p:nvSpPr>
        <p:spPr>
          <a:xfrm>
            <a:off x="838098" y="4800600"/>
            <a:ext cx="2451488" cy="523220"/>
          </a:xfrm>
          <a:prstGeom prst="rect">
            <a:avLst/>
          </a:prstGeom>
          <a:noFill/>
        </p:spPr>
        <p:txBody>
          <a:bodyPr wrap="none" rtlCol="0">
            <a:spAutoFit/>
          </a:bodyPr>
          <a:lstStyle/>
          <a:p>
            <a:r>
              <a:rPr lang="en-US" sz="2800" dirty="0" smtClean="0"/>
              <a:t>“I like bananas”</a:t>
            </a:r>
            <a:endParaRPr lang="en-US" sz="2800" dirty="0"/>
          </a:p>
        </p:txBody>
      </p:sp>
      <p:sp>
        <p:nvSpPr>
          <p:cNvPr id="13" name="TextBox 12"/>
          <p:cNvSpPr txBox="1"/>
          <p:nvPr/>
        </p:nvSpPr>
        <p:spPr>
          <a:xfrm>
            <a:off x="5326756" y="4800600"/>
            <a:ext cx="3588643" cy="646331"/>
          </a:xfrm>
          <a:prstGeom prst="rect">
            <a:avLst/>
          </a:prstGeom>
          <a:noFill/>
        </p:spPr>
        <p:txBody>
          <a:bodyPr wrap="square" rtlCol="0">
            <a:spAutoFit/>
          </a:bodyPr>
          <a:lstStyle/>
          <a:p>
            <a:r>
              <a:rPr lang="en-US" dirty="0" smtClean="0"/>
              <a:t>turn back into a string (or whatever the original message was)</a:t>
            </a:r>
            <a:endParaRPr lang="en-US" dirty="0"/>
          </a:p>
        </p:txBody>
      </p:sp>
      <p:sp>
        <p:nvSpPr>
          <p:cNvPr id="7" name="TextBox 6"/>
          <p:cNvSpPr txBox="1"/>
          <p:nvPr/>
        </p:nvSpPr>
        <p:spPr>
          <a:xfrm>
            <a:off x="1164881" y="5791200"/>
            <a:ext cx="6378919" cy="830997"/>
          </a:xfrm>
          <a:prstGeom prst="rect">
            <a:avLst/>
          </a:prstGeom>
          <a:noFill/>
        </p:spPr>
        <p:txBody>
          <a:bodyPr wrap="square" rtlCol="0">
            <a:spAutoFit/>
          </a:bodyPr>
          <a:lstStyle/>
          <a:p>
            <a:r>
              <a:rPr lang="en-US" sz="2400" dirty="0" smtClean="0">
                <a:solidFill>
                  <a:srgbClr val="0000FF"/>
                </a:solidFill>
              </a:rPr>
              <a:t>Often encrypt and decrypt just assume sequences of bits and the interpretation is done outside</a:t>
            </a:r>
            <a:endParaRPr lang="en-US" sz="2400" dirty="0">
              <a:solidFill>
                <a:srgbClr val="0000FF"/>
              </a:solidFill>
            </a:endParaRPr>
          </a:p>
        </p:txBody>
      </p:sp>
    </p:spTree>
    <p:extLst>
      <p:ext uri="{BB962C8B-B14F-4D97-AF65-F5344CB8AC3E}">
        <p14:creationId xmlns:p14="http://schemas.microsoft.com/office/powerpoint/2010/main" val="1874608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2" grpId="0"/>
      <p:bldP spid="1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a:t>
            </a:r>
            <a:endParaRPr lang="en-US" dirty="0"/>
          </a:p>
        </p:txBody>
      </p:sp>
      <p:sp>
        <p:nvSpPr>
          <p:cNvPr id="4" name="Rectangle 3"/>
          <p:cNvSpPr/>
          <p:nvPr/>
        </p:nvSpPr>
        <p:spPr>
          <a:xfrm>
            <a:off x="1219200" y="3200400"/>
            <a:ext cx="7086600" cy="1200328"/>
          </a:xfrm>
          <a:prstGeom prst="rect">
            <a:avLst/>
          </a:prstGeom>
        </p:spPr>
        <p:txBody>
          <a:bodyPr wrap="square">
            <a:spAutoFit/>
          </a:bodyPr>
          <a:lstStyle/>
          <a:p>
            <a:r>
              <a:rPr lang="en-US" sz="2400" dirty="0"/>
              <a:t>More opportunities for collaboration or at least a less pessimistic attitude towards discussing assignments with classmates.</a:t>
            </a:r>
          </a:p>
        </p:txBody>
      </p:sp>
    </p:spTree>
    <p:extLst>
      <p:ext uri="{BB962C8B-B14F-4D97-AF65-F5344CB8AC3E}">
        <p14:creationId xmlns:p14="http://schemas.microsoft.com/office/powerpoint/2010/main" val="3686897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a:t>
            </a:r>
            <a:endParaRPr lang="en-US" dirty="0"/>
          </a:p>
        </p:txBody>
      </p:sp>
      <p:sp>
        <p:nvSpPr>
          <p:cNvPr id="4" name="Rectangle 3"/>
          <p:cNvSpPr/>
          <p:nvPr/>
        </p:nvSpPr>
        <p:spPr>
          <a:xfrm>
            <a:off x="1295400" y="2971800"/>
            <a:ext cx="6934200" cy="830997"/>
          </a:xfrm>
          <a:prstGeom prst="rect">
            <a:avLst/>
          </a:prstGeom>
        </p:spPr>
        <p:txBody>
          <a:bodyPr wrap="square">
            <a:spAutoFit/>
          </a:bodyPr>
          <a:lstStyle/>
          <a:p>
            <a:r>
              <a:rPr lang="en-US" sz="2400" dirty="0"/>
              <a:t>Practice questions for every test so we can have a good idea of what to expect on the tests.</a:t>
            </a:r>
          </a:p>
        </p:txBody>
      </p:sp>
    </p:spTree>
    <p:extLst>
      <p:ext uri="{BB962C8B-B14F-4D97-AF65-F5344CB8AC3E}">
        <p14:creationId xmlns:p14="http://schemas.microsoft.com/office/powerpoint/2010/main" val="947464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11519</TotalTime>
  <Words>3327</Words>
  <Application>Microsoft Macintosh PowerPoint</Application>
  <PresentationFormat>On-screen Show (4:3)</PresentationFormat>
  <Paragraphs>519</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Median</vt:lpstr>
      <vt:lpstr>Encryption</vt:lpstr>
      <vt:lpstr>Admin</vt:lpstr>
      <vt:lpstr>Survey: respondents</vt:lpstr>
      <vt:lpstr>Survey: “How is the class going?”</vt:lpstr>
      <vt:lpstr>Survey: “How is the difficulty of the class?”</vt:lpstr>
      <vt:lpstr>Survey: time spent per week</vt:lpstr>
      <vt:lpstr>Survey: comments</vt:lpstr>
      <vt:lpstr>Survey: comments</vt:lpstr>
      <vt:lpstr>Survey: comments</vt:lpstr>
      <vt:lpstr>Survey: comments</vt:lpstr>
      <vt:lpstr>Survey: comments</vt:lpstr>
      <vt:lpstr>Survey: comments</vt:lpstr>
      <vt:lpstr>Survey: comments</vt:lpstr>
      <vt:lpstr>Encryption</vt:lpstr>
      <vt:lpstr>Encryption</vt:lpstr>
      <vt:lpstr>Encryption</vt:lpstr>
      <vt:lpstr>Encryption: a bad attempt</vt:lpstr>
      <vt:lpstr>Encryption: the basic idea</vt:lpstr>
      <vt:lpstr>Encryption: a better approach</vt:lpstr>
      <vt:lpstr>Encryption uses</vt:lpstr>
      <vt:lpstr>Encryption uses</vt:lpstr>
      <vt:lpstr>Private key encryption</vt:lpstr>
      <vt:lpstr>Private key encryption</vt:lpstr>
      <vt:lpstr>Private key encryption</vt:lpstr>
      <vt:lpstr>Private key encryption</vt:lpstr>
      <vt:lpstr>Public key encryption</vt:lpstr>
      <vt:lpstr>Public key encryption</vt:lpstr>
      <vt:lpstr>Public key encryption</vt:lpstr>
      <vt:lpstr>Public key encryption</vt:lpstr>
      <vt:lpstr>Modular arithmetic</vt:lpstr>
      <vt:lpstr>Modular arithmetic</vt:lpstr>
      <vt:lpstr>Modular arithmetic</vt:lpstr>
      <vt:lpstr>Modular arithmetic properties</vt:lpstr>
      <vt:lpstr>Modular arithmetic properties</vt:lpstr>
      <vt:lpstr>Modular arithmetic</vt:lpstr>
      <vt:lpstr>GCD</vt:lpstr>
      <vt:lpstr>Greatest Common Divisor</vt:lpstr>
      <vt:lpstr>Greatest Common Divisor</vt:lpstr>
      <vt:lpstr>Greatest Common Divisor</vt:lpstr>
      <vt:lpstr>Greatest Common Divisor</vt:lpstr>
      <vt:lpstr>Greatest Common Divisor</vt:lpstr>
      <vt:lpstr>Greatest Common Divisor</vt:lpstr>
      <vt:lpstr>Greatest Common Divisor</vt:lpstr>
      <vt:lpstr>Greatest Common Divisor</vt:lpstr>
      <vt:lpstr>RSA public key encryption</vt:lpstr>
      <vt:lpstr>RSA public key encryption</vt:lpstr>
      <vt:lpstr>RSA public key encryption</vt:lpstr>
      <vt:lpstr>RSA public key encryption</vt:lpstr>
      <vt:lpstr>RSA public key encryption</vt:lpstr>
      <vt:lpstr>RSA public key encryption</vt:lpstr>
      <vt:lpstr>RSA public key encryption</vt:lpstr>
      <vt:lpstr>RSA public key encryption</vt:lpstr>
      <vt:lpstr>RSA encryption/decryption</vt:lpstr>
      <vt:lpstr>RSA encryption/decryption</vt:lpstr>
      <vt:lpstr>RSA encryption/decryption</vt:lpstr>
      <vt:lpstr>RSA encryption/decryption</vt:lpstr>
      <vt:lpstr>RSA encryption/decryption</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an example</vt:lpstr>
      <vt:lpstr>RSA encryption in practice</vt:lpstr>
      <vt:lpstr>RSA encryption in practice</vt:lpstr>
      <vt:lpstr>RSA encryption in practice</vt:lpstr>
      <vt:lpstr>RSA encryption in practice</vt:lpstr>
    </vt:vector>
  </TitlesOfParts>
  <Company>Pomona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analysis</dc:title>
  <dc:creator>Dave Kauchak</dc:creator>
  <cp:lastModifiedBy>David Kauchak</cp:lastModifiedBy>
  <cp:revision>1542</cp:revision>
  <cp:lastPrinted>2015-10-27T18:07:31Z</cp:lastPrinted>
  <dcterms:created xsi:type="dcterms:W3CDTF">2011-02-02T19:47:14Z</dcterms:created>
  <dcterms:modified xsi:type="dcterms:W3CDTF">2017-03-21T14:58:46Z</dcterms:modified>
</cp:coreProperties>
</file>