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508" r:id="rId3"/>
    <p:sldId id="538" r:id="rId4"/>
    <p:sldId id="510" r:id="rId5"/>
    <p:sldId id="575" r:id="rId6"/>
    <p:sldId id="574" r:id="rId7"/>
    <p:sldId id="512" r:id="rId8"/>
    <p:sldId id="588" r:id="rId9"/>
    <p:sldId id="519" r:id="rId10"/>
    <p:sldId id="520" r:id="rId11"/>
    <p:sldId id="578" r:id="rId12"/>
    <p:sldId id="511" r:id="rId13"/>
    <p:sldId id="576" r:id="rId14"/>
    <p:sldId id="521" r:id="rId15"/>
    <p:sldId id="522" r:id="rId16"/>
    <p:sldId id="523" r:id="rId17"/>
    <p:sldId id="580" r:id="rId18"/>
    <p:sldId id="524" r:id="rId19"/>
    <p:sldId id="525" r:id="rId20"/>
    <p:sldId id="526" r:id="rId21"/>
    <p:sldId id="527" r:id="rId22"/>
    <p:sldId id="528" r:id="rId23"/>
    <p:sldId id="530" r:id="rId24"/>
    <p:sldId id="531" r:id="rId25"/>
    <p:sldId id="529" r:id="rId26"/>
    <p:sldId id="533" r:id="rId27"/>
    <p:sldId id="532" r:id="rId28"/>
    <p:sldId id="536" r:id="rId29"/>
    <p:sldId id="534" r:id="rId30"/>
    <p:sldId id="535" r:id="rId31"/>
    <p:sldId id="577" r:id="rId32"/>
    <p:sldId id="537" r:id="rId33"/>
    <p:sldId id="539" r:id="rId34"/>
    <p:sldId id="540" r:id="rId35"/>
    <p:sldId id="541" r:id="rId36"/>
    <p:sldId id="542" r:id="rId37"/>
    <p:sldId id="543" r:id="rId38"/>
    <p:sldId id="582" r:id="rId39"/>
    <p:sldId id="583" r:id="rId40"/>
    <p:sldId id="544" r:id="rId41"/>
    <p:sldId id="545" r:id="rId42"/>
    <p:sldId id="546" r:id="rId43"/>
    <p:sldId id="547" r:id="rId44"/>
    <p:sldId id="548" r:id="rId45"/>
    <p:sldId id="549" r:id="rId46"/>
    <p:sldId id="584" r:id="rId47"/>
    <p:sldId id="585" r:id="rId48"/>
    <p:sldId id="551" r:id="rId49"/>
    <p:sldId id="552" r:id="rId50"/>
    <p:sldId id="553" r:id="rId51"/>
    <p:sldId id="554" r:id="rId52"/>
    <p:sldId id="556" r:id="rId53"/>
    <p:sldId id="557" r:id="rId54"/>
    <p:sldId id="555" r:id="rId55"/>
    <p:sldId id="558" r:id="rId56"/>
    <p:sldId id="559" r:id="rId57"/>
    <p:sldId id="560" r:id="rId58"/>
    <p:sldId id="586" r:id="rId59"/>
    <p:sldId id="561" r:id="rId60"/>
    <p:sldId id="562" r:id="rId61"/>
    <p:sldId id="563" r:id="rId62"/>
    <p:sldId id="564" r:id="rId63"/>
    <p:sldId id="565" r:id="rId64"/>
    <p:sldId id="570" r:id="rId65"/>
    <p:sldId id="571" r:id="rId66"/>
    <p:sldId id="572" r:id="rId67"/>
    <p:sldId id="573" r:id="rId68"/>
    <p:sldId id="567" r:id="rId69"/>
    <p:sldId id="568" r:id="rId70"/>
    <p:sldId id="579" r:id="rId71"/>
    <p:sldId id="569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0" autoAdjust="0"/>
    <p:restoredTop sz="82529" autoAdjust="0"/>
  </p:normalViewPr>
  <p:slideViewPr>
    <p:cSldViewPr snapToObjects="1">
      <p:cViewPr>
        <p:scale>
          <a:sx n="95" d="100"/>
          <a:sy n="95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A8CC-ED10-6C4B-A27F-337266596776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0157-9BA7-1C49-B285-EFD360B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Day 3</a:t>
            </a:r>
            <a:r>
              <a:rPr lang="en-US" baseline="0" dirty="0" smtClean="0"/>
              <a:t> of induction.  Hopefully after today’s examples you start to see the repetition and are able to apply induction as a tool in many 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7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</a:t>
            </a:r>
            <a:r>
              <a:rPr lang="en-US" dirty="0" smtClean="0"/>
              <a:t>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1" y="51067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3505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(map f 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 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609600"/>
            <a:ext cx="447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(map f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)) 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 smtClean="0">
                <a:solidFill>
                  <a:srgbClr val="000000"/>
                </a:solidFill>
              </a:rPr>
              <a:t>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1991380"/>
            <a:ext cx="3131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 + </a:t>
            </a:r>
            <a:r>
              <a:rPr lang="en-US" sz="2800" dirty="0" err="1" smtClean="0"/>
              <a:t>len</a:t>
            </a:r>
            <a:r>
              <a:rPr lang="en-US" sz="2800" dirty="0" smtClean="0"/>
              <a:t> (map f </a:t>
            </a:r>
            <a:r>
              <a:rPr lang="en-US" sz="2800" dirty="0" err="1" smtClean="0"/>
              <a:t>xs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600980"/>
            <a:ext cx="1972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1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xs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611868"/>
            <a:ext cx="177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map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1452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7548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1295400"/>
            <a:ext cx="8382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6200" y="1461816"/>
            <a:ext cx="302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smtClean="0"/>
              <a:t>(map f (x::</a:t>
            </a:r>
            <a:r>
              <a:rPr lang="en-US" sz="2800" dirty="0" err="1" smtClean="0"/>
              <a:t>xs</a:t>
            </a:r>
            <a:r>
              <a:rPr lang="en-US" sz="2800" dirty="0" smtClean="0"/>
              <a:t>)) =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090028" y="1447800"/>
            <a:ext cx="3310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smtClean="0"/>
              <a:t>((f x) :: (map f </a:t>
            </a:r>
            <a:r>
              <a:rPr lang="en-US" sz="2800" dirty="0" err="1" smtClean="0"/>
              <a:t>xs</a:t>
            </a:r>
            <a:r>
              <a:rPr lang="en-US" sz="2800" dirty="0" smtClean="0"/>
              <a:t>)) 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2667000" y="3279425"/>
            <a:ext cx="1868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= </a:t>
            </a:r>
            <a:r>
              <a:rPr lang="en-US" sz="2800" dirty="0" err="1" smtClean="0">
                <a:solidFill>
                  <a:srgbClr val="000000"/>
                </a:solidFill>
              </a:rPr>
              <a:t>len</a:t>
            </a:r>
            <a:r>
              <a:rPr lang="en-US" sz="2800" dirty="0" smtClean="0">
                <a:solidFill>
                  <a:srgbClr val="000000"/>
                </a:solidFill>
              </a:rPr>
              <a:t> (x::</a:t>
            </a:r>
            <a:r>
              <a:rPr lang="en-US" sz="2800" dirty="0" err="1" smtClean="0">
                <a:solidFill>
                  <a:srgbClr val="000000"/>
                </a:solidFill>
              </a:rPr>
              <a:t>xs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3644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50292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5200" y="4109089"/>
            <a:ext cx="99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Done!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20" grpId="0"/>
      <p:bldP spid="22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0"/>
            <a:ext cx="369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list “facts”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79557"/>
            <a:ext cx="4038600" cy="244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4105" y="5761789"/>
            <a:ext cx="251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they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7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list fact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1905000"/>
            <a:ext cx="595202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err="1"/>
              <a:t>len</a:t>
            </a:r>
            <a:r>
              <a:rPr lang="en-US" sz="4800" baseline="30000" dirty="0"/>
              <a:t> (</a:t>
            </a:r>
            <a:r>
              <a:rPr lang="en-US" sz="4800" baseline="30000" dirty="0" err="1"/>
              <a:t>xlst</a:t>
            </a:r>
            <a:r>
              <a:rPr lang="en-US" sz="4800" baseline="30000" dirty="0"/>
              <a:t> </a:t>
            </a:r>
            <a:r>
              <a:rPr lang="en-US" sz="4400" baseline="30000" dirty="0">
                <a:latin typeface="Arial"/>
                <a:cs typeface="Arial"/>
              </a:rPr>
              <a:t>@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ylst</a:t>
            </a:r>
            <a:r>
              <a:rPr lang="en-US" sz="4800" baseline="30000" dirty="0"/>
              <a:t>) =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xlst</a:t>
            </a:r>
            <a:r>
              <a:rPr lang="en-US" sz="4800" baseline="30000" dirty="0"/>
              <a:t> +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/>
              <a:t>ylst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53939" y="3313093"/>
            <a:ext cx="3051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make sense?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0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9624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smaller lists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current list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863" y="3005740"/>
            <a:ext cx="7127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(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4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+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7" y="457200"/>
            <a:ext cx="4038600" cy="244964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43200" y="2057400"/>
            <a:ext cx="26670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400" y="1752600"/>
            <a:ext cx="2190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induction on </a:t>
            </a:r>
            <a:r>
              <a:rPr lang="en-US" sz="2000" dirty="0" err="1" smtClean="0">
                <a:solidFill>
                  <a:srgbClr val="0000FF"/>
                </a:solidFill>
              </a:rPr>
              <a:t>xlst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9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([]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[]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xlst</a:t>
            </a:r>
            <a:r>
              <a:rPr lang="en-US" sz="2800" dirty="0">
                <a:solidFill>
                  <a:srgbClr val="0000FF"/>
                </a:solidFill>
              </a:rPr>
              <a:t> = []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155" y="2006024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5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xlst</a:t>
            </a:r>
            <a:r>
              <a:rPr lang="en-US" sz="2800" dirty="0"/>
              <a:t> 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1780674"/>
            <a:ext cx="557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= … 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ylist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368408"/>
            <a:ext cx="8461248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3188" y="2971800"/>
            <a:ext cx="7635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start with left hand side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6600"/>
                </a:solidFill>
              </a:rPr>
              <a:t>show a set of justified steps that derive the right hand size</a:t>
            </a:r>
            <a:endParaRPr lang="en-US" sz="2400" dirty="0">
              <a:solidFill>
                <a:srgbClr val="FF66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4800" y="2303894"/>
            <a:ext cx="0" cy="120130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7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</a:t>
            </a:r>
            <a:r>
              <a:rPr lang="en-US" sz="2800" dirty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92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xlst</a:t>
            </a:r>
            <a:r>
              <a:rPr lang="en-US" sz="2800" dirty="0"/>
              <a:t> 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3188" y="1752600"/>
            <a:ext cx="246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smtClean="0"/>
              <a:t>([] @ </a:t>
            </a:r>
            <a:r>
              <a:rPr lang="en-US" sz="2800" dirty="0" err="1" smtClean="0"/>
              <a:t>ylst</a:t>
            </a:r>
            <a:r>
              <a:rPr lang="en-US" sz="2800" dirty="0" smtClean="0"/>
              <a:t>) =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1752600"/>
            <a:ext cx="11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len</a:t>
            </a:r>
            <a:r>
              <a:rPr lang="en-US" sz="2800" dirty="0"/>
              <a:t> </a:t>
            </a:r>
            <a:r>
              <a:rPr lang="en-US" sz="2800" dirty="0" err="1" smtClean="0"/>
              <a:t>ylst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1368408"/>
            <a:ext cx="8461248" cy="76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18288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3124200"/>
            <a:ext cx="265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len</a:t>
            </a:r>
            <a:r>
              <a:rPr lang="en-US" sz="2800" dirty="0" smtClean="0"/>
              <a:t> []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590800" y="2448580"/>
            <a:ext cx="2148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= 0 + </a:t>
            </a:r>
            <a:r>
              <a:rPr lang="en-US" sz="2800" dirty="0" err="1" smtClean="0"/>
              <a:t>len</a:t>
            </a:r>
            <a:r>
              <a:rPr lang="en-US" sz="2800" dirty="0" smtClean="0"/>
              <a:t> </a:t>
            </a:r>
            <a:r>
              <a:rPr lang="en-US" sz="2800" dirty="0" err="1" smtClean="0"/>
              <a:t>ylst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25146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2766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0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419600"/>
            <a:ext cx="538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(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3600" baseline="30000" dirty="0" smtClean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r>
              <a:rPr lang="en-US" sz="3600" baseline="30000" dirty="0">
                <a:solidFill>
                  <a:srgbClr val="008000"/>
                </a:solidFill>
              </a:rPr>
              <a:t>) =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xlst</a:t>
            </a:r>
            <a:r>
              <a:rPr lang="en-US" sz="3600" baseline="30000" dirty="0">
                <a:solidFill>
                  <a:srgbClr val="008000"/>
                </a:solidFill>
              </a:rPr>
              <a:t> + </a:t>
            </a:r>
            <a:r>
              <a:rPr lang="en-US" sz="3600" baseline="30000" dirty="0" err="1">
                <a:solidFill>
                  <a:srgbClr val="008000"/>
                </a:solidFill>
              </a:rPr>
              <a:t>len</a:t>
            </a:r>
            <a:r>
              <a:rPr lang="en-US" sz="3600" baseline="30000" dirty="0">
                <a:solidFill>
                  <a:srgbClr val="008000"/>
                </a:solidFill>
              </a:rPr>
              <a:t> </a:t>
            </a:r>
            <a:r>
              <a:rPr lang="en-US" sz="3600" baseline="30000" dirty="0" err="1">
                <a:solidFill>
                  <a:srgbClr val="008000"/>
                </a:solidFill>
              </a:rPr>
              <a:t>ylst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909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972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@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+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ylst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5939" y="2438400"/>
            <a:ext cx="7127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(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400" baseline="30000" dirty="0" smtClean="0">
                <a:solidFill>
                  <a:srgbClr val="008000"/>
                </a:solidFill>
                <a:latin typeface="Arial"/>
                <a:cs typeface="Arial"/>
              </a:rPr>
              <a:t>@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xlst</a:t>
            </a:r>
            <a:r>
              <a:rPr lang="en-US" sz="4800" baseline="30000" dirty="0">
                <a:solidFill>
                  <a:srgbClr val="008000"/>
                </a:solidFill>
              </a:rPr>
              <a:t> +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>
                <a:solidFill>
                  <a:srgbClr val="008000"/>
                </a:solidFill>
              </a:rPr>
              <a:t>ylst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175" y="1952467"/>
            <a:ext cx="2324849" cy="12855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9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Assignment 5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 6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2717800" cy="186535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0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(x::</a:t>
            </a:r>
            <a:r>
              <a:rPr lang="en-US" sz="2400" dirty="0" err="1" smtClean="0">
                <a:solidFill>
                  <a:srgbClr val="660066"/>
                </a:solidFill>
              </a:rPr>
              <a:t>xs</a:t>
            </a:r>
            <a:r>
              <a:rPr lang="en-US" sz="2400" dirty="0" smtClean="0">
                <a:solidFill>
                  <a:srgbClr val="660066"/>
                </a:solidFill>
              </a:rPr>
              <a:t>) + </a:t>
            </a:r>
            <a:r>
              <a:rPr lang="en-US" sz="2400" dirty="0" err="1" smtClean="0">
                <a:solidFill>
                  <a:srgbClr val="660066"/>
                </a:solidFill>
              </a:rPr>
              <a:t>len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2926" y="60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0147" y="21336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6600"/>
                </a:solidFill>
              </a:rPr>
              <a:t>len</a:t>
            </a:r>
            <a:r>
              <a:rPr lang="en-US" sz="2400" dirty="0">
                <a:solidFill>
                  <a:srgbClr val="FF6600"/>
                </a:solidFill>
              </a:rPr>
              <a:t> ((x::</a:t>
            </a:r>
            <a:r>
              <a:rPr lang="en-US" sz="2400" dirty="0" err="1">
                <a:solidFill>
                  <a:srgbClr val="FF6600"/>
                </a:solidFill>
              </a:rPr>
              <a:t>xs</a:t>
            </a:r>
            <a:r>
              <a:rPr lang="en-US" sz="2400" dirty="0">
                <a:solidFill>
                  <a:srgbClr val="FF6600"/>
                </a:solidFill>
              </a:rPr>
              <a:t>) @ </a:t>
            </a:r>
            <a:r>
              <a:rPr lang="en-US" sz="2400" dirty="0" err="1">
                <a:solidFill>
                  <a:srgbClr val="FF6600"/>
                </a:solidFill>
              </a:rPr>
              <a:t>ylst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alphaModFix amt="33000"/>
          </a:blip>
          <a:srcRect t="4483" b="22807"/>
          <a:stretch/>
        </p:blipFill>
        <p:spPr>
          <a:xfrm>
            <a:off x="-228600" y="3512586"/>
            <a:ext cx="9525000" cy="33126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19600" y="5029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@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r>
              <a:rPr lang="en-US" sz="2400" dirty="0" smtClean="0">
                <a:solidFill>
                  <a:srgbClr val="000000"/>
                </a:solidFill>
              </a:rPr>
              <a:t>) =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xs</a:t>
            </a:r>
            <a:r>
              <a:rPr lang="en-US" sz="2400" dirty="0" smtClean="0">
                <a:solidFill>
                  <a:srgbClr val="000000"/>
                </a:solidFill>
              </a:rPr>
              <a:t> + 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ylst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2136504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(x::</a:t>
            </a:r>
            <a:r>
              <a:rPr lang="en-US" sz="2400" dirty="0" err="1">
                <a:solidFill>
                  <a:srgbClr val="660066"/>
                </a:solidFill>
              </a:rPr>
              <a:t>xs</a:t>
            </a:r>
            <a:r>
              <a:rPr lang="en-US" sz="2400" dirty="0">
                <a:solidFill>
                  <a:srgbClr val="660066"/>
                </a:solidFill>
              </a:rPr>
              <a:t>) + </a:t>
            </a:r>
            <a:r>
              <a:rPr lang="en-US" sz="2400" dirty="0" err="1">
                <a:solidFill>
                  <a:srgbClr val="660066"/>
                </a:solidFill>
              </a:rPr>
              <a:t>len</a:t>
            </a:r>
            <a:r>
              <a:rPr lang="en-US" sz="2400" dirty="0">
                <a:solidFill>
                  <a:srgbClr val="660066"/>
                </a:solidFill>
              </a:rPr>
              <a:t> </a:t>
            </a:r>
            <a:r>
              <a:rPr lang="en-US" sz="2400" dirty="0" err="1">
                <a:solidFill>
                  <a:srgbClr val="660066"/>
                </a:solidFill>
              </a:rPr>
              <a:t>ylst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676400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2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7" y="4953000"/>
            <a:ext cx="3042653" cy="1845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791200"/>
            <a:ext cx="40259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0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234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 </a:t>
            </a:r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err="1" smtClean="0"/>
              <a:t>xs</a:t>
            </a:r>
            <a:r>
              <a:rPr lang="en-US" sz="2400" dirty="0" smtClean="0"/>
              <a:t>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145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 </a:t>
            </a:r>
            <a:r>
              <a:rPr lang="en-US" sz="2400" dirty="0" err="1" smtClean="0"/>
              <a:t>len</a:t>
            </a:r>
            <a:r>
              <a:rPr lang="en-US" sz="2400" dirty="0" smtClean="0"/>
              <a:t> 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10147" y="1219200"/>
            <a:ext cx="268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=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895600" y="1214735"/>
            <a:ext cx="2908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 ([x]@</a:t>
            </a:r>
            <a:r>
              <a:rPr lang="en-US" sz="2400" dirty="0" err="1" smtClean="0"/>
              <a:t>xs</a:t>
            </a:r>
            <a:r>
              <a:rPr lang="en-US" sz="2400" dirty="0" smtClean="0"/>
              <a:t>) @ </a:t>
            </a:r>
            <a:r>
              <a:rPr lang="en-US" sz="2400" dirty="0" err="1" smtClean="0"/>
              <a:t>ylst</a:t>
            </a:r>
            <a:r>
              <a:rPr lang="en-US" sz="2400" dirty="0" smtClean="0"/>
              <a:t> )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79085" y="12954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752600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 [x] @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)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79085" y="1840468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800" y="2209800"/>
            <a:ext cx="3023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 x ::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)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79085" y="2286000"/>
            <a:ext cx="7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 4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800" y="2738735"/>
            <a:ext cx="2773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1 +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xs</a:t>
            </a:r>
            <a:r>
              <a:rPr lang="en-US" sz="2400" dirty="0" smtClean="0"/>
              <a:t> @ </a:t>
            </a:r>
            <a:r>
              <a:rPr lang="en-US" sz="2400" dirty="0" err="1" smtClean="0"/>
              <a:t>ylst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2807732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27925" y="3276600"/>
            <a:ext cx="2940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1 + </a:t>
            </a:r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err="1" smtClean="0"/>
              <a:t>xs</a:t>
            </a:r>
            <a:r>
              <a:rPr lang="en-US" sz="2400" dirty="0" smtClean="0"/>
              <a:t>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94839" y="3352800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3893403"/>
            <a:ext cx="285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</a:t>
            </a:r>
            <a:r>
              <a:rPr lang="en-US" sz="2400" dirty="0"/>
              <a:t> </a:t>
            </a:r>
            <a:r>
              <a:rPr lang="en-US" sz="2400" dirty="0" err="1" smtClean="0"/>
              <a:t>len</a:t>
            </a:r>
            <a:r>
              <a:rPr lang="en-US" sz="2400" dirty="0" smtClean="0"/>
              <a:t> (x::</a:t>
            </a:r>
            <a:r>
              <a:rPr lang="en-US" sz="2400" dirty="0" err="1" smtClean="0"/>
              <a:t>xs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ylst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294839" y="39624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48768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2036" y="1110033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03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7137" y="2920182"/>
            <a:ext cx="342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anonymous function do?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200000">
            <a:off x="4810587" y="1630164"/>
            <a:ext cx="304801" cy="196122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733800"/>
            <a:ext cx="381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Takes a value, x, and creates a tuple with u as the first element and x as the second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0" y="2514600"/>
            <a:ext cx="2743200" cy="1676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5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00"/>
            <a:ext cx="561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map part of this function do?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686300" y="1028700"/>
            <a:ext cx="457200" cy="3276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971800"/>
            <a:ext cx="5562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each element in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, creates a tuple (pair) with u as the first element and an element of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 as the second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4686300" y="1028700"/>
            <a:ext cx="457200" cy="32766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3581400"/>
            <a:ext cx="356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type signature?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does this function do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429000"/>
            <a:ext cx="7848600" cy="185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948" y="1600200"/>
            <a:ext cx="3440752" cy="4966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6197236"/>
            <a:ext cx="26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Name the actor and movie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7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00200"/>
            <a:ext cx="3581400" cy="4807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0318" y="6400800"/>
            <a:ext cx="3609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lavonhardison.com</a:t>
            </a:r>
            <a:r>
              <a:rPr lang="en-US" sz="1600" dirty="0"/>
              <a:t>/tag/repetition/</a:t>
            </a:r>
          </a:p>
        </p:txBody>
      </p:sp>
    </p:spTree>
    <p:extLst>
      <p:ext uri="{BB962C8B-B14F-4D97-AF65-F5344CB8AC3E}">
        <p14:creationId xmlns:p14="http://schemas.microsoft.com/office/powerpoint/2010/main" val="50363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from the past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263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cart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95935"/>
            <a:ext cx="4708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(cart </a:t>
            </a:r>
            <a:r>
              <a:rPr lang="en-US" sz="2800" dirty="0" err="1">
                <a:solidFill>
                  <a:srgbClr val="0000FF"/>
                </a:solidFill>
              </a:rPr>
              <a:t>ul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vl</a:t>
            </a:r>
            <a:r>
              <a:rPr lang="en-US" sz="2800" dirty="0">
                <a:solidFill>
                  <a:srgbClr val="0000FF"/>
                </a:solidFill>
              </a:rPr>
              <a:t>) = (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ul</a:t>
            </a:r>
            <a:r>
              <a:rPr lang="en-US" sz="2800" dirty="0">
                <a:solidFill>
                  <a:srgbClr val="0000FF"/>
                </a:solidFill>
              </a:rPr>
              <a:t>) </a:t>
            </a:r>
            <a:r>
              <a:rPr lang="en-US" sz="2800" dirty="0" smtClean="0">
                <a:solidFill>
                  <a:srgbClr val="0000FF"/>
                </a:solidFill>
              </a:rPr>
              <a:t>*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vl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326" y="4196606"/>
            <a:ext cx="2641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Does it make sense?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property of cart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195935"/>
            <a:ext cx="568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(cart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 = 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) </a:t>
            </a:r>
            <a:r>
              <a:rPr lang="en-US" sz="2800" dirty="0" smtClean="0">
                <a:solidFill>
                  <a:srgbClr val="008000"/>
                </a:solidFill>
              </a:rPr>
              <a:t>*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263" y="4612105"/>
            <a:ext cx="5613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Proof by induction.  Which variable, </a:t>
            </a:r>
            <a:r>
              <a:rPr lang="en-US" sz="2400" dirty="0" err="1" smtClean="0">
                <a:solidFill>
                  <a:srgbClr val="FF0000"/>
                </a:solidFill>
              </a:rPr>
              <a:t>ul</a:t>
            </a:r>
            <a:r>
              <a:rPr lang="en-US" sz="2400" dirty="0" smtClean="0">
                <a:solidFill>
                  <a:srgbClr val="FF0000"/>
                </a:solidFill>
              </a:rPr>
              <a:t> or </a:t>
            </a:r>
            <a:r>
              <a:rPr lang="en-US" sz="2400" dirty="0" err="1" smtClean="0">
                <a:solidFill>
                  <a:srgbClr val="FF0000"/>
                </a:solidFill>
              </a:rPr>
              <a:t>vl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8982242" cy="85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01625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mtClean="0"/>
              <a:t>Want to prove: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72761" y="845188"/>
            <a:ext cx="472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[]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[]) *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26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u</a:t>
            </a:r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5155" y="2006024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smtClean="0">
                <a:solidFill>
                  <a:srgbClr val="000000"/>
                </a:solidFill>
              </a:rPr>
              <a:t>Base case:  </a:t>
            </a:r>
          </a:p>
          <a:p>
            <a:pPr marL="0" indent="0">
              <a:buFont typeface="Wingdings"/>
              <a:buNone/>
            </a:pPr>
            <a:r>
              <a:rPr lang="en-US" sz="2800" smtClean="0">
                <a:solidFill>
                  <a:srgbClr val="000000"/>
                </a:solidFill>
              </a:rPr>
              <a:t>Want to prove: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2761" y="543580"/>
            <a:ext cx="4076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(cart []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[]) 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0"/>
            <a:ext cx="1114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</a:rPr>
              <a:t>lst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= []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6914" y="1214735"/>
            <a:ext cx="2101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(cart []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4735"/>
            <a:ext cx="792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[]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9651" y="1295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cart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3852" y="1748135"/>
            <a:ext cx="64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651" y="1840468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800" y="2819400"/>
            <a:ext cx="236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[]) 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281535"/>
            <a:ext cx="1759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0 * (</a:t>
            </a:r>
            <a:r>
              <a:rPr lang="en-US" sz="2400" dirty="0" err="1" smtClean="0">
                <a:solidFill>
                  <a:srgbClr val="000000"/>
                </a:solidFill>
              </a:rPr>
              <a:t>len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9651" y="28956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3609" y="2378852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0147" y="1029823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6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497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us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=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us) </a:t>
            </a:r>
            <a:r>
              <a:rPr lang="en-US" sz="2800" dirty="0">
                <a:solidFill>
                  <a:srgbClr val="0000FF"/>
                </a:solidFill>
              </a:rPr>
              <a:t>*</a:t>
            </a:r>
            <a:r>
              <a:rPr lang="en-US" sz="2800" dirty="0" smtClean="0">
                <a:solidFill>
                  <a:srgbClr val="0000FF"/>
                </a:solidFill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5908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(cart (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::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s)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 =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(u::</a:t>
            </a:r>
            <a:r>
              <a:rPr lang="en-US" sz="2800" dirty="0">
                <a:solidFill>
                  <a:srgbClr val="0000FF"/>
                </a:solidFill>
              </a:rPr>
              <a:t>u</a:t>
            </a:r>
            <a:r>
              <a:rPr lang="en-US" sz="2800" dirty="0" smtClean="0">
                <a:solidFill>
                  <a:srgbClr val="0000FF"/>
                </a:solidFill>
              </a:rPr>
              <a:t>s)) * (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vl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05400"/>
            <a:ext cx="4025900" cy="749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4419600"/>
            <a:ext cx="490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Prove</a:t>
            </a:r>
            <a:r>
              <a:rPr lang="en-US" sz="2400" dirty="0">
                <a:solidFill>
                  <a:srgbClr val="008000"/>
                </a:solidFill>
              </a:rPr>
              <a:t>: 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(cart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 = 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ul</a:t>
            </a:r>
            <a:r>
              <a:rPr lang="en-US" sz="2400" dirty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* 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008000"/>
                </a:solidFill>
              </a:rPr>
              <a:t>len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vl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44196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2296180"/>
            <a:ext cx="5687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(cart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 = 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ul</a:t>
            </a:r>
            <a:r>
              <a:rPr lang="en-US" sz="2800" dirty="0">
                <a:solidFill>
                  <a:srgbClr val="008000"/>
                </a:solidFill>
              </a:rPr>
              <a:t>) </a:t>
            </a:r>
            <a:r>
              <a:rPr lang="en-US" sz="2800" dirty="0" smtClean="0">
                <a:solidFill>
                  <a:srgbClr val="008000"/>
                </a:solidFill>
              </a:rPr>
              <a:t>* </a:t>
            </a: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dirty="0" err="1">
                <a:solidFill>
                  <a:srgbClr val="008000"/>
                </a:solidFill>
              </a:rPr>
              <a:t>len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vl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929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0"/>
            <a:ext cx="3276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71735"/>
            <a:ext cx="509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10147" y="1505129"/>
            <a:ext cx="260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1505129"/>
            <a:ext cx="287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1143000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147" y="533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15443"/>
          <a:stretch/>
        </p:blipFill>
        <p:spPr>
          <a:xfrm>
            <a:off x="2560721" y="6172200"/>
            <a:ext cx="6583279" cy="6015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" y="4114800"/>
            <a:ext cx="4635500" cy="660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267200" y="4796135"/>
            <a:ext cx="462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IH: 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(cart us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 =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us) 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346700"/>
            <a:ext cx="4025900" cy="749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alphaModFix amt="23000"/>
          </a:blip>
          <a:srcRect t="4483" b="22807"/>
          <a:stretch/>
        </p:blipFill>
        <p:spPr>
          <a:xfrm>
            <a:off x="-304800" y="3156919"/>
            <a:ext cx="9677400" cy="36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4193" y="838200"/>
            <a:ext cx="260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0147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829270"/>
            <a:ext cx="5278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(map (</a:t>
            </a:r>
            <a:r>
              <a:rPr lang="en-US" sz="2400" dirty="0" err="1" smtClean="0"/>
              <a:t>fn</a:t>
            </a:r>
            <a:r>
              <a:rPr lang="en-US" sz="2400" dirty="0" smtClean="0"/>
              <a:t> x =&gt; (</a:t>
            </a:r>
            <a:r>
              <a:rPr lang="en-US" sz="2400" dirty="0" err="1" smtClean="0"/>
              <a:t>u,x</a:t>
            </a:r>
            <a:r>
              <a:rPr lang="en-US" sz="2400" dirty="0" smtClean="0"/>
              <a:t>)) </a:t>
            </a:r>
            <a:r>
              <a:rPr lang="en-US" sz="2400" dirty="0" err="1" smtClean="0"/>
              <a:t>vl</a:t>
            </a:r>
            <a:r>
              <a:rPr lang="en-US" sz="2400" dirty="0" smtClean="0"/>
              <a:t>) @ 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)) 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267200" y="4796135"/>
            <a:ext cx="4623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IH: 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(cart us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 =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us) </a:t>
            </a:r>
            <a:r>
              <a:rPr lang="en-US" sz="2400" dirty="0">
                <a:solidFill>
                  <a:srgbClr val="0000FF"/>
                </a:solidFill>
              </a:rPr>
              <a:t>*</a:t>
            </a:r>
            <a:r>
              <a:rPr lang="en-US" sz="2400" dirty="0" smtClean="0">
                <a:solidFill>
                  <a:srgbClr val="0000FF"/>
                </a:solidFill>
              </a:rPr>
              <a:t> (</a:t>
            </a:r>
            <a:r>
              <a:rPr lang="en-US" sz="2400" dirty="0" err="1" smtClean="0">
                <a:solidFill>
                  <a:srgbClr val="0000FF"/>
                </a:solidFill>
              </a:rPr>
              <a:t>len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vl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7" y="4936256"/>
            <a:ext cx="3042653" cy="18455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346700"/>
            <a:ext cx="4025900" cy="749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26" y="4114800"/>
            <a:ext cx="4635500" cy="6604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667000" y="71735"/>
            <a:ext cx="5090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len</a:t>
            </a:r>
            <a:r>
              <a:rPr lang="en-US" sz="2400" dirty="0"/>
              <a:t> </a:t>
            </a:r>
            <a:r>
              <a:rPr lang="en-US" sz="2400" dirty="0" smtClean="0"/>
              <a:t>(cart (</a:t>
            </a:r>
            <a:r>
              <a:rPr lang="en-US" sz="2400" dirty="0"/>
              <a:t>u</a:t>
            </a:r>
            <a:r>
              <a:rPr lang="en-US" sz="2400" dirty="0" smtClean="0"/>
              <a:t>::</a:t>
            </a:r>
            <a:r>
              <a:rPr lang="en-US" sz="2400" dirty="0"/>
              <a:t>u</a:t>
            </a:r>
            <a:r>
              <a:rPr lang="en-US" sz="2400" dirty="0" smtClean="0"/>
              <a:t>s) </a:t>
            </a:r>
            <a:r>
              <a:rPr lang="en-US" sz="2400" dirty="0" err="1" smtClean="0"/>
              <a:t>vl</a:t>
            </a:r>
            <a:r>
              <a:rPr lang="en-US" sz="2400" dirty="0" smtClean="0"/>
              <a:t>) 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</a:t>
            </a:r>
            <a:r>
              <a:rPr lang="en-US" sz="2400" dirty="0"/>
              <a:t>u</a:t>
            </a:r>
            <a:r>
              <a:rPr lang="en-US" sz="2400" dirty="0" smtClean="0"/>
              <a:t>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10147" y="533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228600" y="0"/>
            <a:ext cx="32766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3907" y="1828800"/>
            <a:ext cx="3356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vl</a:t>
            </a:r>
            <a:r>
              <a:rPr lang="en-US" sz="2400" dirty="0" smtClean="0"/>
              <a:t>) + </a:t>
            </a:r>
            <a:r>
              <a:rPr lang="en-US" sz="2400" dirty="0" err="1" smtClean="0"/>
              <a:t>len</a:t>
            </a:r>
            <a:r>
              <a:rPr lang="en-US" sz="2400" dirty="0" smtClean="0"/>
              <a:t>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8077200" y="1459468"/>
            <a:ext cx="100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“@” fact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2362200"/>
            <a:ext cx="3618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</a:t>
            </a:r>
            <a:r>
              <a:rPr lang="en-US" sz="2400" dirty="0" err="1" smtClean="0"/>
              <a:t>vl</a:t>
            </a:r>
            <a:r>
              <a:rPr lang="en-US" sz="2400" dirty="0" smtClean="0"/>
              <a:t>) + (</a:t>
            </a:r>
            <a:r>
              <a:rPr lang="en-US" sz="2400" dirty="0" err="1" smtClean="0"/>
              <a:t>len</a:t>
            </a:r>
            <a:r>
              <a:rPr lang="en-US" sz="2400" dirty="0" smtClean="0"/>
              <a:t> us)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324600" y="2454533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2900065"/>
            <a:ext cx="3146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(1 + (</a:t>
            </a:r>
            <a:r>
              <a:rPr lang="en-US" sz="2400" dirty="0" err="1" smtClean="0"/>
              <a:t>len</a:t>
            </a:r>
            <a:r>
              <a:rPr lang="en-US" sz="2400" dirty="0" smtClean="0"/>
              <a:t> us))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0" y="2976265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9000" y="533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cart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22270" y="3352800"/>
            <a:ext cx="2871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(</a:t>
            </a:r>
            <a:r>
              <a:rPr lang="en-US" sz="2400" dirty="0" err="1" smtClean="0"/>
              <a:t>len</a:t>
            </a:r>
            <a:r>
              <a:rPr lang="en-US" sz="2400" dirty="0" smtClean="0"/>
              <a:t> (u::us)) * (</a:t>
            </a:r>
            <a:r>
              <a:rPr lang="en-US" sz="2400" dirty="0" err="1" smtClean="0"/>
              <a:t>len</a:t>
            </a:r>
            <a:r>
              <a:rPr lang="en-US" sz="2400" dirty="0" smtClean="0"/>
              <a:t>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282963" y="3429000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definition of </a:t>
            </a:r>
            <a:r>
              <a:rPr lang="en-US" dirty="0" err="1" smtClean="0">
                <a:solidFill>
                  <a:srgbClr val="0000FF"/>
                </a:solidFill>
              </a:rPr>
              <a:t>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1367135"/>
            <a:ext cx="590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= </a:t>
            </a:r>
            <a:r>
              <a:rPr lang="en-US" sz="2400" dirty="0" err="1" smtClean="0"/>
              <a:t>len</a:t>
            </a:r>
            <a:r>
              <a:rPr lang="en-US" sz="2400" dirty="0" smtClean="0"/>
              <a:t> (map (</a:t>
            </a:r>
            <a:r>
              <a:rPr lang="en-US" sz="2400" dirty="0" err="1" smtClean="0"/>
              <a:t>fn</a:t>
            </a:r>
            <a:r>
              <a:rPr lang="en-US" sz="2400" dirty="0" smtClean="0"/>
              <a:t> x =&gt; (</a:t>
            </a:r>
            <a:r>
              <a:rPr lang="en-US" sz="2400" dirty="0" err="1" smtClean="0"/>
              <a:t>u,x</a:t>
            </a:r>
            <a:r>
              <a:rPr lang="en-US" sz="2400" dirty="0" smtClean="0"/>
              <a:t>)) </a:t>
            </a:r>
            <a:r>
              <a:rPr lang="en-US" sz="2400" dirty="0" err="1" smtClean="0"/>
              <a:t>vl</a:t>
            </a:r>
            <a:r>
              <a:rPr lang="en-US" sz="2400" dirty="0" smtClean="0"/>
              <a:t>)) + </a:t>
            </a:r>
            <a:r>
              <a:rPr lang="en-US" sz="2400" dirty="0" err="1" smtClean="0"/>
              <a:t>len</a:t>
            </a:r>
            <a:r>
              <a:rPr lang="en-US" sz="2400" dirty="0" smtClean="0"/>
              <a:t> (cart us </a:t>
            </a:r>
            <a:r>
              <a:rPr lang="en-US" sz="2400" dirty="0" err="1" smtClean="0"/>
              <a:t>vl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07" y="1905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“map” fact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6172200"/>
            <a:ext cx="5943600" cy="5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refresher: </a:t>
            </a:r>
            <a:r>
              <a:rPr lang="en-US" dirty="0" err="1" smtClean="0"/>
              <a:t>datatypes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981200"/>
            <a:ext cx="778136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0" y="3048000"/>
            <a:ext cx="5907024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0" y="5029200"/>
            <a:ext cx="529541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5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590800" y="2133600"/>
            <a:ext cx="76200" cy="1600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3785755"/>
            <a:ext cx="6545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Defines a type variable for use in the </a:t>
            </a:r>
            <a:r>
              <a:rPr lang="en-US" sz="2000" dirty="0" err="1" smtClean="0"/>
              <a:t>datatype</a:t>
            </a:r>
            <a:r>
              <a:rPr lang="en-US" sz="2000" dirty="0" smtClean="0"/>
              <a:t> constructors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Still just defines a new type called “</a:t>
            </a:r>
            <a:r>
              <a:rPr lang="en-US" sz="2000" dirty="0" err="1" smtClean="0"/>
              <a:t>binTree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601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</a:t>
            </a:r>
            <a:r>
              <a:rPr lang="en-US" dirty="0" err="1" smtClean="0"/>
              <a:t>sublists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list</a:t>
            </a:r>
          </a:p>
        </p:txBody>
      </p:sp>
    </p:spTree>
    <p:extLst>
      <p:ext uri="{BB962C8B-B14F-4D97-AF65-F5344CB8AC3E}">
        <p14:creationId xmlns:p14="http://schemas.microsoft.com/office/powerpoint/2010/main" val="103586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008034"/>
            <a:ext cx="19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this?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160884" y="3738265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421" y="3043535"/>
            <a:ext cx="164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Binary Tree!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7580" y="2438400"/>
            <a:ext cx="5264320" cy="3556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29063" y="3738265"/>
            <a:ext cx="42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‘a</a:t>
            </a:r>
            <a:endParaRPr lang="en-US" sz="2400" dirty="0"/>
          </a:p>
        </p:txBody>
      </p:sp>
      <p:cxnSp>
        <p:nvCxnSpPr>
          <p:cNvPr id="10" name="Straight Connector 9"/>
          <p:cNvCxnSpPr>
            <a:endCxn id="14" idx="0"/>
          </p:cNvCxnSpPr>
          <p:nvPr/>
        </p:nvCxnSpPr>
        <p:spPr>
          <a:xfrm flipH="1">
            <a:off x="1529654" y="4119265"/>
            <a:ext cx="699410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6" idx="0"/>
          </p:cNvCxnSpPr>
          <p:nvPr/>
        </p:nvCxnSpPr>
        <p:spPr>
          <a:xfrm>
            <a:off x="2651024" y="4119265"/>
            <a:ext cx="598291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865484" y="4876800"/>
            <a:ext cx="1328339" cy="1376065"/>
          </a:xfrm>
          <a:prstGeom prst="triangle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1684" y="5783997"/>
            <a:ext cx="11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 </a:t>
            </a:r>
            <a:r>
              <a:rPr lang="en-US" dirty="0" err="1" smtClean="0"/>
              <a:t>binTree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2585145" y="4876800"/>
            <a:ext cx="1328339" cy="1376065"/>
          </a:xfrm>
          <a:prstGeom prst="triangle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34586" y="5783997"/>
            <a:ext cx="1102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 </a:t>
            </a:r>
            <a:r>
              <a:rPr lang="en-US" dirty="0" err="1" smtClean="0"/>
              <a:t>binTree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3738265"/>
            <a:ext cx="4015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binary tree is a </a:t>
            </a:r>
            <a:r>
              <a:rPr lang="en-US" sz="2400" i="1" dirty="0" smtClean="0"/>
              <a:t>recursive</a:t>
            </a:r>
            <a:r>
              <a:rPr lang="en-US" sz="2400" dirty="0" smtClean="0"/>
              <a:t> data structure where each node in the tree consists of a value and then two other binary trees.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3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330961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298915"/>
            <a:ext cx="354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Node(Empty, 1, Empty);</a:t>
            </a:r>
          </a:p>
        </p:txBody>
      </p:sp>
    </p:spTree>
    <p:extLst>
      <p:ext uri="{BB962C8B-B14F-4D97-AF65-F5344CB8AC3E}">
        <p14:creationId xmlns:p14="http://schemas.microsoft.com/office/powerpoint/2010/main" val="23299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298915"/>
            <a:ext cx="354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Node(Empty, 1, Empty);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9579" y="42788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659868"/>
            <a:ext cx="699410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659868"/>
            <a:ext cx="598291" cy="75753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0800" y="5345668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7298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581400" y="42672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1020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3369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Node(Empty, 4, Empty)), 5, Node(Empty, 9, Empty));</a:t>
            </a:r>
          </a:p>
        </p:txBody>
      </p:sp>
    </p:spTree>
    <p:extLst>
      <p:ext uri="{BB962C8B-B14F-4D97-AF65-F5344CB8AC3E}">
        <p14:creationId xmlns:p14="http://schemas.microsoft.com/office/powerpoint/2010/main" val="28871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2895600"/>
            <a:ext cx="7728047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Node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Node(Empty, 3,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6600"/>
                </a:solidFill>
              </a:rPr>
              <a:t>Node(Empty, 4, Empty)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558BB8"/>
                </a:solidFill>
              </a:rPr>
              <a:t> 5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90"/>
                </a:solidFill>
              </a:rPr>
              <a:t>Node(Empty, 9, 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10200"/>
            <a:ext cx="3742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look like?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333690"/>
            <a:ext cx="64302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</a:t>
            </a:r>
            <a:r>
              <a:rPr lang="en-US" sz="2000" dirty="0" smtClean="0"/>
              <a:t>“apple”, </a:t>
            </a:r>
            <a:r>
              <a:rPr lang="en-US" sz="2000" dirty="0"/>
              <a:t>Node(Empty, </a:t>
            </a:r>
            <a:r>
              <a:rPr lang="en-US" sz="2000" dirty="0" smtClean="0"/>
              <a:t>“banana”, </a:t>
            </a:r>
            <a:r>
              <a:rPr lang="en-US" sz="2000" dirty="0"/>
              <a:t>Empty)),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“carrot”,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Node</a:t>
            </a:r>
            <a:r>
              <a:rPr lang="en-US" sz="2000" dirty="0"/>
              <a:t>(Empty, </a:t>
            </a:r>
            <a:r>
              <a:rPr lang="en-US" sz="2000" dirty="0" smtClean="0"/>
              <a:t>“</a:t>
            </a:r>
            <a:r>
              <a:rPr lang="en-US" sz="2000" dirty="0" smtClean="0"/>
              <a:t>rhubarb</a:t>
            </a:r>
            <a:r>
              <a:rPr lang="en-US" sz="2000" dirty="0" smtClean="0"/>
              <a:t>”, </a:t>
            </a:r>
            <a:r>
              <a:rPr lang="en-US" sz="2000" dirty="0"/>
              <a:t>Empty));</a:t>
            </a:r>
          </a:p>
        </p:txBody>
      </p:sp>
    </p:spTree>
    <p:extLst>
      <p:ext uri="{BB962C8B-B14F-4D97-AF65-F5344CB8AC3E}">
        <p14:creationId xmlns:p14="http://schemas.microsoft.com/office/powerpoint/2010/main" val="367266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</a:t>
            </a:r>
            <a:r>
              <a:rPr lang="en-US" dirty="0" err="1" smtClean="0"/>
              <a:t>datatype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52600"/>
            <a:ext cx="6515100" cy="111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3745468"/>
            <a:ext cx="72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carrot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91420" y="446204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apple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2895600"/>
            <a:ext cx="643024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Node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008000"/>
                </a:solidFill>
              </a:rPr>
              <a:t>Node(Empty, </a:t>
            </a:r>
            <a:r>
              <a:rPr lang="en-US" sz="2000" dirty="0" smtClean="0">
                <a:solidFill>
                  <a:srgbClr val="008000"/>
                </a:solidFill>
              </a:rPr>
              <a:t>“apple”,</a:t>
            </a:r>
            <a:r>
              <a:rPr lang="en-US" sz="2000" dirty="0" smtClean="0"/>
              <a:t> </a:t>
            </a:r>
            <a:r>
              <a:rPr lang="en-US" sz="2000" dirty="0">
                <a:solidFill>
                  <a:srgbClr val="FF6600"/>
                </a:solidFill>
              </a:rPr>
              <a:t>Node(Empty, </a:t>
            </a:r>
            <a:r>
              <a:rPr lang="en-US" sz="2000" dirty="0" smtClean="0">
                <a:solidFill>
                  <a:srgbClr val="FF6600"/>
                </a:solidFill>
              </a:rPr>
              <a:t>“banana”, </a:t>
            </a:r>
            <a:r>
              <a:rPr lang="en-US" sz="2000" dirty="0">
                <a:solidFill>
                  <a:srgbClr val="FF6600"/>
                </a:solidFill>
              </a:rPr>
              <a:t>Empty)</a:t>
            </a:r>
            <a:r>
              <a:rPr lang="en-US" sz="2000" dirty="0"/>
              <a:t>),</a:t>
            </a:r>
            <a:r>
              <a:rPr lang="en-US" sz="2000" dirty="0">
                <a:solidFill>
                  <a:srgbClr val="558BB8"/>
                </a:solidFill>
              </a:rPr>
              <a:t> </a:t>
            </a:r>
            <a:endParaRPr lang="en-US" sz="2000" dirty="0" smtClean="0">
              <a:solidFill>
                <a:srgbClr val="558BB8"/>
              </a:solidFill>
            </a:endParaRPr>
          </a:p>
          <a:p>
            <a:r>
              <a:rPr lang="en-US" sz="2000" dirty="0">
                <a:solidFill>
                  <a:srgbClr val="558BB8"/>
                </a:solidFill>
              </a:rPr>
              <a:t> </a:t>
            </a:r>
            <a:r>
              <a:rPr lang="en-US" sz="2000" dirty="0" smtClean="0">
                <a:solidFill>
                  <a:srgbClr val="558BB8"/>
                </a:solidFill>
              </a:rPr>
              <a:t>       “carrot”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000090"/>
                </a:solidFill>
              </a:rPr>
              <a:t>Node(Empty, </a:t>
            </a:r>
            <a:r>
              <a:rPr lang="en-US" sz="2000" dirty="0" smtClean="0">
                <a:solidFill>
                  <a:srgbClr val="000090"/>
                </a:solidFill>
              </a:rPr>
              <a:t>“</a:t>
            </a:r>
            <a:r>
              <a:rPr lang="en-US" sz="2000" dirty="0" smtClean="0">
                <a:solidFill>
                  <a:srgbClr val="000090"/>
                </a:solidFill>
              </a:rPr>
              <a:t>rhubarb</a:t>
            </a:r>
            <a:r>
              <a:rPr lang="en-US" sz="2000" dirty="0" smtClean="0">
                <a:solidFill>
                  <a:srgbClr val="000090"/>
                </a:solidFill>
              </a:rPr>
              <a:t>”, </a:t>
            </a:r>
            <a:r>
              <a:rPr lang="en-US" sz="2000" dirty="0">
                <a:solidFill>
                  <a:srgbClr val="000090"/>
                </a:solidFill>
              </a:rPr>
              <a:t>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2295" y="5209401"/>
            <a:ext cx="65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banana</a:t>
            </a:r>
            <a:endParaRPr lang="en-US" sz="12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62112" y="4492823"/>
            <a:ext cx="67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rhubarb</a:t>
            </a:r>
            <a:endParaRPr lang="en-US" sz="12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159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=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4800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Nodes (i.e. values) are in an empty binary tree?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4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283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N(Empty) </a:t>
            </a:r>
            <a:r>
              <a:rPr lang="en-US" sz="2400" dirty="0" smtClean="0">
                <a:solidFill>
                  <a:srgbClr val="0000FF"/>
                </a:solidFill>
              </a:rPr>
              <a:t>		   = </a:t>
            </a:r>
            <a:r>
              <a:rPr lang="en-US" sz="2400" dirty="0" smtClean="0">
                <a:solidFill>
                  <a:srgbClr val="0000FF"/>
                </a:solidFill>
              </a:rPr>
              <a:t>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4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fact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1905000"/>
            <a:ext cx="386095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err="1" smtClean="0"/>
              <a:t>len</a:t>
            </a:r>
            <a:r>
              <a:rPr lang="en-US" sz="4800" baseline="30000" dirty="0" smtClean="0"/>
              <a:t> </a:t>
            </a:r>
            <a:r>
              <a:rPr lang="en-US" sz="4800" baseline="30000" dirty="0"/>
              <a:t>(map f </a:t>
            </a:r>
            <a:r>
              <a:rPr lang="en-US" sz="4800" baseline="30000" dirty="0" err="1" smtClean="0"/>
              <a:t>lst</a:t>
            </a:r>
            <a:r>
              <a:rPr lang="en-US" sz="4800" baseline="30000" dirty="0"/>
              <a:t>) = </a:t>
            </a:r>
            <a:r>
              <a:rPr lang="en-US" sz="4800" baseline="30000" dirty="0" err="1"/>
              <a:t>len</a:t>
            </a:r>
            <a:r>
              <a:rPr lang="en-US" sz="4800" baseline="30000" dirty="0"/>
              <a:t> </a:t>
            </a:r>
            <a:r>
              <a:rPr lang="en-US" sz="4800" baseline="30000" dirty="0" err="1" smtClean="0"/>
              <a:t>lst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53939" y="3313093"/>
            <a:ext cx="3051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say?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Does it make sense?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2782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034135"/>
            <a:ext cx="257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029200"/>
            <a:ext cx="487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many Nodes (i.e. values) are </a:t>
            </a:r>
            <a:r>
              <a:rPr lang="en-US" sz="2400" dirty="0" smtClean="0">
                <a:solidFill>
                  <a:srgbClr val="FF0000"/>
                </a:solidFill>
              </a:rPr>
              <a:t>in a </a:t>
            </a:r>
            <a:r>
              <a:rPr lang="en-US" sz="2400" dirty="0" smtClean="0">
                <a:solidFill>
                  <a:srgbClr val="FF0000"/>
                </a:solidFill>
              </a:rPr>
              <a:t>non-empty binary tree (stated recursively)?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elements in a tree N( 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4" y="3352800"/>
            <a:ext cx="2782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034135"/>
            <a:ext cx="459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1 + N(u) + N(v)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029200"/>
            <a:ext cx="487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One element stored in this node plus the nodes in the left tree and the nodes in the right tree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04800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Node(Empty, 4, Empty)), 5, Node(Empty, 9, Empty));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1589" y="175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</a:t>
            </a:r>
            <a:r>
              <a:rPr lang="en-US" sz="2400" i="1" dirty="0" smtClean="0"/>
              <a:t>leaf</a:t>
            </a:r>
            <a:r>
              <a:rPr lang="en-US" sz="2400" dirty="0" smtClean="0"/>
              <a:t>” is a Node at the bottom of the tree, i.e. Node(Empty,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14737" y="6096000"/>
            <a:ext cx="290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are the leaves?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9579" y="3745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950170" y="41264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71540" y="41264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81400" y="3733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0394" y="44312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48122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41" idx="0"/>
          </p:cNvCxnSpPr>
          <p:nvPr/>
        </p:nvCxnSpPr>
        <p:spPr>
          <a:xfrm>
            <a:off x="2942355" y="48122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734" y="5334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452215" y="44196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3048000"/>
            <a:ext cx="7728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Node(Node(Empty, 3, </a:t>
            </a:r>
            <a:r>
              <a:rPr lang="en-US" sz="2000" dirty="0">
                <a:solidFill>
                  <a:srgbClr val="0000FF"/>
                </a:solidFill>
              </a:rPr>
              <a:t>Node(Empty, 4, Empty)</a:t>
            </a:r>
            <a:r>
              <a:rPr lang="en-US" sz="2000" dirty="0"/>
              <a:t>), 5, </a:t>
            </a:r>
            <a:r>
              <a:rPr lang="en-US" sz="2000" dirty="0">
                <a:solidFill>
                  <a:srgbClr val="0000FF"/>
                </a:solidFill>
              </a:rPr>
              <a:t>Node(Empty, 9, Empty)</a:t>
            </a:r>
            <a:r>
              <a:rPr lang="en-US" sz="2000" dirty="0"/>
              <a:t>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8527" y="51888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694814" y="55698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30488" y="55698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2882" y="60198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21348" y="60198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94853" y="44045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14313" y="44196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37" name="Straight Connector 36"/>
          <p:cNvCxnSpPr>
            <a:stCxn id="29" idx="3"/>
          </p:cNvCxnSpPr>
          <p:nvPr/>
        </p:nvCxnSpPr>
        <p:spPr>
          <a:xfrm flipH="1">
            <a:off x="4800600" y="48214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5"/>
          </p:cNvCxnSpPr>
          <p:nvPr/>
        </p:nvCxnSpPr>
        <p:spPr>
          <a:xfrm>
            <a:off x="5456985" y="48214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19600" y="53267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03334" y="53087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971800" y="51503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1589" y="175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“</a:t>
            </a:r>
            <a:r>
              <a:rPr lang="en-US" sz="2400" i="1" dirty="0" smtClean="0"/>
              <a:t>leaf</a:t>
            </a:r>
            <a:r>
              <a:rPr lang="en-US" sz="2400" dirty="0" smtClean="0"/>
              <a:t>” is a Node at the bottom of the tree, i.e. Node(Empty,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2015737" y="5150398"/>
            <a:ext cx="2022863" cy="1631402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45811" y="4373102"/>
            <a:ext cx="2022863" cy="1631402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2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smtClean="0">
                <a:solidFill>
                  <a:srgbClr val="FF0000"/>
                </a:solidFill>
              </a:rPr>
              <a:t>leaves</a:t>
            </a:r>
            <a:r>
              <a:rPr lang="en-US" i="1" dirty="0" smtClean="0"/>
              <a:t> </a:t>
            </a:r>
            <a:r>
              <a:rPr lang="en-US" dirty="0" smtClean="0"/>
              <a:t>in a tree L(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2925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(Empty)                  = </a:t>
            </a:r>
          </a:p>
          <a:p>
            <a:endParaRPr lang="en-US" sz="2400" dirty="0"/>
          </a:p>
          <a:p>
            <a:r>
              <a:rPr lang="en-US" sz="2400" dirty="0" smtClean="0"/>
              <a:t>L((Empty,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 = </a:t>
            </a:r>
          </a:p>
          <a:p>
            <a:endParaRPr lang="en-US" sz="2400" dirty="0"/>
          </a:p>
          <a:p>
            <a:r>
              <a:rPr lang="en-US" sz="2400" dirty="0" smtClean="0"/>
              <a:t>L(Node(u,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      =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810000"/>
            <a:ext cx="655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75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smtClean="0"/>
              <a:t>leaves </a:t>
            </a:r>
            <a:r>
              <a:rPr lang="en-US" dirty="0" smtClean="0"/>
              <a:t>in a tree L( ) 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42150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(Empty)                  = </a:t>
            </a:r>
            <a:r>
              <a:rPr lang="en-US" sz="24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L((Empty, </a:t>
            </a:r>
            <a:r>
              <a:rPr lang="en-US" sz="2400" dirty="0" err="1" smtClean="0"/>
              <a:t>elt</a:t>
            </a:r>
            <a:r>
              <a:rPr lang="en-US" sz="2400" dirty="0" smtClean="0"/>
              <a:t>, Empty) = </a:t>
            </a:r>
            <a:r>
              <a:rPr lang="en-US" sz="2400" dirty="0" smtClean="0">
                <a:solidFill>
                  <a:srgbClr val="0000FF"/>
                </a:solidFill>
              </a:rPr>
              <a:t>1</a:t>
            </a:r>
          </a:p>
          <a:p>
            <a:endParaRPr lang="en-US" sz="2400" dirty="0"/>
          </a:p>
          <a:p>
            <a:r>
              <a:rPr lang="en-US" sz="2400" dirty="0" smtClean="0"/>
              <a:t>L(Node(u,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      = </a:t>
            </a:r>
            <a:r>
              <a:rPr lang="en-US" sz="2400" dirty="0" smtClean="0">
                <a:solidFill>
                  <a:srgbClr val="0000FF"/>
                </a:solidFill>
              </a:rPr>
              <a:t>L(u) + L(v)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err="1" smtClean="0">
                <a:solidFill>
                  <a:srgbClr val="FF0000"/>
                </a:solidFill>
              </a:rPr>
              <a:t>Empty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/>
              <a:t> </a:t>
            </a:r>
            <a:r>
              <a:rPr lang="en-US" dirty="0" smtClean="0"/>
              <a:t>in a tree E(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24576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91907" y="3352800"/>
            <a:ext cx="6553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289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binary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8194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Counting </a:t>
            </a:r>
            <a:r>
              <a:rPr lang="en-US" i="1" dirty="0" err="1" smtClean="0"/>
              <a:t>Empty</a:t>
            </a:r>
            <a:r>
              <a:rPr lang="en-US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in a tree E( ):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25600"/>
            <a:ext cx="6515100" cy="1117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1752" y="2667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429000"/>
            <a:ext cx="375475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</a:t>
            </a:r>
            <a:r>
              <a:rPr lang="en-US" sz="2400" dirty="0" smtClean="0">
                <a:solidFill>
                  <a:srgbClr val="0000FF"/>
                </a:solidFill>
              </a:rPr>
              <a:t>1</a:t>
            </a:r>
          </a:p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</a:t>
            </a:r>
            <a:r>
              <a:rPr lang="en-US" sz="2400" dirty="0" smtClean="0">
                <a:solidFill>
                  <a:srgbClr val="0000FF"/>
                </a:solidFill>
              </a:rPr>
              <a:t>E(u) + E(v)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N( ): number of elements/values in the tree</a:t>
            </a:r>
          </a:p>
          <a:p>
            <a:endParaRPr lang="en-US" dirty="0" smtClean="0"/>
          </a:p>
          <a:p>
            <a:r>
              <a:rPr lang="en-US" dirty="0" smtClean="0"/>
              <a:t>L( ): number of leaves in the tree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E( ): number of Empty nodes in the tree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induction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686800" cy="2438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case(s) </a:t>
            </a:r>
            <a:br>
              <a:rPr lang="en-US" dirty="0" smtClean="0"/>
            </a:br>
            <a:r>
              <a:rPr lang="en-US" dirty="0" smtClean="0"/>
              <a:t>(often Empty and/or Leaf)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smaller </a:t>
            </a:r>
            <a:r>
              <a:rPr lang="en-US" dirty="0" err="1" smtClean="0"/>
              <a:t>subtrees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tree</a:t>
            </a:r>
          </a:p>
        </p:txBody>
      </p:sp>
    </p:spTree>
    <p:extLst>
      <p:ext uri="{BB962C8B-B14F-4D97-AF65-F5344CB8AC3E}">
        <p14:creationId xmlns:p14="http://schemas.microsoft.com/office/powerpoint/2010/main" val="1401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/>
          <a:lstStyle/>
          <a:p>
            <a:r>
              <a:rPr lang="en-US" dirty="0" smtClean="0"/>
              <a:t>List induction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0480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962400"/>
            <a:ext cx="8686800" cy="24384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State what you’re trying to prove!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and prove the base case (often empty list)</a:t>
            </a:r>
          </a:p>
          <a:p>
            <a:pPr marL="514350" indent="-514350">
              <a:buAutoNum type="arabicPeriod"/>
            </a:pPr>
            <a:r>
              <a:rPr lang="en-US" dirty="0" smtClean="0"/>
              <a:t>Assume it’s true for </a:t>
            </a:r>
            <a:r>
              <a:rPr lang="en-US" dirty="0" err="1" smtClean="0"/>
              <a:t>sublists</a:t>
            </a:r>
            <a:r>
              <a:rPr lang="en-US" dirty="0" smtClean="0"/>
              <a:t> – inductive hypothesis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Show that it holds for the full list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5318614" cy="77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536700"/>
            <a:ext cx="4025900" cy="7493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04653" y="2209800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Facts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6235032" y="2133600"/>
            <a:ext cx="1143000" cy="729466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3263" y="1671053"/>
            <a:ext cx="378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saying in English?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51" y="914400"/>
            <a:ext cx="848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Number of nodes/values is equal to </a:t>
            </a:r>
            <a:r>
              <a:rPr lang="en-US" sz="2400" dirty="0" smtClean="0">
                <a:solidFill>
                  <a:srgbClr val="0000FF"/>
                </a:solidFill>
              </a:rPr>
              <a:t>the number </a:t>
            </a:r>
            <a:r>
              <a:rPr lang="en-US" sz="2400" dirty="0" smtClean="0">
                <a:solidFill>
                  <a:srgbClr val="0000FF"/>
                </a:solidFill>
              </a:rPr>
              <a:t>of </a:t>
            </a:r>
            <a:r>
              <a:rPr lang="en-US" sz="2400" dirty="0" err="1" smtClean="0">
                <a:solidFill>
                  <a:srgbClr val="0000FF"/>
                </a:solidFill>
              </a:rPr>
              <a:t>Emptys</a:t>
            </a:r>
            <a:r>
              <a:rPr lang="en-US" sz="2400" dirty="0" smtClean="0">
                <a:solidFill>
                  <a:srgbClr val="0000FF"/>
                </a:solidFill>
              </a:rPr>
              <a:t> minus one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0979" y="15356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1570" y="19166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2940" y="19166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15240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1794" y="2221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752600" y="26024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2" idx="0"/>
          </p:cNvCxnSpPr>
          <p:nvPr/>
        </p:nvCxnSpPr>
        <p:spPr>
          <a:xfrm>
            <a:off x="2713755" y="26024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6134" y="31242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23615" y="2209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9927" y="29790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66214" y="33600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1888" y="33600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4282" y="38100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2748" y="3810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66253" y="21947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85713" y="22098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H="1">
            <a:off x="4572000" y="26116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</p:cNvCxnSpPr>
          <p:nvPr/>
        </p:nvCxnSpPr>
        <p:spPr>
          <a:xfrm>
            <a:off x="5228385" y="26116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31169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74734" y="30989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43200" y="29405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1600200"/>
            <a:ext cx="366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Sanity check: is it right here?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8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4958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"/>
            <a:ext cx="211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0979" y="15356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1570" y="1916668"/>
            <a:ext cx="699410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42940" y="1916668"/>
            <a:ext cx="970824" cy="36486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352800" y="15240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1794" y="222146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752600" y="2602468"/>
            <a:ext cx="539195" cy="394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2" idx="0"/>
          </p:cNvCxnSpPr>
          <p:nvPr/>
        </p:nvCxnSpPr>
        <p:spPr>
          <a:xfrm>
            <a:off x="2713755" y="2602468"/>
            <a:ext cx="300156" cy="33813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6134" y="31242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223615" y="2209800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79927" y="297900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66214" y="3360003"/>
            <a:ext cx="313714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1888" y="3360003"/>
            <a:ext cx="225758" cy="4499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4282" y="3810000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92748" y="3810000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66253" y="2194731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85713" y="22098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H="1">
            <a:off x="4572000" y="2611608"/>
            <a:ext cx="273542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5"/>
          </p:cNvCxnSpPr>
          <p:nvPr/>
        </p:nvCxnSpPr>
        <p:spPr>
          <a:xfrm>
            <a:off x="5228385" y="2611608"/>
            <a:ext cx="305047" cy="5053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91000" y="3116997"/>
            <a:ext cx="74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74734" y="3098935"/>
            <a:ext cx="74506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43200" y="2940598"/>
            <a:ext cx="541421" cy="488402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1600" y="1600200"/>
            <a:ext cx="307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4 nodes = 5 </a:t>
            </a:r>
            <a:r>
              <a:rPr lang="en-US" sz="2400" dirty="0" err="1" smtClean="0">
                <a:solidFill>
                  <a:srgbClr val="0000FF"/>
                </a:solidFill>
              </a:rPr>
              <a:t>Emptys</a:t>
            </a:r>
            <a:r>
              <a:rPr lang="en-US" sz="2400" dirty="0" smtClean="0">
                <a:solidFill>
                  <a:srgbClr val="0000FF"/>
                </a:solidFill>
              </a:rPr>
              <a:t> - 1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2251" y="914400"/>
            <a:ext cx="848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nodes/values is equal to </a:t>
            </a:r>
            <a:r>
              <a:rPr lang="en-US" sz="2400" dirty="0" smtClean="0"/>
              <a:t>the number </a:t>
            </a:r>
            <a:r>
              <a:rPr lang="en-US" sz="2400" dirty="0" smtClean="0"/>
              <a:t>of </a:t>
            </a:r>
            <a:r>
              <a:rPr lang="en-US" sz="2400" dirty="0" err="1" smtClean="0"/>
              <a:t>Emptys</a:t>
            </a:r>
            <a:r>
              <a:rPr lang="en-US" sz="2400" dirty="0" smtClean="0"/>
              <a:t> minus 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167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3358" y="762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7519" y="619780"/>
            <a:ext cx="366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N(Empty) = E(Empty)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20758" y="76200"/>
            <a:ext cx="1591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 </a:t>
            </a:r>
            <a:r>
              <a:rPr lang="en-US" sz="2800" dirty="0">
                <a:solidFill>
                  <a:srgbClr val="0000FF"/>
                </a:solidFill>
              </a:rPr>
              <a:t>= </a:t>
            </a:r>
            <a:r>
              <a:rPr lang="en-US" sz="2800" dirty="0" smtClean="0">
                <a:solidFill>
                  <a:srgbClr val="0000FF"/>
                </a:solidFill>
              </a:rPr>
              <a:t>Empty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26" y="2072105"/>
            <a:ext cx="110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Proof?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63358" y="76217"/>
            <a:ext cx="25908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Base case:  </a:t>
            </a:r>
          </a:p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7519" y="619780"/>
            <a:ext cx="317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N(Empty) = E(Empty) - 1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2320758" y="76200"/>
            <a:ext cx="139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 </a:t>
            </a:r>
            <a:r>
              <a:rPr lang="en-US" sz="2400" dirty="0"/>
              <a:t>= </a:t>
            </a:r>
            <a:r>
              <a:rPr lang="en-US" sz="2400" dirty="0" smtClean="0"/>
              <a:t>Empty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11430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409" y="1295417"/>
            <a:ext cx="1933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N(Empty) =  0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06367" y="2586335"/>
            <a:ext cx="2492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(Empty</a:t>
            </a:r>
            <a:r>
              <a:rPr lang="en-US" sz="2400" dirty="0" smtClean="0"/>
              <a:t>)-1 </a:t>
            </a:r>
            <a:r>
              <a:rPr lang="en-US" sz="2400" dirty="0" smtClean="0"/>
              <a:t>= 1 - 1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</a:t>
            </a:r>
            <a:r>
              <a:rPr lang="en-US" sz="2400" dirty="0" smtClean="0"/>
              <a:t>= 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86000" y="1757082"/>
            <a:ext cx="0" cy="125297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26173" y="1295400"/>
            <a:ext cx="1011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“N” fact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4908" y="2609944"/>
            <a:ext cx="952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“E” fact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962399"/>
            <a:ext cx="679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math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1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4572000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962400"/>
            <a:ext cx="3097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Prove: N(t) = E(t) - 1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111316"/>
            <a:ext cx="3276600" cy="15650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hypotheses: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76200"/>
            <a:ext cx="2298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N(v) = E(v)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1076980"/>
            <a:ext cx="5958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N(Node(u, </a:t>
            </a:r>
            <a:r>
              <a:rPr lang="en-US" sz="2800" dirty="0" err="1" smtClean="0">
                <a:solidFill>
                  <a:srgbClr val="0000FF"/>
                </a:solidFill>
              </a:rPr>
              <a:t>elt</a:t>
            </a:r>
            <a:r>
              <a:rPr lang="en-US" sz="2800" dirty="0" smtClean="0">
                <a:solidFill>
                  <a:srgbClr val="0000FF"/>
                </a:solidFill>
              </a:rPr>
              <a:t>, v)) = E(Node(u, </a:t>
            </a:r>
            <a:r>
              <a:rPr lang="en-US" sz="2800" dirty="0" err="1" smtClean="0">
                <a:solidFill>
                  <a:srgbClr val="0000FF"/>
                </a:solidFill>
              </a:rPr>
              <a:t>elt</a:t>
            </a:r>
            <a:r>
              <a:rPr lang="en-US" sz="2800" dirty="0" smtClean="0">
                <a:solidFill>
                  <a:srgbClr val="0000FF"/>
                </a:solidFill>
              </a:rPr>
              <a:t>, v)) - 1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4180" y="387684"/>
            <a:ext cx="3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(Relation holds for any </a:t>
            </a:r>
            <a:r>
              <a:rPr lang="en-US" dirty="0" err="1" smtClean="0">
                <a:solidFill>
                  <a:srgbClr val="0000FF"/>
                </a:solidFill>
              </a:rPr>
              <a:t>subtree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1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39624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0"/>
            <a:ext cx="3276600" cy="650684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000650"/>
            <a:ext cx="1945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N(v) = E(v) - 1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0368" y="76200"/>
            <a:ext cx="513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597045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8547" y="1828800"/>
            <a:ext cx="257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90685" y="1828800"/>
            <a:ext cx="294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1390471"/>
            <a:ext cx="698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7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1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01752" y="3962400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0"/>
            <a:ext cx="3276600" cy="650684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 smtClean="0"/>
              <a:t>Want to prove: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4000650"/>
            <a:ext cx="19452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N(u) = E(u) - 1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N(v) = E(v) - 1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0368" y="76200"/>
            <a:ext cx="5133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597045"/>
            <a:ext cx="85374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6568" y="757535"/>
            <a:ext cx="257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=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7000" y="757535"/>
            <a:ext cx="211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 + N(u) + N(v)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5317" y="8498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“N” fact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0625" y="1295400"/>
            <a:ext cx="315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1 + E(u) - 1 + E(v)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383268"/>
            <a:ext cx="19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inductive hypothesis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0625" y="1900535"/>
            <a:ext cx="2164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E(u) + E(v)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1905000"/>
            <a:ext cx="62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38400" y="2514600"/>
            <a:ext cx="2947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= E(Node(u,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v)) - 1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“E” fact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9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interesting tree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884003"/>
            <a:ext cx="45945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N(Empty)            = 0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N(Node(u, </a:t>
            </a:r>
            <a:r>
              <a:rPr lang="en-US" sz="2400" dirty="0" err="1">
                <a:solidFill>
                  <a:srgbClr val="000000"/>
                </a:solidFill>
              </a:rPr>
              <a:t>elt</a:t>
            </a:r>
            <a:r>
              <a:rPr lang="en-US" sz="2400" dirty="0">
                <a:solidFill>
                  <a:srgbClr val="000000"/>
                </a:solidFill>
              </a:rPr>
              <a:t>, v)) = 1 + N(u) + N(v)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715000"/>
            <a:ext cx="3754754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E(Empty)            = 1</a:t>
            </a:r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 smtClean="0"/>
              <a:t>(Node(u, </a:t>
            </a:r>
            <a:r>
              <a:rPr lang="en-US" sz="2400" dirty="0" err="1" smtClean="0"/>
              <a:t>elt</a:t>
            </a:r>
            <a:r>
              <a:rPr lang="en-US" sz="2400" dirty="0" smtClean="0"/>
              <a:t>, v) = E(u) + E(v)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0334" y="5505272"/>
            <a:ext cx="4215066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</a:t>
            </a:r>
            <a:r>
              <a:rPr lang="en-US" sz="2400" dirty="0" smtClean="0">
                <a:solidFill>
                  <a:srgbClr val="000000"/>
                </a:solidFill>
              </a:rPr>
              <a:t>(Empty)                  = 0 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L((Empty,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Empty) = 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L(Node(u, </a:t>
            </a:r>
            <a:r>
              <a:rPr lang="en-US" sz="2400" dirty="0" err="1" smtClean="0">
                <a:solidFill>
                  <a:srgbClr val="000000"/>
                </a:solidFill>
              </a:rPr>
              <a:t>elt</a:t>
            </a:r>
            <a:r>
              <a:rPr lang="en-US" sz="2400" dirty="0" smtClean="0">
                <a:solidFill>
                  <a:srgbClr val="000000"/>
                </a:solidFill>
              </a:rPr>
              <a:t>, v)       = L(u) + L(v)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495800"/>
            <a:ext cx="203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number of nodes</a:t>
            </a:r>
          </a:p>
          <a:p>
            <a:r>
              <a:rPr lang="en-US" dirty="0" smtClean="0"/>
              <a:t>L: number of leaves</a:t>
            </a:r>
          </a:p>
          <a:p>
            <a:r>
              <a:rPr lang="en-US" dirty="0" smtClean="0"/>
              <a:t>E: number of </a:t>
            </a:r>
            <a:r>
              <a:rPr lang="en-US" dirty="0" err="1" smtClean="0"/>
              <a:t>Emptys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338935"/>
            <a:ext cx="1842421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N(t) = E(t) - 1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66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induction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181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Numbers: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07845"/>
              </p:ext>
            </p:extLst>
          </p:nvPr>
        </p:nvGraphicFramePr>
        <p:xfrm>
          <a:off x="2133600" y="1524000"/>
          <a:ext cx="1314791" cy="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7" name="Equation" r:id="rId3" imgW="876300" imgH="457200" progId="Equation.3">
                  <p:embed/>
                </p:oleObj>
              </mc:Choice>
              <mc:Fallback>
                <p:oleObj name="Equation" r:id="rId3" imgW="876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524000"/>
                        <a:ext cx="1314791" cy="68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440118"/>
              </p:ext>
            </p:extLst>
          </p:nvPr>
        </p:nvGraphicFramePr>
        <p:xfrm>
          <a:off x="4191000" y="1447800"/>
          <a:ext cx="1524000" cy="80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" name="Equation" r:id="rId5" imgW="863600" imgH="457200" progId="Equation.3">
                  <p:embed/>
                </p:oleObj>
              </mc:Choice>
              <mc:Fallback>
                <p:oleObj name="Equation" r:id="rId5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447800"/>
                        <a:ext cx="1524000" cy="80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3622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Recurrence relations: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456396"/>
              </p:ext>
            </p:extLst>
          </p:nvPr>
        </p:nvGraphicFramePr>
        <p:xfrm>
          <a:off x="1676400" y="2878387"/>
          <a:ext cx="2438400" cy="77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9" name="Equation" r:id="rId7" imgW="1231900" imgH="393700" progId="Equation.3">
                  <p:embed/>
                </p:oleObj>
              </mc:Choice>
              <mc:Fallback>
                <p:oleObj name="Equation" r:id="rId7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6400" y="2878387"/>
                        <a:ext cx="2438400" cy="77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68552"/>
              </p:ext>
            </p:extLst>
          </p:nvPr>
        </p:nvGraphicFramePr>
        <p:xfrm>
          <a:off x="4648200" y="3030787"/>
          <a:ext cx="2590800" cy="42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Equation" r:id="rId9" imgW="1384300" imgH="228600" progId="Equation.3">
                  <p:embed/>
                </p:oleObj>
              </mc:Choice>
              <mc:Fallback>
                <p:oleObj name="Equation" r:id="rId9" imgW="1384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48200" y="3030787"/>
                        <a:ext cx="2590800" cy="42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6576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Code equivalence: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96825" y="4115743"/>
            <a:ext cx="2217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fibrec</a:t>
            </a:r>
            <a:r>
              <a:rPr lang="en-US" sz="2000" dirty="0"/>
              <a:t>(n) = </a:t>
            </a:r>
            <a:r>
              <a:rPr lang="en-US" sz="2000" dirty="0" err="1"/>
              <a:t>fibiter</a:t>
            </a:r>
            <a:r>
              <a:rPr lang="en-US" sz="2000" dirty="0"/>
              <a:t>(n)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4876800"/>
            <a:ext cx="2738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len</a:t>
            </a:r>
            <a:r>
              <a:rPr lang="en-US" sz="2000" dirty="0" smtClean="0"/>
              <a:t> </a:t>
            </a:r>
            <a:r>
              <a:rPr lang="en-US" sz="2000" dirty="0"/>
              <a:t>(map f </a:t>
            </a:r>
            <a:r>
              <a:rPr lang="en-US" sz="2000" dirty="0" err="1"/>
              <a:t>xlst</a:t>
            </a:r>
            <a:r>
              <a:rPr lang="en-US" sz="2000" dirty="0"/>
              <a:t>) = </a:t>
            </a:r>
            <a:r>
              <a:rPr lang="en-US" sz="2000" dirty="0" err="1"/>
              <a:t>len</a:t>
            </a:r>
            <a:r>
              <a:rPr lang="en-US" sz="2000" dirty="0"/>
              <a:t> </a:t>
            </a:r>
            <a:r>
              <a:rPr lang="en-US" sz="2000" dirty="0" err="1"/>
              <a:t>xlst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44958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Induction on lists: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1399" y="4876800"/>
            <a:ext cx="3810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len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xlst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ylst</a:t>
            </a:r>
            <a:r>
              <a:rPr lang="en-US" sz="2000" dirty="0">
                <a:solidFill>
                  <a:srgbClr val="000000"/>
                </a:solidFill>
              </a:rPr>
              <a:t>) = 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xlst</a:t>
            </a:r>
            <a:r>
              <a:rPr lang="en-US" sz="2000" dirty="0">
                <a:solidFill>
                  <a:srgbClr val="000000"/>
                </a:solidFill>
              </a:rPr>
              <a:t> + 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ylst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2180" y="5410200"/>
            <a:ext cx="3416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(cart </a:t>
            </a:r>
            <a:r>
              <a:rPr lang="en-US" sz="2000" dirty="0" err="1">
                <a:solidFill>
                  <a:srgbClr val="000000"/>
                </a:solidFill>
              </a:rPr>
              <a:t>ul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</a:t>
            </a:r>
            <a:r>
              <a:rPr lang="en-US" sz="2000" dirty="0">
                <a:solidFill>
                  <a:srgbClr val="000000"/>
                </a:solidFill>
              </a:rPr>
              <a:t>) = (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smtClean="0">
                <a:solidFill>
                  <a:srgbClr val="000000"/>
                </a:solidFill>
              </a:rPr>
              <a:t>*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5867400"/>
            <a:ext cx="5181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Induction on trees: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6317916"/>
            <a:ext cx="1566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N(t) = E(t) - 1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301625"/>
            <a:ext cx="259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 case: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2761" y="845188"/>
            <a:ext cx="3199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(map f []) 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[]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11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155" y="1752600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6" y="5106700"/>
            <a:ext cx="4025900" cy="7493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18021" y="5638800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Facts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6248400" y="5562600"/>
            <a:ext cx="1143000" cy="729466"/>
          </a:xfrm>
          <a:prstGeom prst="lef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7620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2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for a “good” proof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Prove:  </a:t>
            </a:r>
            <a:r>
              <a:rPr lang="en-US" i="1" dirty="0" err="1" smtClean="0">
                <a:solidFill>
                  <a:srgbClr val="0000FF"/>
                </a:solidFill>
              </a:rPr>
              <a:t>what_to</a:t>
            </a:r>
            <a:r>
              <a:rPr lang="en-US" i="1" dirty="0" err="1">
                <a:solidFill>
                  <a:srgbClr val="0000FF"/>
                </a:solidFill>
              </a:rPr>
              <a:t>_</a:t>
            </a:r>
            <a:r>
              <a:rPr lang="en-US" i="1" dirty="0" err="1" smtClean="0">
                <a:solidFill>
                  <a:srgbClr val="0000FF"/>
                </a:solidFill>
              </a:rPr>
              <a:t>prove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Base case: </a:t>
            </a:r>
            <a:r>
              <a:rPr lang="en-US" i="1" dirty="0" err="1" smtClean="0">
                <a:solidFill>
                  <a:srgbClr val="0000FF"/>
                </a:solidFill>
              </a:rPr>
              <a:t>the_base_case</a:t>
            </a:r>
            <a:r>
              <a:rPr lang="en-US" i="1" dirty="0" smtClean="0">
                <a:solidFill>
                  <a:srgbClr val="0000FF"/>
                </a:solidFill>
              </a:rPr>
              <a:t>(s)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a. state what you’re trying to prove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b. show a </a:t>
            </a:r>
            <a:r>
              <a:rPr lang="en-US" dirty="0">
                <a:solidFill>
                  <a:srgbClr val="0000FF"/>
                </a:solidFill>
              </a:rPr>
              <a:t>step by step proof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  with </a:t>
            </a:r>
            <a:r>
              <a:rPr lang="en-US" dirty="0" smtClean="0">
                <a:solidFill>
                  <a:srgbClr val="0000FF"/>
                </a:solidFill>
              </a:rPr>
              <a:t>each step clearly justified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Assume: </a:t>
            </a:r>
            <a:r>
              <a:rPr lang="en-US" i="1" dirty="0" err="1" smtClean="0">
                <a:solidFill>
                  <a:srgbClr val="0000FF"/>
                </a:solidFill>
              </a:rPr>
              <a:t>the_inductive_hypothesis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4. Show: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what_you’re_trying_to_prove</a:t>
            </a: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step by step </a:t>
            </a:r>
            <a:r>
              <a:rPr lang="en-US" dirty="0" smtClean="0">
                <a:solidFill>
                  <a:srgbClr val="0000FF"/>
                </a:solidFill>
              </a:rPr>
              <a:t>proof from left hand side deriving the righ</a:t>
            </a:r>
            <a:r>
              <a:rPr lang="en-US" dirty="0" smtClean="0">
                <a:solidFill>
                  <a:srgbClr val="0000FF"/>
                </a:solidFill>
              </a:rPr>
              <a:t>t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hand side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each step clearly justified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301625"/>
            <a:ext cx="259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Base case: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2761" y="845188"/>
            <a:ext cx="3199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(map f []) 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[]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301608"/>
            <a:ext cx="1112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lst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= []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6" y="5106700"/>
            <a:ext cx="4025900" cy="749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1810918"/>
            <a:ext cx="2300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definition of </a:t>
            </a:r>
            <a:r>
              <a:rPr lang="en-US" sz="2400" dirty="0" smtClean="0">
                <a:solidFill>
                  <a:srgbClr val="FF6600"/>
                </a:solidFill>
              </a:rPr>
              <a:t>map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5856000"/>
            <a:ext cx="3276600" cy="468600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" y="1752600"/>
            <a:ext cx="339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(map f []) 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([])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1557" y="2428220"/>
            <a:ext cx="123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= </a:t>
            </a:r>
            <a:r>
              <a:rPr lang="en-US" sz="2800" dirty="0" err="1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[]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989" y="2510135"/>
            <a:ext cx="2007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definition of </a:t>
            </a:r>
            <a:r>
              <a:rPr lang="en-US" sz="2400" dirty="0" smtClean="0">
                <a:solidFill>
                  <a:srgbClr val="FF6600"/>
                </a:solidFill>
              </a:rPr>
              <a:t>( )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962400"/>
            <a:ext cx="5036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aseline="30000" dirty="0" smtClean="0">
                <a:solidFill>
                  <a:srgbClr val="008000"/>
                </a:solidFill>
              </a:rPr>
              <a:t>Prove:</a:t>
            </a:r>
            <a:r>
              <a:rPr lang="en-US" sz="48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len</a:t>
            </a:r>
            <a:r>
              <a:rPr lang="en-US" sz="4800" baseline="30000" dirty="0" smtClean="0">
                <a:solidFill>
                  <a:srgbClr val="008000"/>
                </a:solidFill>
              </a:rPr>
              <a:t> </a:t>
            </a:r>
            <a:r>
              <a:rPr lang="en-US" sz="4800" baseline="30000" dirty="0">
                <a:solidFill>
                  <a:srgbClr val="008000"/>
                </a:solidFill>
              </a:rPr>
              <a:t>(map f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r>
              <a:rPr lang="en-US" sz="4800" baseline="30000" dirty="0">
                <a:solidFill>
                  <a:srgbClr val="008000"/>
                </a:solidFill>
              </a:rPr>
              <a:t>) = </a:t>
            </a:r>
            <a:r>
              <a:rPr lang="en-US" sz="4800" baseline="30000" dirty="0" err="1">
                <a:solidFill>
                  <a:srgbClr val="008000"/>
                </a:solidFill>
              </a:rPr>
              <a:t>len</a:t>
            </a:r>
            <a:r>
              <a:rPr lang="en-US" sz="4800" baseline="30000" dirty="0">
                <a:solidFill>
                  <a:srgbClr val="008000"/>
                </a:solidFill>
              </a:rPr>
              <a:t> </a:t>
            </a:r>
            <a:r>
              <a:rPr lang="en-US" sz="4800" baseline="30000" dirty="0" err="1" smtClean="0">
                <a:solidFill>
                  <a:srgbClr val="008000"/>
                </a:solidFill>
              </a:rPr>
              <a:t>lst</a:t>
            </a:r>
            <a:endParaRPr lang="en-US" sz="4800" dirty="0">
              <a:solidFill>
                <a:srgbClr val="008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11317"/>
            <a:ext cx="32766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Inductive hypothesis:  </a:t>
            </a:r>
          </a:p>
          <a:p>
            <a:pPr marL="0" indent="0">
              <a:buFont typeface="Wingdings"/>
              <a:buNone/>
            </a:pPr>
            <a:r>
              <a:rPr lang="en-US" dirty="0" smtClean="0"/>
              <a:t>Want to prove: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76200"/>
            <a:ext cx="3505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(map f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09600"/>
            <a:ext cx="447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(map f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)) = </a:t>
            </a:r>
            <a:r>
              <a:rPr lang="en-US" sz="2800" dirty="0" err="1" smtClean="0">
                <a:solidFill>
                  <a:srgbClr val="0000FF"/>
                </a:solidFill>
              </a:rPr>
              <a:t>len</a:t>
            </a:r>
            <a:r>
              <a:rPr lang="en-US" sz="2800" dirty="0" smtClean="0">
                <a:solidFill>
                  <a:srgbClr val="0000FF"/>
                </a:solidFill>
              </a:rPr>
              <a:t> (x::</a:t>
            </a:r>
            <a:r>
              <a:rPr lang="en-US" sz="2800" dirty="0" err="1" smtClean="0">
                <a:solidFill>
                  <a:srgbClr val="0000FF"/>
                </a:solidFill>
              </a:rPr>
              <a:t>xs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0246" y="1614060"/>
            <a:ext cx="12396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Proof?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86" y="5856000"/>
            <a:ext cx="5318614" cy="773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04800" y="3962400"/>
            <a:ext cx="84612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86" y="5106700"/>
            <a:ext cx="4025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8569</TotalTime>
  <Words>4107</Words>
  <Application>Microsoft Macintosh PowerPoint</Application>
  <PresentationFormat>On-screen Show (4:3)</PresentationFormat>
  <Paragraphs>529</Paragraphs>
  <Slides>71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Median</vt:lpstr>
      <vt:lpstr>Equation</vt:lpstr>
      <vt:lpstr>List induction</vt:lpstr>
      <vt:lpstr>Admin</vt:lpstr>
      <vt:lpstr>Today</vt:lpstr>
      <vt:lpstr>List induction</vt:lpstr>
      <vt:lpstr>List fact</vt:lpstr>
      <vt:lpstr>List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list “facts”</vt:lpstr>
      <vt:lpstr>Another list fact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Blast from the past</vt:lpstr>
      <vt:lpstr>A property of cart</vt:lpstr>
      <vt:lpstr>A property of cart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refresher: datatypes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Recursive datatype</vt:lpstr>
      <vt:lpstr>Facts about binary trees</vt:lpstr>
      <vt:lpstr>Facts about binary trees</vt:lpstr>
      <vt:lpstr>Facts about binary trees</vt:lpstr>
      <vt:lpstr>Facts about binary trees</vt:lpstr>
      <vt:lpstr>Leaves</vt:lpstr>
      <vt:lpstr>Leaves</vt:lpstr>
      <vt:lpstr>Facts about binary trees</vt:lpstr>
      <vt:lpstr>Facts about binary trees</vt:lpstr>
      <vt:lpstr>Facts about binary trees</vt:lpstr>
      <vt:lpstr>Facts about binary trees</vt:lpstr>
      <vt:lpstr>Notation summarized</vt:lpstr>
      <vt:lpstr>Tree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interesting tree facts</vt:lpstr>
      <vt:lpstr>Summary of induction proofs</vt:lpstr>
      <vt:lpstr>Be careful!</vt:lpstr>
      <vt:lpstr>Outline for a “good” proof by induction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1204</cp:revision>
  <cp:lastPrinted>2016-03-10T23:39:57Z</cp:lastPrinted>
  <dcterms:created xsi:type="dcterms:W3CDTF">2011-02-02T19:47:14Z</dcterms:created>
  <dcterms:modified xsi:type="dcterms:W3CDTF">2016-03-10T23:41:08Z</dcterms:modified>
</cp:coreProperties>
</file>