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746" r:id="rId3"/>
    <p:sldId id="747" r:id="rId4"/>
    <p:sldId id="749" r:id="rId5"/>
    <p:sldId id="751" r:id="rId6"/>
    <p:sldId id="752" r:id="rId7"/>
    <p:sldId id="750" r:id="rId8"/>
    <p:sldId id="74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5" autoAdjust="0"/>
    <p:restoredTop sz="86677" autoAdjust="0"/>
  </p:normalViewPr>
  <p:slideViewPr>
    <p:cSldViewPr snapToObjects="1">
      <p:cViewPr varScale="1">
        <p:scale>
          <a:sx n="78" d="100"/>
          <a:sy n="78" d="100"/>
        </p:scale>
        <p:origin x="-7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00213A-4496-8E41-939D-6D779164903A}" type="datetimeFigureOut">
              <a:rPr lang="en-US" smtClean="0"/>
              <a:pPr/>
              <a:t>4/1/15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E9A50-EED1-FA4E-868B-D30F9FDBA6F4}" type="slidenum">
              <a:rPr lang="en-US" smtClean="0"/>
              <a:pPr/>
              <a:t>‹#›</a:t>
            </a:fld>
            <a:endParaRPr lang="en-US"/>
          </a:p>
        </p:txBody>
      </p:sp>
    </p:spTree>
    <p:extLst>
      <p:ext uri="{BB962C8B-B14F-4D97-AF65-F5344CB8AC3E}">
        <p14:creationId xmlns:p14="http://schemas.microsoft.com/office/powerpoint/2010/main" val="1036957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EBB0D-6F74-9B49-9E5A-1E1CCE27B60A}" type="slidenum">
              <a:rPr lang="en-US"/>
              <a:pPr/>
              <a:t>8</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B6FE768-D535-DB4F-A86D-18423950C428}" type="datetimeFigureOut">
              <a:rPr lang="en-US" smtClean="0"/>
              <a:pPr/>
              <a:t>4/1/15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76733-97FC-644E-9C9E-BE83813A8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B6FE768-D535-DB4F-A86D-18423950C428}" type="datetimeFigureOut">
              <a:rPr lang="en-US" smtClean="0"/>
              <a:pPr/>
              <a:t>4/1/15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A0076733-97FC-644E-9C9E-BE83813A8A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6FE768-D535-DB4F-A86D-18423950C428}" type="datetimeFigureOut">
              <a:rPr lang="en-US" smtClean="0"/>
              <a:pPr/>
              <a:t>4/1/15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B6FE768-D535-DB4F-A86D-18423950C428}" type="datetimeFigureOut">
              <a:rPr lang="en-US" smtClean="0"/>
              <a:pPr/>
              <a:t>4/1/15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B6FE768-D535-DB4F-A86D-18423950C428}" type="datetimeFigureOut">
              <a:rPr lang="en-US" smtClean="0"/>
              <a:pPr/>
              <a:t>4/1/15</a:t>
            </a:fld>
            <a:endParaRPr lang="en-US"/>
          </a:p>
        </p:txBody>
      </p:sp>
      <p:sp>
        <p:nvSpPr>
          <p:cNvPr id="10" name="Slide Number Placeholder 9"/>
          <p:cNvSpPr>
            <a:spLocks noGrp="1"/>
          </p:cNvSpPr>
          <p:nvPr>
            <p:ph type="sldNum" sz="quarter" idx="16"/>
          </p:nvPr>
        </p:nvSpPr>
        <p:spPr/>
        <p:txBody>
          <a:bodyPr rtlCol="0"/>
          <a:lstStyle/>
          <a:p>
            <a:fld id="{A0076733-97FC-644E-9C9E-BE83813A8A2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B6FE768-D535-DB4F-A86D-18423950C428}" type="datetimeFigureOut">
              <a:rPr lang="en-US" smtClean="0"/>
              <a:pPr/>
              <a:t>4/1/15</a:t>
            </a:fld>
            <a:endParaRPr lang="en-US"/>
          </a:p>
        </p:txBody>
      </p:sp>
      <p:sp>
        <p:nvSpPr>
          <p:cNvPr id="12" name="Slide Number Placeholder 11"/>
          <p:cNvSpPr>
            <a:spLocks noGrp="1"/>
          </p:cNvSpPr>
          <p:nvPr>
            <p:ph type="sldNum" sz="quarter" idx="16"/>
          </p:nvPr>
        </p:nvSpPr>
        <p:spPr/>
        <p:txBody>
          <a:bodyPr rtlCol="0"/>
          <a:lstStyle/>
          <a:p>
            <a:fld id="{A0076733-97FC-644E-9C9E-BE83813A8A2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6FE768-D535-DB4F-A86D-18423950C428}" type="datetimeFigureOut">
              <a:rPr lang="en-US" smtClean="0"/>
              <a:pPr/>
              <a:t>4/1/15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E768-D535-DB4F-A86D-18423950C428}" type="datetimeFigureOut">
              <a:rPr lang="en-US" smtClean="0"/>
              <a:pPr/>
              <a:t>4/1/15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A0076733-97FC-644E-9C9E-BE83813A8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6FE768-D535-DB4F-A86D-18423950C428}" type="datetimeFigureOut">
              <a:rPr lang="en-US" smtClean="0"/>
              <a:pPr/>
              <a:t>4/1/15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A0076733-97FC-644E-9C9E-BE83813A8A2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B6FE768-D535-DB4F-A86D-18423950C428}" type="datetimeFigureOut">
              <a:rPr lang="en-US" smtClean="0"/>
              <a:pPr/>
              <a:t>4/1/15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076733-97FC-644E-9C9E-BE83813A8A2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B6FE768-D535-DB4F-A86D-18423950C428}" type="datetimeFigureOut">
              <a:rPr lang="en-US" smtClean="0"/>
              <a:pPr/>
              <a:t>4/1/15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0076733-97FC-644E-9C9E-BE83813A8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Search applications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Kauchak</a:t>
            </a:r>
          </a:p>
          <a:p>
            <a:r>
              <a:rPr lang="en-US" dirty="0" smtClean="0"/>
              <a:t>CS30 – Spring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N-queens problem</a:t>
            </a:r>
            <a:endParaRPr lang="en-US" dirty="0"/>
          </a:p>
        </p:txBody>
      </p:sp>
      <p:sp>
        <p:nvSpPr>
          <p:cNvPr id="3" name="Content Placeholder 2"/>
          <p:cNvSpPr>
            <a:spLocks noGrp="1"/>
          </p:cNvSpPr>
          <p:nvPr>
            <p:ph sz="quarter" idx="1"/>
          </p:nvPr>
        </p:nvSpPr>
        <p:spPr>
          <a:xfrm>
            <a:off x="612648" y="1600200"/>
            <a:ext cx="8153400" cy="990600"/>
          </a:xfrm>
        </p:spPr>
        <p:txBody>
          <a:bodyPr/>
          <a:lstStyle/>
          <a:p>
            <a:pPr marL="0" indent="0">
              <a:buNone/>
            </a:pPr>
            <a:r>
              <a:rPr lang="en-US" dirty="0" smtClean="0"/>
              <a:t>Place N queens on an N by N chess board such that none of the N queens are attacking any other queen.</a:t>
            </a:r>
            <a:endParaRPr lang="en-US" dirty="0"/>
          </a:p>
        </p:txBody>
      </p:sp>
      <p:pic>
        <p:nvPicPr>
          <p:cNvPr id="7" name="Picture 6"/>
          <p:cNvPicPr>
            <a:picLocks noChangeAspect="1"/>
          </p:cNvPicPr>
          <p:nvPr/>
        </p:nvPicPr>
        <p:blipFill>
          <a:blip r:embed="rId2"/>
          <a:stretch>
            <a:fillRect/>
          </a:stretch>
        </p:blipFill>
        <p:spPr>
          <a:xfrm>
            <a:off x="3251687" y="3429000"/>
            <a:ext cx="2565400" cy="2565400"/>
          </a:xfrm>
          <a:prstGeom prst="rect">
            <a:avLst/>
          </a:prstGeom>
        </p:spPr>
      </p:pic>
    </p:spTree>
    <p:extLst>
      <p:ext uri="{BB962C8B-B14F-4D97-AF65-F5344CB8AC3E}">
        <p14:creationId xmlns:p14="http://schemas.microsoft.com/office/powerpoint/2010/main" val="1349008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N-queens problem</a:t>
            </a:r>
            <a:endParaRPr lang="en-US" dirty="0"/>
          </a:p>
        </p:txBody>
      </p:sp>
      <p:sp>
        <p:nvSpPr>
          <p:cNvPr id="3" name="Content Placeholder 2"/>
          <p:cNvSpPr>
            <a:spLocks noGrp="1"/>
          </p:cNvSpPr>
          <p:nvPr>
            <p:ph sz="quarter" idx="1"/>
          </p:nvPr>
        </p:nvSpPr>
        <p:spPr>
          <a:xfrm>
            <a:off x="612648" y="1600200"/>
            <a:ext cx="8153400" cy="990600"/>
          </a:xfrm>
        </p:spPr>
        <p:txBody>
          <a:bodyPr/>
          <a:lstStyle/>
          <a:p>
            <a:pPr marL="0" indent="0">
              <a:buNone/>
            </a:pPr>
            <a:r>
              <a:rPr lang="en-US" dirty="0" smtClean="0"/>
              <a:t>Place N queens on an N by N chess board such that none of the N queens are attacking any other queen.</a:t>
            </a:r>
            <a:endParaRPr lang="en-US" dirty="0"/>
          </a:p>
        </p:txBody>
      </p:sp>
      <p:pic>
        <p:nvPicPr>
          <p:cNvPr id="5" name="Picture 4"/>
          <p:cNvPicPr>
            <a:picLocks noChangeAspect="1"/>
          </p:cNvPicPr>
          <p:nvPr/>
        </p:nvPicPr>
        <p:blipFill>
          <a:blip r:embed="rId2"/>
          <a:stretch>
            <a:fillRect/>
          </a:stretch>
        </p:blipFill>
        <p:spPr>
          <a:xfrm>
            <a:off x="1066800" y="3352800"/>
            <a:ext cx="2438400" cy="2438400"/>
          </a:xfrm>
          <a:prstGeom prst="rect">
            <a:avLst/>
          </a:prstGeom>
        </p:spPr>
      </p:pic>
      <p:pic>
        <p:nvPicPr>
          <p:cNvPr id="4" name="Picture 3"/>
          <p:cNvPicPr>
            <a:picLocks noChangeAspect="1"/>
          </p:cNvPicPr>
          <p:nvPr/>
        </p:nvPicPr>
        <p:blipFill>
          <a:blip r:embed="rId3"/>
          <a:stretch>
            <a:fillRect/>
          </a:stretch>
        </p:blipFill>
        <p:spPr>
          <a:xfrm>
            <a:off x="4876800" y="3352800"/>
            <a:ext cx="2362200" cy="2362200"/>
          </a:xfrm>
          <a:prstGeom prst="rect">
            <a:avLst/>
          </a:prstGeom>
        </p:spPr>
      </p:pic>
    </p:spTree>
    <p:extLst>
      <p:ext uri="{BB962C8B-B14F-4D97-AF65-F5344CB8AC3E}">
        <p14:creationId xmlns:p14="http://schemas.microsoft.com/office/powerpoint/2010/main" val="39077507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N-queens problem</a:t>
            </a:r>
            <a:endParaRPr lang="en-US" dirty="0"/>
          </a:p>
        </p:txBody>
      </p:sp>
      <p:sp>
        <p:nvSpPr>
          <p:cNvPr id="3" name="Content Placeholder 2"/>
          <p:cNvSpPr>
            <a:spLocks noGrp="1"/>
          </p:cNvSpPr>
          <p:nvPr>
            <p:ph sz="quarter" idx="1"/>
          </p:nvPr>
        </p:nvSpPr>
        <p:spPr>
          <a:xfrm>
            <a:off x="612648" y="1600200"/>
            <a:ext cx="8153400" cy="990600"/>
          </a:xfrm>
        </p:spPr>
        <p:txBody>
          <a:bodyPr/>
          <a:lstStyle/>
          <a:p>
            <a:pPr marL="0" indent="0">
              <a:buNone/>
            </a:pPr>
            <a:r>
              <a:rPr lang="en-US" dirty="0" smtClean="0"/>
              <a:t>Place N queens on an N by N chess board such that none of the N queens are attacking any other queen.</a:t>
            </a:r>
            <a:endParaRPr lang="en-US" dirty="0"/>
          </a:p>
        </p:txBody>
      </p:sp>
      <p:pic>
        <p:nvPicPr>
          <p:cNvPr id="4" name="Picture 3"/>
          <p:cNvPicPr>
            <a:picLocks noChangeAspect="1"/>
          </p:cNvPicPr>
          <p:nvPr/>
        </p:nvPicPr>
        <p:blipFill>
          <a:blip r:embed="rId2"/>
          <a:stretch>
            <a:fillRect/>
          </a:stretch>
        </p:blipFill>
        <p:spPr>
          <a:xfrm>
            <a:off x="3218511" y="3124200"/>
            <a:ext cx="2641600" cy="2641600"/>
          </a:xfrm>
          <a:prstGeom prst="rect">
            <a:avLst/>
          </a:prstGeom>
        </p:spPr>
      </p:pic>
    </p:spTree>
    <p:extLst>
      <p:ext uri="{BB962C8B-B14F-4D97-AF65-F5344CB8AC3E}">
        <p14:creationId xmlns:p14="http://schemas.microsoft.com/office/powerpoint/2010/main" val="19608911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N-queens problem</a:t>
            </a:r>
            <a:endParaRPr lang="en-US" dirty="0"/>
          </a:p>
        </p:txBody>
      </p:sp>
      <p:sp>
        <p:nvSpPr>
          <p:cNvPr id="3" name="Content Placeholder 2"/>
          <p:cNvSpPr>
            <a:spLocks noGrp="1"/>
          </p:cNvSpPr>
          <p:nvPr>
            <p:ph sz="quarter" idx="1"/>
          </p:nvPr>
        </p:nvSpPr>
        <p:spPr>
          <a:xfrm>
            <a:off x="612648" y="1600200"/>
            <a:ext cx="8153400" cy="990600"/>
          </a:xfrm>
        </p:spPr>
        <p:txBody>
          <a:bodyPr/>
          <a:lstStyle/>
          <a:p>
            <a:pPr marL="0" indent="0">
              <a:buNone/>
            </a:pPr>
            <a:r>
              <a:rPr lang="en-US" dirty="0" smtClean="0"/>
              <a:t>Place N queens on an N by N chess board such that none of the N queens are attacking any other queen.</a:t>
            </a:r>
            <a:endParaRPr lang="en-US" dirty="0"/>
          </a:p>
        </p:txBody>
      </p:sp>
      <p:sp>
        <p:nvSpPr>
          <p:cNvPr id="5" name="TextBox 4"/>
          <p:cNvSpPr txBox="1"/>
          <p:nvPr/>
        </p:nvSpPr>
        <p:spPr>
          <a:xfrm>
            <a:off x="765049" y="2659082"/>
            <a:ext cx="7921751" cy="3970318"/>
          </a:xfrm>
          <a:prstGeom prst="rect">
            <a:avLst/>
          </a:prstGeom>
          <a:noFill/>
        </p:spPr>
        <p:txBody>
          <a:bodyPr wrap="square" rtlCol="0">
            <a:spAutoFit/>
          </a:bodyPr>
          <a:lstStyle/>
          <a:p>
            <a:r>
              <a:rPr lang="en-US" sz="2800" dirty="0" smtClean="0">
                <a:solidFill>
                  <a:srgbClr val="FF0000"/>
                </a:solidFill>
              </a:rPr>
              <a:t>How do we solve this with search:</a:t>
            </a:r>
          </a:p>
          <a:p>
            <a:endParaRPr lang="en-US" sz="2800" dirty="0">
              <a:solidFill>
                <a:srgbClr val="FF0000"/>
              </a:solidFill>
            </a:endParaRPr>
          </a:p>
          <a:p>
            <a:pPr lvl="1"/>
            <a:r>
              <a:rPr lang="en-US" sz="2800" dirty="0" smtClean="0">
                <a:solidFill>
                  <a:srgbClr val="FF0000"/>
                </a:solidFill>
              </a:rPr>
              <a:t>What is a state?</a:t>
            </a:r>
          </a:p>
          <a:p>
            <a:endParaRPr lang="en-US" sz="2800" dirty="0">
              <a:solidFill>
                <a:srgbClr val="FF0000"/>
              </a:solidFill>
            </a:endParaRPr>
          </a:p>
          <a:p>
            <a:pPr lvl="1"/>
            <a:r>
              <a:rPr lang="en-US" sz="2800" dirty="0" smtClean="0">
                <a:solidFill>
                  <a:srgbClr val="FF0000"/>
                </a:solidFill>
              </a:rPr>
              <a:t>What is the start state?</a:t>
            </a:r>
          </a:p>
          <a:p>
            <a:pPr lvl="1"/>
            <a:endParaRPr lang="en-US" sz="2800" dirty="0">
              <a:solidFill>
                <a:srgbClr val="FF0000"/>
              </a:solidFill>
            </a:endParaRPr>
          </a:p>
          <a:p>
            <a:pPr lvl="1"/>
            <a:r>
              <a:rPr lang="en-US" sz="2800" dirty="0" smtClean="0">
                <a:solidFill>
                  <a:srgbClr val="FF0000"/>
                </a:solidFill>
              </a:rPr>
              <a:t>What is the goal?</a:t>
            </a:r>
          </a:p>
          <a:p>
            <a:pPr lvl="1"/>
            <a:endParaRPr lang="en-US" sz="2800" dirty="0">
              <a:solidFill>
                <a:srgbClr val="FF0000"/>
              </a:solidFill>
            </a:endParaRPr>
          </a:p>
          <a:p>
            <a:pPr lvl="1"/>
            <a:r>
              <a:rPr lang="en-US" sz="2800" dirty="0" smtClean="0">
                <a:solidFill>
                  <a:srgbClr val="FF0000"/>
                </a:solidFill>
              </a:rPr>
              <a:t>How do we transition from one state to the next?</a:t>
            </a:r>
          </a:p>
        </p:txBody>
      </p:sp>
    </p:spTree>
    <p:extLst>
      <p:ext uri="{BB962C8B-B14F-4D97-AF65-F5344CB8AC3E}">
        <p14:creationId xmlns:p14="http://schemas.microsoft.com/office/powerpoint/2010/main" val="33768208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algorithm</a:t>
            </a:r>
            <a:endParaRPr lang="en-US" dirty="0"/>
          </a:p>
        </p:txBody>
      </p:sp>
      <p:sp>
        <p:nvSpPr>
          <p:cNvPr id="4" name="Content Placeholder 2"/>
          <p:cNvSpPr>
            <a:spLocks noGrp="1"/>
          </p:cNvSpPr>
          <p:nvPr>
            <p:ph sz="quarter" idx="1"/>
          </p:nvPr>
        </p:nvSpPr>
        <p:spPr>
          <a:xfrm>
            <a:off x="612648" y="1600200"/>
            <a:ext cx="8153400" cy="4038600"/>
          </a:xfrm>
        </p:spPr>
        <p:txBody>
          <a:bodyPr>
            <a:normAutofit/>
          </a:bodyPr>
          <a:lstStyle/>
          <a:p>
            <a:pPr marL="0" indent="0">
              <a:buNone/>
            </a:pPr>
            <a:r>
              <a:rPr lang="en-US" dirty="0" smtClean="0"/>
              <a:t>add the start state to </a:t>
            </a:r>
            <a:r>
              <a:rPr lang="en-US" dirty="0" err="1" smtClean="0"/>
              <a:t>to_visit</a:t>
            </a:r>
            <a:endParaRPr lang="en-US" dirty="0" smtClean="0"/>
          </a:p>
          <a:p>
            <a:pPr marL="0" indent="0">
              <a:buNone/>
            </a:pPr>
            <a:endParaRPr lang="en-US" dirty="0"/>
          </a:p>
          <a:p>
            <a:pPr marL="0" indent="0">
              <a:buNone/>
            </a:pPr>
            <a:r>
              <a:rPr lang="en-US" dirty="0" smtClean="0"/>
              <a:t>Repeat</a:t>
            </a:r>
          </a:p>
          <a:p>
            <a:pPr lvl="1"/>
            <a:r>
              <a:rPr lang="en-US" dirty="0" smtClean="0"/>
              <a:t>take a state off the </a:t>
            </a:r>
            <a:r>
              <a:rPr lang="en-US" dirty="0" err="1" smtClean="0"/>
              <a:t>to_visit</a:t>
            </a:r>
            <a:r>
              <a:rPr lang="en-US" dirty="0" smtClean="0"/>
              <a:t> list</a:t>
            </a:r>
          </a:p>
          <a:p>
            <a:pPr lvl="1"/>
            <a:r>
              <a:rPr lang="en-US" dirty="0" smtClean="0"/>
              <a:t>if it’s the goal state</a:t>
            </a:r>
          </a:p>
          <a:p>
            <a:pPr lvl="2"/>
            <a:r>
              <a:rPr lang="en-US" dirty="0" smtClean="0"/>
              <a:t>we’re done!</a:t>
            </a:r>
          </a:p>
          <a:p>
            <a:pPr lvl="1"/>
            <a:r>
              <a:rPr lang="en-US" dirty="0" smtClean="0"/>
              <a:t>if it’s not the goal state</a:t>
            </a:r>
          </a:p>
          <a:p>
            <a:pPr lvl="2"/>
            <a:r>
              <a:rPr lang="en-US" dirty="0" smtClean="0"/>
              <a:t>Add all of the successive states to the </a:t>
            </a:r>
            <a:r>
              <a:rPr lang="en-US" dirty="0" err="1" smtClean="0"/>
              <a:t>to_visit</a:t>
            </a:r>
            <a:r>
              <a:rPr lang="en-US" dirty="0" smtClean="0"/>
              <a:t> list</a:t>
            </a:r>
          </a:p>
        </p:txBody>
      </p:sp>
      <p:sp>
        <p:nvSpPr>
          <p:cNvPr id="5" name="Rectangle 4"/>
          <p:cNvSpPr/>
          <p:nvPr/>
        </p:nvSpPr>
        <p:spPr>
          <a:xfrm>
            <a:off x="1295400" y="3733800"/>
            <a:ext cx="2667000" cy="381000"/>
          </a:xfrm>
          <a:prstGeom prst="rect">
            <a:avLst/>
          </a:prstGeom>
          <a:solidFill>
            <a:srgbClr val="FF0000">
              <a:alpha val="2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352800" y="5029200"/>
            <a:ext cx="1905000" cy="381000"/>
          </a:xfrm>
          <a:prstGeom prst="rect">
            <a:avLst/>
          </a:prstGeom>
          <a:solidFill>
            <a:srgbClr val="FF0000">
              <a:alpha val="2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847865" y="5751493"/>
            <a:ext cx="7838935" cy="954107"/>
          </a:xfrm>
          <a:prstGeom prst="rect">
            <a:avLst/>
          </a:prstGeom>
          <a:noFill/>
        </p:spPr>
        <p:txBody>
          <a:bodyPr wrap="square" rtlCol="0">
            <a:spAutoFit/>
          </a:bodyPr>
          <a:lstStyle/>
          <a:p>
            <a:r>
              <a:rPr lang="en-US" sz="2800" dirty="0" smtClean="0">
                <a:solidFill>
                  <a:srgbClr val="0000FF"/>
                </a:solidFill>
              </a:rPr>
              <a:t>Any problem that we can define these two things can be plugged into the search algorithm!</a:t>
            </a:r>
            <a:endParaRPr lang="en-US" sz="2800" dirty="0">
              <a:solidFill>
                <a:srgbClr val="0000FF"/>
              </a:solidFill>
            </a:endParaRPr>
          </a:p>
        </p:txBody>
      </p:sp>
      <p:cxnSp>
        <p:nvCxnSpPr>
          <p:cNvPr id="9" name="Straight Connector 8"/>
          <p:cNvCxnSpPr/>
          <p:nvPr/>
        </p:nvCxnSpPr>
        <p:spPr>
          <a:xfrm>
            <a:off x="457200" y="5638800"/>
            <a:ext cx="8308848" cy="0"/>
          </a:xfrm>
          <a:prstGeom prst="line">
            <a:avLst/>
          </a:prstGeom>
          <a:ln>
            <a:tailEnd type="none"/>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114800" y="3733800"/>
            <a:ext cx="1939691" cy="369332"/>
          </a:xfrm>
          <a:prstGeom prst="rect">
            <a:avLst/>
          </a:prstGeom>
          <a:noFill/>
        </p:spPr>
        <p:txBody>
          <a:bodyPr wrap="none" rtlCol="0">
            <a:spAutoFit/>
          </a:bodyPr>
          <a:lstStyle/>
          <a:p>
            <a:r>
              <a:rPr lang="en-US" dirty="0" smtClean="0">
                <a:solidFill>
                  <a:srgbClr val="FF0000"/>
                </a:solidFill>
              </a:rPr>
              <a:t>Is this a goal state?</a:t>
            </a:r>
            <a:endParaRPr lang="en-US" dirty="0">
              <a:solidFill>
                <a:srgbClr val="FF0000"/>
              </a:solidFill>
            </a:endParaRPr>
          </a:p>
        </p:txBody>
      </p:sp>
      <p:sp>
        <p:nvSpPr>
          <p:cNvPr id="11" name="TextBox 10"/>
          <p:cNvSpPr txBox="1"/>
          <p:nvPr/>
        </p:nvSpPr>
        <p:spPr>
          <a:xfrm>
            <a:off x="4419600" y="4659868"/>
            <a:ext cx="4514552" cy="369332"/>
          </a:xfrm>
          <a:prstGeom prst="rect">
            <a:avLst/>
          </a:prstGeom>
          <a:noFill/>
        </p:spPr>
        <p:txBody>
          <a:bodyPr wrap="none" rtlCol="0">
            <a:spAutoFit/>
          </a:bodyPr>
          <a:lstStyle/>
          <a:p>
            <a:r>
              <a:rPr lang="en-US" dirty="0" smtClean="0">
                <a:solidFill>
                  <a:srgbClr val="FF0000"/>
                </a:solidFill>
              </a:rPr>
              <a:t>What states can I get to from the current state?</a:t>
            </a:r>
            <a:endParaRPr lang="en-US" dirty="0">
              <a:solidFill>
                <a:srgbClr val="FF0000"/>
              </a:solidFill>
            </a:endParaRPr>
          </a:p>
        </p:txBody>
      </p:sp>
    </p:spTree>
    <p:extLst>
      <p:ext uri="{BB962C8B-B14F-4D97-AF65-F5344CB8AC3E}">
        <p14:creationId xmlns:p14="http://schemas.microsoft.com/office/powerpoint/2010/main" val="16967744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 queens problem</a:t>
            </a:r>
            <a:endParaRPr lang="en-US" dirty="0"/>
          </a:p>
        </p:txBody>
      </p:sp>
      <p:sp>
        <p:nvSpPr>
          <p:cNvPr id="3" name="Content Placeholder 2"/>
          <p:cNvSpPr>
            <a:spLocks noGrp="1"/>
          </p:cNvSpPr>
          <p:nvPr>
            <p:ph sz="quarter" idx="1"/>
          </p:nvPr>
        </p:nvSpPr>
        <p:spPr/>
        <p:txBody>
          <a:bodyPr/>
          <a:lstStyle/>
          <a:p>
            <a:pPr marL="0" indent="0">
              <a:buNone/>
            </a:pPr>
            <a:r>
              <a:rPr lang="en-US" dirty="0"/>
              <a:t>http://</a:t>
            </a:r>
            <a:r>
              <a:rPr lang="en-US" dirty="0" err="1"/>
              <a:t>en.wikipedia.org</a:t>
            </a:r>
            <a:r>
              <a:rPr lang="en-US" dirty="0"/>
              <a:t>/wiki/</a:t>
            </a:r>
            <a:r>
              <a:rPr lang="en-US" dirty="0" err="1"/>
              <a:t>Eight_queens_puzzle</a:t>
            </a:r>
            <a:endParaRPr lang="en-US" dirty="0"/>
          </a:p>
        </p:txBody>
      </p:sp>
    </p:spTree>
    <p:extLst>
      <p:ext uri="{BB962C8B-B14F-4D97-AF65-F5344CB8AC3E}">
        <p14:creationId xmlns:p14="http://schemas.microsoft.com/office/powerpoint/2010/main" val="8295506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609600" y="0"/>
            <a:ext cx="7772400" cy="1143000"/>
          </a:xfrm>
        </p:spPr>
        <p:txBody>
          <a:bodyPr/>
          <a:lstStyle/>
          <a:p>
            <a:r>
              <a:rPr lang="en-US" dirty="0"/>
              <a:t>Missionaries and Cannibals</a:t>
            </a:r>
          </a:p>
        </p:txBody>
      </p:sp>
      <p:sp>
        <p:nvSpPr>
          <p:cNvPr id="144387" name="Rectangle 3"/>
          <p:cNvSpPr>
            <a:spLocks noGrp="1" noChangeArrowheads="1"/>
          </p:cNvSpPr>
          <p:nvPr>
            <p:ph type="body" idx="1"/>
          </p:nvPr>
        </p:nvSpPr>
        <p:spPr>
          <a:xfrm>
            <a:off x="228600" y="1524000"/>
            <a:ext cx="8534400" cy="2057400"/>
          </a:xfrm>
        </p:spPr>
        <p:txBody>
          <a:bodyPr>
            <a:normAutofit/>
          </a:bodyPr>
          <a:lstStyle/>
          <a:p>
            <a:pPr marL="0" indent="0">
              <a:buFontTx/>
              <a:buNone/>
            </a:pPr>
            <a:r>
              <a:rPr lang="en-US" sz="2000" b="1" dirty="0"/>
              <a:t>Three missionaries and three cannibals wish to cross the river.  They have a small boat that will carry up to two people.  Everyone can navigate the boat.  If at any time the Cannibals outnumber the Missionaries on either bank of the river, they will eat the Missionaries.  Find the smallest number of crossings that will allow everyone to cross the river safely.</a:t>
            </a:r>
            <a:endParaRPr lang="en-US" sz="2000" dirty="0"/>
          </a:p>
        </p:txBody>
      </p:sp>
      <p:sp>
        <p:nvSpPr>
          <p:cNvPr id="17" name="TextBox 16"/>
          <p:cNvSpPr txBox="1"/>
          <p:nvPr/>
        </p:nvSpPr>
        <p:spPr>
          <a:xfrm>
            <a:off x="1023546" y="4114800"/>
            <a:ext cx="6493207" cy="954107"/>
          </a:xfrm>
          <a:prstGeom prst="rect">
            <a:avLst/>
          </a:prstGeom>
          <a:noFill/>
        </p:spPr>
        <p:txBody>
          <a:bodyPr wrap="square" rtlCol="0">
            <a:spAutoFit/>
          </a:bodyPr>
          <a:lstStyle/>
          <a:p>
            <a:r>
              <a:rPr lang="en-US" sz="2800" dirty="0" smtClean="0">
                <a:solidFill>
                  <a:srgbClr val="FF0000"/>
                </a:solidFill>
              </a:rPr>
              <a:t>What is the “state” of this problem (it should capture all possible valid configurations)?</a:t>
            </a:r>
            <a:endParaRPr lang="en-US" sz="2800" dirty="0">
              <a:solidFill>
                <a:srgbClr val="FF0000"/>
              </a:solidFill>
            </a:endParaRPr>
          </a:p>
        </p:txBody>
      </p:sp>
    </p:spTree>
    <p:extLst>
      <p:ext uri="{BB962C8B-B14F-4D97-AF65-F5344CB8AC3E}">
        <p14:creationId xmlns:p14="http://schemas.microsoft.com/office/powerpoint/2010/main" val="18761432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tailEnd type="none"/>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6825</TotalTime>
  <Words>328</Words>
  <Application>Microsoft Macintosh PowerPoint</Application>
  <PresentationFormat>On-screen Show (4:3)</PresentationFormat>
  <Paragraphs>38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Median</vt:lpstr>
      <vt:lpstr>Search applications</vt:lpstr>
      <vt:lpstr>N-queens problem</vt:lpstr>
      <vt:lpstr>N-queens problem</vt:lpstr>
      <vt:lpstr>N-queens problem</vt:lpstr>
      <vt:lpstr>N-queens problem</vt:lpstr>
      <vt:lpstr>Search algorithm</vt:lpstr>
      <vt:lpstr>N queens problem</vt:lpstr>
      <vt:lpstr>Missionaries and Cannibals</vt:lpstr>
    </vt:vector>
  </TitlesOfParts>
  <Company>Pomona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analysis</dc:title>
  <dc:creator>Dave Kauchak</dc:creator>
  <cp:lastModifiedBy>David Kauchak</cp:lastModifiedBy>
  <cp:revision>674</cp:revision>
  <dcterms:created xsi:type="dcterms:W3CDTF">2011-02-09T18:38:39Z</dcterms:created>
  <dcterms:modified xsi:type="dcterms:W3CDTF">2015-04-01T20:31:38Z</dcterms:modified>
</cp:coreProperties>
</file>