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embeddings/Microsoft_Equation1.bin" ContentType="application/vnd.openxmlformats-officedocument.oleObject"/>
  <Override PartName="/ppt/embeddings/Microsoft_Equation2.bin" ContentType="application/vnd.openxmlformats-officedocument.oleObject"/>
  <Override PartName="/ppt/embeddings/Microsoft_Equation3.bin" ContentType="application/vnd.openxmlformats-officedocument.oleObject"/>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Microsoft_Equation4.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Microsoft_Equation5.bin" ContentType="application/vnd.openxmlformats-officedocument.oleObject"/>
  <Override PartName="/ppt/embeddings/Microsoft_Equation6.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4"/>
  </p:notesMasterIdLst>
  <p:handoutMasterIdLst>
    <p:handoutMasterId r:id="rId105"/>
  </p:handoutMasterIdLst>
  <p:sldIdLst>
    <p:sldId id="424" r:id="rId2"/>
    <p:sldId id="256" r:id="rId3"/>
    <p:sldId id="388" r:id="rId4"/>
    <p:sldId id="383" r:id="rId5"/>
    <p:sldId id="385" r:id="rId6"/>
    <p:sldId id="386" r:id="rId7"/>
    <p:sldId id="389" r:id="rId8"/>
    <p:sldId id="582" r:id="rId9"/>
    <p:sldId id="390" r:id="rId10"/>
    <p:sldId id="265" r:id="rId11"/>
    <p:sldId id="393" r:id="rId12"/>
    <p:sldId id="426" r:id="rId13"/>
    <p:sldId id="427" r:id="rId14"/>
    <p:sldId id="394" r:id="rId15"/>
    <p:sldId id="391" r:id="rId16"/>
    <p:sldId id="321" r:id="rId17"/>
    <p:sldId id="396" r:id="rId18"/>
    <p:sldId id="419" r:id="rId19"/>
    <p:sldId id="418" r:id="rId20"/>
    <p:sldId id="404" r:id="rId21"/>
    <p:sldId id="397" r:id="rId22"/>
    <p:sldId id="398" r:id="rId23"/>
    <p:sldId id="406" r:id="rId24"/>
    <p:sldId id="399" r:id="rId25"/>
    <p:sldId id="400" r:id="rId26"/>
    <p:sldId id="402" r:id="rId27"/>
    <p:sldId id="403" r:id="rId28"/>
    <p:sldId id="401" r:id="rId29"/>
    <p:sldId id="414" r:id="rId30"/>
    <p:sldId id="415" r:id="rId31"/>
    <p:sldId id="407" r:id="rId32"/>
    <p:sldId id="421" r:id="rId33"/>
    <p:sldId id="422" r:id="rId34"/>
    <p:sldId id="408" r:id="rId35"/>
    <p:sldId id="409" r:id="rId36"/>
    <p:sldId id="410" r:id="rId37"/>
    <p:sldId id="420" r:id="rId38"/>
    <p:sldId id="411" r:id="rId39"/>
    <p:sldId id="413" r:id="rId40"/>
    <p:sldId id="405" r:id="rId41"/>
    <p:sldId id="425" r:id="rId42"/>
    <p:sldId id="423" r:id="rId43"/>
    <p:sldId id="428" r:id="rId44"/>
    <p:sldId id="429" r:id="rId45"/>
    <p:sldId id="430" r:id="rId46"/>
    <p:sldId id="431" r:id="rId47"/>
    <p:sldId id="432" r:id="rId48"/>
    <p:sldId id="433" r:id="rId49"/>
    <p:sldId id="434" r:id="rId50"/>
    <p:sldId id="435" r:id="rId51"/>
    <p:sldId id="468" r:id="rId52"/>
    <p:sldId id="469" r:id="rId53"/>
    <p:sldId id="470" r:id="rId54"/>
    <p:sldId id="471" r:id="rId55"/>
    <p:sldId id="472" r:id="rId56"/>
    <p:sldId id="473" r:id="rId57"/>
    <p:sldId id="474" r:id="rId58"/>
    <p:sldId id="475" r:id="rId59"/>
    <p:sldId id="476" r:id="rId60"/>
    <p:sldId id="477" r:id="rId61"/>
    <p:sldId id="478" r:id="rId62"/>
    <p:sldId id="479" r:id="rId63"/>
    <p:sldId id="480" r:id="rId64"/>
    <p:sldId id="481" r:id="rId65"/>
    <p:sldId id="482" r:id="rId66"/>
    <p:sldId id="483" r:id="rId67"/>
    <p:sldId id="552" r:id="rId68"/>
    <p:sldId id="553" r:id="rId69"/>
    <p:sldId id="554" r:id="rId70"/>
    <p:sldId id="555" r:id="rId71"/>
    <p:sldId id="556" r:id="rId72"/>
    <p:sldId id="557" r:id="rId73"/>
    <p:sldId id="558" r:id="rId74"/>
    <p:sldId id="559" r:id="rId75"/>
    <p:sldId id="560" r:id="rId76"/>
    <p:sldId id="561" r:id="rId77"/>
    <p:sldId id="583" r:id="rId78"/>
    <p:sldId id="584" r:id="rId79"/>
    <p:sldId id="585" r:id="rId80"/>
    <p:sldId id="586" r:id="rId81"/>
    <p:sldId id="587" r:id="rId82"/>
    <p:sldId id="592" r:id="rId83"/>
    <p:sldId id="588" r:id="rId84"/>
    <p:sldId id="589" r:id="rId85"/>
    <p:sldId id="593" r:id="rId86"/>
    <p:sldId id="594" r:id="rId87"/>
    <p:sldId id="484" r:id="rId88"/>
    <p:sldId id="485" r:id="rId89"/>
    <p:sldId id="488" r:id="rId90"/>
    <p:sldId id="514" r:id="rId91"/>
    <p:sldId id="515" r:id="rId92"/>
    <p:sldId id="516" r:id="rId93"/>
    <p:sldId id="517" r:id="rId94"/>
    <p:sldId id="518" r:id="rId95"/>
    <p:sldId id="520" r:id="rId96"/>
    <p:sldId id="525" r:id="rId97"/>
    <p:sldId id="526" r:id="rId98"/>
    <p:sldId id="527" r:id="rId99"/>
    <p:sldId id="528" r:id="rId100"/>
    <p:sldId id="529" r:id="rId101"/>
    <p:sldId id="550" r:id="rId102"/>
    <p:sldId id="551" r:id="rId10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82302" autoAdjust="0"/>
  </p:normalViewPr>
  <p:slideViewPr>
    <p:cSldViewPr snapToObjects="1">
      <p:cViewPr varScale="1">
        <p:scale>
          <a:sx n="84" d="100"/>
          <a:sy n="84" d="100"/>
        </p:scale>
        <p:origin x="-1576" y="-96"/>
      </p:cViewPr>
      <p:guideLst>
        <p:guide orient="horz" pos="2160"/>
        <p:guide pos="2880"/>
      </p:guideLst>
    </p:cSldViewPr>
  </p:slideViewPr>
  <p:outlineViewPr>
    <p:cViewPr>
      <p:scale>
        <a:sx n="33" d="100"/>
        <a:sy n="33" d="100"/>
      </p:scale>
      <p:origin x="0" y="1576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handoutMaster" Target="handoutMasters/handoutMaster1.xml"/><Relationship Id="rId106" Type="http://schemas.openxmlformats.org/officeDocument/2006/relationships/printerSettings" Target="printerSettings/printerSettings1.bin"/><Relationship Id="rId107"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viewProps" Target="viewProps.xml"/><Relationship Id="rId109"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tableStyles" Target="tableStyle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 Type="http://schemas.openxmlformats.org/officeDocument/2006/relationships/slide" Target="slides/slide10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emf"/><Relationship Id="rId5" Type="http://schemas.openxmlformats.org/officeDocument/2006/relationships/image" Target="../media/image47.emf"/><Relationship Id="rId1" Type="http://schemas.openxmlformats.org/officeDocument/2006/relationships/image" Target="../media/image43.emf"/><Relationship Id="rId2" Type="http://schemas.openxmlformats.org/officeDocument/2006/relationships/image" Target="../media/image44.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0.emf"/><Relationship Id="rId4" Type="http://schemas.openxmlformats.org/officeDocument/2006/relationships/image" Target="../media/image51.emf"/><Relationship Id="rId1" Type="http://schemas.openxmlformats.org/officeDocument/2006/relationships/image" Target="../media/image48.emf"/><Relationship Id="rId2" Type="http://schemas.openxmlformats.org/officeDocument/2006/relationships/image" Target="../media/image4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B3C930-FD02-2344-BFDC-58AC268926E5}" type="datetimeFigureOut">
              <a:rPr lang="en-US" smtClean="0"/>
              <a:t>4/25/13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572567-D350-274F-9BBF-C24EF3576704}" type="slidenum">
              <a:rPr lang="en-US" smtClean="0"/>
              <a:t>‹#›</a:t>
            </a:fld>
            <a:endParaRPr lang="en-US"/>
          </a:p>
        </p:txBody>
      </p:sp>
    </p:spTree>
    <p:extLst>
      <p:ext uri="{BB962C8B-B14F-4D97-AF65-F5344CB8AC3E}">
        <p14:creationId xmlns:p14="http://schemas.microsoft.com/office/powerpoint/2010/main" val="1273676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044C75-2ABB-3148-9A78-7DDA8348875D}" type="datetimeFigureOut">
              <a:rPr lang="en-US" smtClean="0"/>
              <a:pPr/>
              <a:t>4/25/13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C725B8-B1F5-A44F-9082-266AD9B58EE5}" type="slidenum">
              <a:rPr lang="en-US" smtClean="0"/>
              <a:pPr/>
              <a:t>‹#›</a:t>
            </a:fld>
            <a:endParaRPr lang="en-US"/>
          </a:p>
        </p:txBody>
      </p:sp>
    </p:spTree>
    <p:extLst>
      <p:ext uri="{BB962C8B-B14F-4D97-AF65-F5344CB8AC3E}">
        <p14:creationId xmlns:p14="http://schemas.microsoft.com/office/powerpoint/2010/main" val="3411334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baseline="0" dirty="0" smtClean="0"/>
              <a:t> besides being a complex problem, there’s a lot of data! (which is a good thing and a bad thing)</a:t>
            </a:r>
          </a:p>
          <a:p>
            <a:pPr>
              <a:buFontTx/>
              <a:buChar char="-"/>
            </a:pPr>
            <a:r>
              <a:rPr lang="en-US" baseline="0" dirty="0" smtClean="0"/>
              <a:t> some people may say… outsource it (India, the Philippines, etc.).  And there are frameworks, like mechanical Turk</a:t>
            </a:r>
          </a:p>
          <a:p>
            <a:pPr>
              <a:buFontTx/>
              <a:buChar char="-"/>
            </a:pPr>
            <a:r>
              <a:rPr lang="en-US" dirty="0" smtClean="0"/>
              <a:t> world population: ~7M</a:t>
            </a:r>
          </a:p>
          <a:p>
            <a:pPr>
              <a:buFontTx/>
              <a:buChar char="-"/>
            </a:pPr>
            <a:r>
              <a:rPr lang="en-US" dirty="0" smtClean="0"/>
              <a:t> let’s say you had a simple task to perform on each web page</a:t>
            </a:r>
            <a:r>
              <a:rPr lang="en-US" baseline="0" dirty="0" smtClean="0"/>
              <a:t> that only took 10 seconds to do.  If every single person in the world worked on this non-stop, they would have to work for 20 days straight.</a:t>
            </a:r>
          </a:p>
          <a:p>
            <a:pPr>
              <a:buFontTx/>
              <a:buChar char="-"/>
            </a:pPr>
            <a:r>
              <a:rPr lang="en-US" baseline="0" dirty="0" smtClean="0"/>
              <a:t> what if it’s a task like translating the page or finding information that requires specialization?</a:t>
            </a: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90E6B112-CED4-9448-B5B6-43255090C75D}"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web pages are just the beginning…</a:t>
            </a:r>
            <a:endParaRPr lang="en-US" dirty="0"/>
          </a:p>
        </p:txBody>
      </p:sp>
      <p:sp>
        <p:nvSpPr>
          <p:cNvPr id="4" name="Slide Number Placeholder 3"/>
          <p:cNvSpPr>
            <a:spLocks noGrp="1"/>
          </p:cNvSpPr>
          <p:nvPr>
            <p:ph type="sldNum" sz="quarter" idx="10"/>
          </p:nvPr>
        </p:nvSpPr>
        <p:spPr/>
        <p:txBody>
          <a:bodyPr/>
          <a:lstStyle/>
          <a:p>
            <a:fld id="{90E6B112-CED4-9448-B5B6-43255090C75D}"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baseline="0" dirty="0" smtClean="0"/>
              <a:t> Iraqi Head (</a:t>
            </a:r>
          </a:p>
        </p:txBody>
      </p:sp>
      <p:sp>
        <p:nvSpPr>
          <p:cNvPr id="4" name="Slide Number Placeholder 3"/>
          <p:cNvSpPr>
            <a:spLocks noGrp="1"/>
          </p:cNvSpPr>
          <p:nvPr>
            <p:ph type="sldNum" sz="quarter" idx="10"/>
          </p:nvPr>
        </p:nvSpPr>
        <p:spPr/>
        <p:txBody>
          <a:bodyPr/>
          <a:lstStyle/>
          <a:p>
            <a:fld id="{D8C725B8-B1F5-A44F-9082-266AD9B58EE5}"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DDEE9-FE35-2848-9E4C-8DC72509A221}" type="slidenum">
              <a:rPr lang="en-US"/>
              <a:pPr/>
              <a:t>43</a:t>
            </a:fld>
            <a:endParaRPr lang="en-US"/>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46</a:t>
            </a:fld>
            <a:endParaRPr lang="en-US"/>
          </a:p>
        </p:txBody>
      </p:sp>
      <p:sp>
        <p:nvSpPr>
          <p:cNvPr id="25602" name="Rectangle 2"/>
          <p:cNvSpPr>
            <a:spLocks noGrp="1" noRot="1" noChangeAspect="1" noChangeArrowheads="1" noTextEdit="1"/>
          </p:cNvSpPr>
          <p:nvPr>
            <p:ph type="sldImg"/>
          </p:nvPr>
        </p:nvSpPr>
        <p:spPr bwMode="auto">
          <a:xfrm>
            <a:off x="1160006" y="693347"/>
            <a:ext cx="4541128" cy="3411706"/>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13563" y="4339313"/>
            <a:ext cx="5026165" cy="4116058"/>
          </a:xfrm>
          <a:prstGeom prst="rect">
            <a:avLst/>
          </a:prstGeom>
          <a:solidFill>
            <a:srgbClr val="FFFFFF"/>
          </a:solidFill>
          <a:ln>
            <a:solidFill>
              <a:srgbClr val="000000"/>
            </a:solidFill>
            <a:miter lim="800000"/>
            <a:headEnd/>
            <a:tailEnd/>
          </a:ln>
        </p:spPr>
        <p:txBody>
          <a:bodyPr lIns="90136" tIns="45068" rIns="90136" bIns="45068">
            <a:prstTxWarp prst="textNoShape">
              <a:avLst/>
            </a:prstTxWarp>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47</a:t>
            </a:fld>
            <a:endParaRPr lang="en-US" dirty="0"/>
          </a:p>
        </p:txBody>
      </p:sp>
      <p:sp>
        <p:nvSpPr>
          <p:cNvPr id="25602" name="Rectangle 2"/>
          <p:cNvSpPr>
            <a:spLocks noGrp="1" noRot="1" noChangeAspect="1" noChangeArrowheads="1" noTextEdit="1"/>
          </p:cNvSpPr>
          <p:nvPr>
            <p:ph type="sldImg"/>
          </p:nvPr>
        </p:nvSpPr>
        <p:spPr bwMode="auto">
          <a:xfrm>
            <a:off x="1160006" y="693347"/>
            <a:ext cx="4541128" cy="3411706"/>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13563" y="4339313"/>
            <a:ext cx="5026165" cy="4116058"/>
          </a:xfrm>
          <a:prstGeom prst="rect">
            <a:avLst/>
          </a:prstGeom>
          <a:solidFill>
            <a:srgbClr val="FFFFFF"/>
          </a:solidFill>
          <a:ln>
            <a:solidFill>
              <a:srgbClr val="000000"/>
            </a:solidFill>
            <a:miter lim="800000"/>
            <a:headEnd/>
            <a:tailEnd/>
          </a:ln>
        </p:spPr>
        <p:txBody>
          <a:bodyPr lIns="90136" tIns="45068" rIns="90136" bIns="45068">
            <a:prstTxWarp prst="textNoShape">
              <a:avLst/>
            </a:prstTxWarp>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2332E-8796-4947-99A9-087886AA2F69}" type="slidenum">
              <a:rPr lang="en-US"/>
              <a:pPr/>
              <a:t>48</a:t>
            </a:fld>
            <a:endParaRPr lang="en-US" dirty="0"/>
          </a:p>
        </p:txBody>
      </p:sp>
      <p:sp>
        <p:nvSpPr>
          <p:cNvPr id="613378" name="Rectangle 2"/>
          <p:cNvSpPr>
            <a:spLocks noGrp="1" noRot="1" noChangeAspect="1" noChangeArrowheads="1" noTextEdit="1"/>
          </p:cNvSpPr>
          <p:nvPr>
            <p:ph type="sldImg"/>
          </p:nvPr>
        </p:nvSpPr>
        <p:spPr>
          <a:ln/>
        </p:spPr>
      </p:sp>
      <p:sp>
        <p:nvSpPr>
          <p:cNvPr id="6133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98EAE-3A6D-C740-9093-87499703F943}" type="slidenum">
              <a:rPr lang="en-US"/>
              <a:pPr/>
              <a:t>49</a:t>
            </a:fld>
            <a:endParaRPr lang="en-US" dirty="0"/>
          </a:p>
        </p:txBody>
      </p:sp>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529AAE-FD11-D74D-A5E0-8EB34EB98ECE}" type="slidenum">
              <a:rPr lang="en-US"/>
              <a:pPr/>
              <a:t>50</a:t>
            </a:fld>
            <a:endParaRPr lang="en-US" dirty="0"/>
          </a:p>
        </p:txBody>
      </p:sp>
      <p:sp>
        <p:nvSpPr>
          <p:cNvPr id="615426" name="Rectangle 2"/>
          <p:cNvSpPr>
            <a:spLocks noGrp="1" noRot="1" noChangeAspect="1"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CAF681-3C82-2B4B-9398-79627A2B36A3}" type="slidenum">
              <a:rPr lang="en-US"/>
              <a:pPr/>
              <a:t>51</a:t>
            </a:fld>
            <a:endParaRPr lang="en-US"/>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1AFCB-1A8A-124F-AE4B-270D6D411D64}" type="slidenum">
              <a:rPr lang="en-US"/>
              <a:pPr/>
              <a:t>52</a:t>
            </a:fld>
            <a:endParaRPr lang="en-US"/>
          </a:p>
        </p:txBody>
      </p:sp>
      <p:sp>
        <p:nvSpPr>
          <p:cNvPr id="636930" name="Rectangle 2"/>
          <p:cNvSpPr>
            <a:spLocks noGrp="1" noRot="1" noChangeAspect="1"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814EF-7D72-AE4A-9DC4-DE29A17279D3}" type="slidenum">
              <a:rPr lang="en-US"/>
              <a:pPr/>
              <a:t>53</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01FF65-0A70-664A-96A3-442E982FFCB7}" type="slidenum">
              <a:rPr lang="en-US"/>
              <a:pPr/>
              <a:t>54</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002D5-9E9C-314C-A706-0F36D2B9AEA7}" type="slidenum">
              <a:rPr lang="en-US"/>
              <a:pPr/>
              <a:t>55</a:t>
            </a:fld>
            <a:endParaRPr lang="en-US"/>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609009-C60F-4C4D-9DD4-D67C5E997095}" type="slidenum">
              <a:rPr lang="en-US"/>
              <a:pPr/>
              <a:t>56</a:t>
            </a:fld>
            <a:endParaRPr lang="en-US"/>
          </a:p>
        </p:txBody>
      </p:sp>
      <p:sp>
        <p:nvSpPr>
          <p:cNvPr id="619522" name="Rectangle 2"/>
          <p:cNvSpPr>
            <a:spLocks noGrp="1" noRot="1" noChangeAspect="1" noChangeArrowheads="1" noTextEdit="1"/>
          </p:cNvSpPr>
          <p:nvPr>
            <p:ph type="sldImg"/>
          </p:nvPr>
        </p:nvSpPr>
        <p:spPr>
          <a:ln/>
        </p:spPr>
      </p:sp>
      <p:sp>
        <p:nvSpPr>
          <p:cNvPr id="619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8E78A-E9F5-A749-A76D-697A045B5789}" type="slidenum">
              <a:rPr lang="en-US"/>
              <a:pPr/>
              <a:t>57</a:t>
            </a:fld>
            <a:endParaRPr lang="en-US"/>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544A40-E06E-264F-B888-A1CEB85B44B7}" type="slidenum">
              <a:rPr lang="en-US"/>
              <a:pPr/>
              <a:t>58</a:t>
            </a:fld>
            <a:endParaRPr lang="en-US"/>
          </a:p>
        </p:txBody>
      </p:sp>
      <p:sp>
        <p:nvSpPr>
          <p:cNvPr id="621570" name="Rectangle 2"/>
          <p:cNvSpPr>
            <a:spLocks noGrp="1" noRot="1" noChangeAspect="1" noChangeArrowheads="1" noTextEdit="1"/>
          </p:cNvSpPr>
          <p:nvPr>
            <p:ph type="sldImg"/>
          </p:nvPr>
        </p:nvSpPr>
        <p:spPr>
          <a:ln/>
        </p:spPr>
      </p:sp>
      <p:sp>
        <p:nvSpPr>
          <p:cNvPr id="621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492A3-FE63-1042-BBFB-AEB7BD949D0C}" type="slidenum">
              <a:rPr lang="en-US"/>
              <a:pPr/>
              <a:t>59</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12B1B-A26C-C24F-9B25-4D241603F9DD}" type="slidenum">
              <a:rPr lang="en-US"/>
              <a:pPr/>
              <a:t>60</a:t>
            </a:fld>
            <a:endParaRPr lang="en-US"/>
          </a:p>
        </p:txBody>
      </p:sp>
      <p:sp>
        <p:nvSpPr>
          <p:cNvPr id="623618" name="Rectangle 2"/>
          <p:cNvSpPr>
            <a:spLocks noGrp="1" noRot="1" noChangeAspect="1" noChangeArrowheads="1" noTextEdit="1"/>
          </p:cNvSpPr>
          <p:nvPr>
            <p:ph type="sldImg"/>
          </p:nvPr>
        </p:nvSpPr>
        <p:spPr>
          <a:ln/>
        </p:spPr>
      </p:sp>
      <p:sp>
        <p:nvSpPr>
          <p:cNvPr id="623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2F4739-756E-6145-8BFE-2F47652E7B0F}" type="slidenum">
              <a:rPr lang="en-US"/>
              <a:pPr/>
              <a:t>61</a:t>
            </a:fld>
            <a:endParaRPr lang="en-US"/>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236E3-656C-304E-848D-84126F0DB0C4}" type="slidenum">
              <a:rPr lang="en-US"/>
              <a:pPr/>
              <a:t>62</a:t>
            </a:fld>
            <a:endParaRPr lang="en-US"/>
          </a:p>
        </p:txBody>
      </p:sp>
      <p:sp>
        <p:nvSpPr>
          <p:cNvPr id="625666" name="Rectangle 2"/>
          <p:cNvSpPr>
            <a:spLocks noGrp="1" noRot="1" noChangeAspect="1" noChangeArrowheads="1" noTextEdit="1"/>
          </p:cNvSpPr>
          <p:nvPr>
            <p:ph type="sldImg"/>
          </p:nvPr>
        </p:nvSpPr>
        <p:spPr>
          <a:ln/>
        </p:spPr>
      </p:sp>
      <p:sp>
        <p:nvSpPr>
          <p:cNvPr id="625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462E3-5694-264A-9015-EB36FAE0153E}" type="slidenum">
              <a:rPr lang="en-US"/>
              <a:pPr/>
              <a:t>63</a:t>
            </a:fld>
            <a:endParaRPr lang="en-US"/>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994AB-14AD-2B42-A836-6AC0FA9CCAC2}" type="slidenum">
              <a:rPr lang="en-US"/>
              <a:pPr/>
              <a:t>64</a:t>
            </a:fld>
            <a:endParaRPr lang="en-US"/>
          </a:p>
        </p:txBody>
      </p:sp>
      <p:sp>
        <p:nvSpPr>
          <p:cNvPr id="627714" name="Rectangle 2"/>
          <p:cNvSpPr>
            <a:spLocks noGrp="1" noRot="1" noChangeAspect="1" noChangeArrowheads="1" noTextEdit="1"/>
          </p:cNvSpPr>
          <p:nvPr>
            <p:ph type="sldImg"/>
          </p:nvPr>
        </p:nvSpPr>
        <p:spPr>
          <a:ln/>
        </p:spPr>
      </p:sp>
      <p:sp>
        <p:nvSpPr>
          <p:cNvPr id="627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09496B-4C22-0C49-8C44-C650099202B1}" type="slidenum">
              <a:rPr lang="en-US"/>
              <a:pPr/>
              <a:t>65</a:t>
            </a:fld>
            <a:endParaRPr lang="en-US"/>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3A388-9802-FF4B-82BC-0C2324172185}" type="slidenum">
              <a:rPr lang="en-US"/>
              <a:pPr/>
              <a:t>67</a:t>
            </a:fld>
            <a:endParaRPr lang="en-US"/>
          </a:p>
        </p:txBody>
      </p:sp>
      <p:sp>
        <p:nvSpPr>
          <p:cNvPr id="470018" name="Rectangle 2"/>
          <p:cNvSpPr>
            <a:spLocks noGrp="1" noRot="1" noChangeAspect="1" noChangeArrowheads="1" noTextEdit="1"/>
          </p:cNvSpPr>
          <p:nvPr>
            <p:ph type="sldImg"/>
          </p:nvPr>
        </p:nvSpPr>
        <p:spPr>
          <a:ln/>
        </p:spPr>
      </p:sp>
      <p:sp>
        <p:nvSpPr>
          <p:cNvPr id="47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FE2D-D277-524B-8732-5EDE681B18D5}" type="slidenum">
              <a:rPr lang="en-US"/>
              <a:pPr/>
              <a:t>68</a:t>
            </a:fld>
            <a:endParaRPr lang="en-US"/>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3B195-EF65-7640-B87D-215A1202064D}" type="slidenum">
              <a:rPr lang="en-US"/>
              <a:pPr/>
              <a:t>69</a:t>
            </a:fld>
            <a:endParaRPr lang="en-US"/>
          </a:p>
        </p:txBody>
      </p:sp>
      <p:sp>
        <p:nvSpPr>
          <p:cNvPr id="472066" name="Rectangle 2"/>
          <p:cNvSpPr>
            <a:spLocks noGrp="1" noRot="1" noChangeAspect="1" noChangeArrowheads="1" noTextEdit="1"/>
          </p:cNvSpPr>
          <p:nvPr>
            <p:ph type="sldImg"/>
          </p:nvPr>
        </p:nvSpPr>
        <p:spPr>
          <a:ln/>
        </p:spPr>
      </p:sp>
      <p:sp>
        <p:nvSpPr>
          <p:cNvPr id="47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3D638A-F2E9-F24D-BC87-BC0DD2D5B3EC}" type="slidenum">
              <a:rPr lang="en-US"/>
              <a:pPr/>
              <a:t>70</a:t>
            </a:fld>
            <a:endParaRPr lang="en-US"/>
          </a:p>
        </p:txBody>
      </p:sp>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634C87-B54E-0E4C-9A02-8C33E8C84FF1}" type="slidenum">
              <a:rPr lang="en-US"/>
              <a:pPr/>
              <a:t>71</a:t>
            </a:fld>
            <a:endParaRPr 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6E4B2-5957-8B4B-8C52-71444A8F5D9D}" type="slidenum">
              <a:rPr lang="en-US"/>
              <a:pPr/>
              <a:t>72</a:t>
            </a:fld>
            <a:endParaRPr lang="en-US"/>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93E8F-A589-9245-8C41-80B5CBDA4919}" type="slidenum">
              <a:rPr lang="en-US"/>
              <a:pPr/>
              <a:t>73</a:t>
            </a:fld>
            <a:endParaRPr lang="en-US"/>
          </a:p>
        </p:txBody>
      </p:sp>
      <p:sp>
        <p:nvSpPr>
          <p:cNvPr id="480258" name="Rectangle 2"/>
          <p:cNvSpPr>
            <a:spLocks noGrp="1" noRot="1" noChangeAspect="1" noChangeArrowheads="1" noTextEdit="1"/>
          </p:cNvSpPr>
          <p:nvPr>
            <p:ph type="sldImg"/>
          </p:nvPr>
        </p:nvSpPr>
        <p:spPr>
          <a:ln/>
        </p:spPr>
      </p:sp>
      <p:sp>
        <p:nvSpPr>
          <p:cNvPr id="48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58C17-A0A2-CD46-899A-056BAC70FF11}" type="slidenum">
              <a:rPr lang="en-US"/>
              <a:pPr/>
              <a:t>74</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9E987-9A6D-944D-9D61-E39A300044DC}" type="slidenum">
              <a:rPr lang="en-US"/>
              <a:pPr/>
              <a:t>75</a:t>
            </a:fld>
            <a:endParaRPr lang="en-US"/>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EC085-4522-AA48-A952-A2DC23909B90}" type="slidenum">
              <a:rPr lang="en-US"/>
              <a:pPr/>
              <a:t>76</a:t>
            </a:fld>
            <a:endParaRPr lang="en-US"/>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think about the message passing game…</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77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general idea started with information theory and Shannon in the 40s</a:t>
            </a:r>
          </a:p>
          <a:p>
            <a:pPr>
              <a:buFontTx/>
              <a:buChar char="-"/>
            </a:pPr>
            <a:r>
              <a:rPr lang="en-US" baseline="0" dirty="0" smtClean="0"/>
              <a:t> used in the early 90s by IBM team for machine translation</a:t>
            </a:r>
            <a:endParaRPr lang="en-US" dirty="0" smtClean="0"/>
          </a:p>
          <a:p>
            <a:r>
              <a:rPr lang="en-US" dirty="0" smtClean="0"/>
              <a:t>- started</a:t>
            </a:r>
            <a:r>
              <a:rPr lang="en-US" baseline="0" dirty="0" smtClean="0"/>
              <a:t> to become a prevalent model for text-to-text approaches in the late 1990s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79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86</a:t>
            </a:fld>
            <a:endParaRPr lang="en-US"/>
          </a:p>
        </p:txBody>
      </p:sp>
      <p:sp>
        <p:nvSpPr>
          <p:cNvPr id="831490" name="Rectangle 2"/>
          <p:cNvSpPr>
            <a:spLocks noGrp="1" noRot="1" noChangeAspect="1" noChangeArrowheads="1" noTextEdit="1"/>
          </p:cNvSpPr>
          <p:nvPr>
            <p:ph type="sldImg"/>
          </p:nvPr>
        </p:nvSpPr>
        <p:spPr bwMode="auto">
          <a:xfrm>
            <a:off x="1147448" y="687058"/>
            <a:ext cx="4563104" cy="3427428"/>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15133" y="4342457"/>
            <a:ext cx="5027734" cy="4114486"/>
          </a:xfrm>
          <a:prstGeom prst="rect">
            <a:avLst/>
          </a:prstGeom>
          <a:solidFill>
            <a:srgbClr val="FFFFFF"/>
          </a:solidFill>
          <a:ln>
            <a:solidFill>
              <a:srgbClr val="000000"/>
            </a:solidFill>
            <a:miter lim="800000"/>
            <a:headEnd/>
            <a:tailEnd/>
          </a:ln>
        </p:spPr>
        <p:txBody>
          <a:bodyPr lIns="91415" tIns="45707" rIns="91415" bIns="45707">
            <a:prstTxWarp prst="textNoShape">
              <a:avLst/>
            </a:prstTxWarp>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54E77-0A18-8B44-B10E-6B2710C90CB4}" type="slidenum">
              <a:rPr lang="en-US"/>
              <a:pPr/>
              <a:t>87</a:t>
            </a:fld>
            <a:endParaRPr lang="en-US"/>
          </a:p>
        </p:txBody>
      </p:sp>
      <p:sp>
        <p:nvSpPr>
          <p:cNvPr id="827394" name="Rectangle 2"/>
          <p:cNvSpPr>
            <a:spLocks noGrp="1" noRot="1" noChangeAspect="1" noChangeArrowheads="1" noTextEdit="1"/>
          </p:cNvSpPr>
          <p:nvPr>
            <p:ph type="sldImg"/>
          </p:nvPr>
        </p:nvSpPr>
        <p:spPr>
          <a:ln/>
        </p:spPr>
      </p:sp>
      <p:sp>
        <p:nvSpPr>
          <p:cNvPr id="82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697DF-75A1-4A42-9B46-A3C9B595B27E}" type="slidenum">
              <a:rPr lang="en-US"/>
              <a:pPr/>
              <a:t>88</a:t>
            </a:fld>
            <a:endParaRPr lang="en-US"/>
          </a:p>
        </p:txBody>
      </p:sp>
      <p:sp>
        <p:nvSpPr>
          <p:cNvPr id="843778" name="Rectangle 2"/>
          <p:cNvSpPr>
            <a:spLocks noGrp="1" noRot="1" noChangeAspect="1" noChangeArrowheads="1"/>
          </p:cNvSpPr>
          <p:nvPr>
            <p:ph type="sldImg"/>
          </p:nvPr>
        </p:nvSpPr>
        <p:spPr bwMode="auto">
          <a:xfrm>
            <a:off x="1147448" y="687058"/>
            <a:ext cx="4563104" cy="3427428"/>
          </a:xfrm>
          <a:prstGeom prst="rect">
            <a:avLst/>
          </a:prstGeom>
          <a:solidFill>
            <a:srgbClr val="FFFFFF"/>
          </a:solidFill>
          <a:ln>
            <a:solidFill>
              <a:srgbClr val="000000"/>
            </a:solidFill>
            <a:miter lim="800000"/>
            <a:headEnd/>
            <a:tailEnd/>
          </a:ln>
        </p:spPr>
      </p:sp>
      <p:sp>
        <p:nvSpPr>
          <p:cNvPr id="843779" name="Rectangle 3"/>
          <p:cNvSpPr>
            <a:spLocks noGrp="1" noChangeArrowheads="1"/>
          </p:cNvSpPr>
          <p:nvPr>
            <p:ph type="body" idx="1"/>
          </p:nvPr>
        </p:nvSpPr>
        <p:spPr bwMode="auto">
          <a:xfrm>
            <a:off x="915133" y="4342457"/>
            <a:ext cx="5027734" cy="4114486"/>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67BCD-D5BC-D149-89F2-7EFBF9E57D25}" type="slidenum">
              <a:rPr lang="en-US"/>
              <a:pPr/>
              <a:t>95</a:t>
            </a:fld>
            <a:endParaRPr lang="en-US"/>
          </a:p>
        </p:txBody>
      </p:sp>
      <p:sp>
        <p:nvSpPr>
          <p:cNvPr id="611330" name="Rectangle 2"/>
          <p:cNvSpPr>
            <a:spLocks noGrp="1" noRot="1" noChangeAspect="1" noChangeArrowheads="1" noTextEdit="1"/>
          </p:cNvSpPr>
          <p:nvPr>
            <p:ph type="sldImg"/>
          </p:nvPr>
        </p:nvSpPr>
        <p:spPr>
          <a:ln/>
        </p:spPr>
      </p:sp>
      <p:sp>
        <p:nvSpPr>
          <p:cNvPr id="611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80B05E-4A3D-9142-83D2-A9233BF13CF0}" type="slidenum">
              <a:rPr lang="en-US"/>
              <a:pPr/>
              <a:t>101</a:t>
            </a:fld>
            <a:endParaRPr lang="en-US"/>
          </a:p>
        </p:txBody>
      </p:sp>
      <p:sp>
        <p:nvSpPr>
          <p:cNvPr id="824322" name="Rectangle 2"/>
          <p:cNvSpPr>
            <a:spLocks noGrp="1" noRot="1" noChangeAspect="1" noChangeArrowheads="1" noTextEdit="1"/>
          </p:cNvSpPr>
          <p:nvPr>
            <p:ph type="sldImg"/>
          </p:nvPr>
        </p:nvSpPr>
        <p:spPr>
          <a:ln/>
        </p:spPr>
      </p:sp>
      <p:sp>
        <p:nvSpPr>
          <p:cNvPr id="824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33550D-8C50-0142-92CA-D651395A7546}" type="slidenum">
              <a:rPr lang="en-US"/>
              <a:pPr/>
              <a:t>102</a:t>
            </a:fld>
            <a:endParaRPr lang="en-US"/>
          </a:p>
        </p:txBody>
      </p:sp>
      <p:sp>
        <p:nvSpPr>
          <p:cNvPr id="825346" name="Rectangle 2"/>
          <p:cNvSpPr>
            <a:spLocks noGrp="1" noRot="1" noChangeAspect="1" noChangeArrowheads="1" noTextEdit="1"/>
          </p:cNvSpPr>
          <p:nvPr>
            <p:ph type="sldImg"/>
          </p:nvPr>
        </p:nvSpPr>
        <p:spPr>
          <a:ln/>
        </p:spPr>
      </p:sp>
      <p:sp>
        <p:nvSpPr>
          <p:cNvPr id="8253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AF79EFB2-9F4F-6B45-BD7A-3AFC65991A3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F17505A4-D4E3-EE45-B4C1-B13DBDED28F9}" type="datetimeFigureOut">
              <a:rPr lang="en-US" smtClean="0"/>
              <a:pPr/>
              <a:t>4/25/13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79EFB2-9F4F-6B45-BD7A-3AFC65991A3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AF79EFB2-9F4F-6B45-BD7A-3AFC65991A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17505A4-D4E3-EE45-B4C1-B13DBDED28F9}" type="datetimeFigureOut">
              <a:rPr lang="en-US" smtClean="0"/>
              <a:pPr/>
              <a:t>4/25/13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17505A4-D4E3-EE45-B4C1-B13DBDED28F9}" type="datetimeFigureOut">
              <a:rPr lang="en-US" smtClean="0"/>
              <a:pPr/>
              <a:t>4/25/13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F17505A4-D4E3-EE45-B4C1-B13DBDED28F9}" type="datetimeFigureOut">
              <a:rPr lang="en-US" smtClean="0"/>
              <a:pPr/>
              <a:t>4/25/13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AF79EFB2-9F4F-6B45-BD7A-3AFC65991A3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F17505A4-D4E3-EE45-B4C1-B13DBDED28F9}" type="datetimeFigureOut">
              <a:rPr lang="en-US" smtClean="0"/>
              <a:pPr/>
              <a:t>4/25/13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79EFB2-9F4F-6B45-BD7A-3AFC65991A3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F17505A4-D4E3-EE45-B4C1-B13DBDED28F9}" type="datetimeFigureOut">
              <a:rPr lang="en-US" smtClean="0"/>
              <a:pPr/>
              <a:t>4/25/13</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AF79EFB2-9F4F-6B45-BD7A-3AFC65991A3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5" Type="http://schemas.openxmlformats.org/officeDocument/2006/relationships/image" Target="../media/image10.png"/><Relationship Id="rId6"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froogle.com" TargetMode="External"/><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hyperlink" Target="http://www.dealtime.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rtw.ml.cmu.edu/rtw/" TargetMode="Externa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ewsblaster.cs.columbia.edu/" TargetMode="External"/><Relationship Id="rId3"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washington.edu/homes/brun/pubs/pubs/Kiddon11.pd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jpeg"/><Relationship Id="rId6" Type="http://schemas.openxmlformats.org/officeDocument/2006/relationships/image" Target="../media/image31.png"/><Relationship Id="rId7" Type="http://schemas.openxmlformats.org/officeDocument/2006/relationships/image" Target="../media/image32.jpeg"/><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34.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5.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7.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7.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eg"/></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Microsoft_Equation1.bin"/><Relationship Id="rId5" Type="http://schemas.openxmlformats.org/officeDocument/2006/relationships/image" Target="../media/image40.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Microsoft_Equation2.bin"/><Relationship Id="rId4" Type="http://schemas.openxmlformats.org/officeDocument/2006/relationships/image" Target="../media/image4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Microsoft_Equation3.bin"/><Relationship Id="rId4" Type="http://schemas.openxmlformats.org/officeDocument/2006/relationships/image" Target="../media/image42.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1" Type="http://schemas.openxmlformats.org/officeDocument/2006/relationships/oleObject" Target="../embeddings/Microsoft_Equation4.bin"/><Relationship Id="rId12" Type="http://schemas.openxmlformats.org/officeDocument/2006/relationships/image" Target="../media/image47.emf"/><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43.emf"/><Relationship Id="rId5" Type="http://schemas.openxmlformats.org/officeDocument/2006/relationships/oleObject" Target="../embeddings/oleObject3.bin"/><Relationship Id="rId6" Type="http://schemas.openxmlformats.org/officeDocument/2006/relationships/image" Target="../media/image44.emf"/><Relationship Id="rId7" Type="http://schemas.openxmlformats.org/officeDocument/2006/relationships/oleObject" Target="../embeddings/oleObject4.bin"/><Relationship Id="rId8" Type="http://schemas.openxmlformats.org/officeDocument/2006/relationships/image" Target="../media/image45.emf"/><Relationship Id="rId9" Type="http://schemas.openxmlformats.org/officeDocument/2006/relationships/oleObject" Target="../embeddings/oleObject5.bin"/><Relationship Id="rId10" Type="http://schemas.openxmlformats.org/officeDocument/2006/relationships/image" Target="../media/image46.emf"/></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48.emf"/><Relationship Id="rId5" Type="http://schemas.openxmlformats.org/officeDocument/2006/relationships/oleObject" Target="../embeddings/oleObject7.bin"/><Relationship Id="rId6" Type="http://schemas.openxmlformats.org/officeDocument/2006/relationships/image" Target="../media/image49.emf"/><Relationship Id="rId7" Type="http://schemas.openxmlformats.org/officeDocument/2006/relationships/oleObject" Target="../embeddings/oleObject8.bin"/><Relationship Id="rId8" Type="http://schemas.openxmlformats.org/officeDocument/2006/relationships/image" Target="../media/image50.emf"/><Relationship Id="rId9" Type="http://schemas.openxmlformats.org/officeDocument/2006/relationships/oleObject" Target="../embeddings/Microsoft_Equation5.bin"/><Relationship Id="rId10" Type="http://schemas.openxmlformats.org/officeDocument/2006/relationships/image" Target="../media/image5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Microsoft_Equation6.bin"/><Relationship Id="rId4" Type="http://schemas.openxmlformats.org/officeDocument/2006/relationships/image" Target="../media/image5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www.statmt.org/europarl/"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91.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www.isi.edu/natural-language/download/hansard/" TargetMode="External"/><Relationship Id="rId4" Type="http://schemas.openxmlformats.org/officeDocument/2006/relationships/hyperlink" Target="http://www.isi.edu/licensed-sw/rewrite-decoder/" TargetMode="External"/><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81100" y="1117600"/>
            <a:ext cx="6769100" cy="4610100"/>
          </a:xfrm>
          <a:prstGeom prst="rect">
            <a:avLst/>
          </a:prstGeom>
        </p:spPr>
      </p:pic>
    </p:spTree>
    <p:extLst>
      <p:ext uri="{BB962C8B-B14F-4D97-AF65-F5344CB8AC3E}">
        <p14:creationId xmlns:p14="http://schemas.microsoft.com/office/powerpoint/2010/main" val="42838549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Natural Language Processing</a:t>
            </a:r>
            <a:endParaRPr lang="en-US" dirty="0"/>
          </a:p>
        </p:txBody>
      </p:sp>
      <p:sp>
        <p:nvSpPr>
          <p:cNvPr id="3" name="Subtitle 2"/>
          <p:cNvSpPr>
            <a:spLocks noGrp="1"/>
          </p:cNvSpPr>
          <p:nvPr>
            <p:ph type="subTitle" idx="1"/>
          </p:nvPr>
        </p:nvSpPr>
        <p:spPr/>
        <p:txBody>
          <a:bodyPr>
            <a:normAutofit/>
          </a:bodyPr>
          <a:lstStyle/>
          <a:p>
            <a:r>
              <a:rPr lang="en-US" sz="1800" dirty="0" smtClean="0"/>
              <a:t>CS311, Spring 2013</a:t>
            </a:r>
            <a:endParaRPr lang="en-US" sz="1800" dirty="0" smtClean="0"/>
          </a:p>
          <a:p>
            <a:r>
              <a:rPr lang="en-US" sz="1800" dirty="0" smtClean="0"/>
              <a:t>David Kauchak</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772400" cy="914400"/>
          </a:xfrm>
        </p:spPr>
        <p:txBody>
          <a:bodyPr>
            <a:normAutofit/>
          </a:bodyPr>
          <a:lstStyle/>
          <a:p>
            <a:r>
              <a:rPr lang="en-US" dirty="0" err="1" smtClean="0"/>
              <a:t>Administrivia</a:t>
            </a:r>
            <a:endParaRPr lang="en-US" dirty="0"/>
          </a:p>
        </p:txBody>
      </p:sp>
      <p:sp>
        <p:nvSpPr>
          <p:cNvPr id="3" name="Content Placeholder 2"/>
          <p:cNvSpPr>
            <a:spLocks noGrp="1"/>
          </p:cNvSpPr>
          <p:nvPr>
            <p:ph sz="quarter" idx="1"/>
          </p:nvPr>
        </p:nvSpPr>
        <p:spPr>
          <a:xfrm>
            <a:off x="304800" y="1219200"/>
            <a:ext cx="8077200" cy="5257800"/>
          </a:xfrm>
        </p:spPr>
        <p:txBody>
          <a:bodyPr>
            <a:normAutofit/>
          </a:bodyPr>
          <a:lstStyle/>
          <a:p>
            <a:r>
              <a:rPr lang="en-US" sz="2400" dirty="0"/>
              <a:t> </a:t>
            </a:r>
            <a:r>
              <a:rPr lang="en-US" sz="2400" dirty="0" smtClean="0"/>
              <a:t>Status report 1 due tomorrow</a:t>
            </a:r>
          </a:p>
          <a:p>
            <a:r>
              <a:rPr lang="en-US" sz="2400" dirty="0"/>
              <a:t> </a:t>
            </a:r>
            <a:r>
              <a:rPr lang="en-US" sz="2400" dirty="0" smtClean="0"/>
              <a:t>Look at written problems 3 by Monday</a:t>
            </a:r>
          </a:p>
          <a:p>
            <a:pPr lvl="1"/>
            <a:r>
              <a:rPr lang="en-US" sz="2200" dirty="0"/>
              <a:t> </a:t>
            </a:r>
            <a:r>
              <a:rPr lang="en-US" sz="2200" dirty="0" smtClean="0"/>
              <a:t>Recall we do have quizzes for this class</a:t>
            </a:r>
          </a:p>
          <a:p>
            <a:r>
              <a:rPr lang="en-US" sz="2400" dirty="0"/>
              <a:t> </a:t>
            </a:r>
            <a:r>
              <a:rPr lang="en-US" sz="2400" dirty="0" smtClean="0"/>
              <a:t>Exam 2 will be available early next week</a:t>
            </a:r>
          </a:p>
          <a:p>
            <a:r>
              <a:rPr lang="en-US" sz="2400" dirty="0"/>
              <a:t> </a:t>
            </a:r>
            <a:r>
              <a:rPr lang="en-US" sz="2400" dirty="0" smtClean="0"/>
              <a:t>Upcoming schedule</a:t>
            </a:r>
          </a:p>
          <a:p>
            <a:pPr lvl="1"/>
            <a:r>
              <a:rPr lang="en-US" sz="2200" dirty="0" smtClean="0"/>
              <a:t> Today: NLP</a:t>
            </a:r>
          </a:p>
          <a:p>
            <a:pPr lvl="1"/>
            <a:r>
              <a:rPr lang="en-US" sz="2200" dirty="0" smtClean="0"/>
              <a:t> Tuesday: Robotics</a:t>
            </a:r>
          </a:p>
          <a:p>
            <a:pPr lvl="1"/>
            <a:r>
              <a:rPr lang="en-US" sz="2200" dirty="0"/>
              <a:t> </a:t>
            </a:r>
            <a:r>
              <a:rPr lang="en-US" sz="2200" dirty="0" smtClean="0"/>
              <a:t>Thursday: Computer Vision</a:t>
            </a:r>
          </a:p>
          <a:p>
            <a:pPr lvl="1"/>
            <a:r>
              <a:rPr lang="en-US" sz="2200" dirty="0"/>
              <a:t> </a:t>
            </a:r>
            <a:r>
              <a:rPr lang="en-US" sz="2200" dirty="0" smtClean="0"/>
              <a:t>Last week: Philosophy and ethics of AI</a:t>
            </a:r>
            <a:endParaRPr lang="en-US" sz="22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NLP?</a:t>
            </a:r>
            <a:endParaRPr lang="en-US" dirty="0"/>
          </a:p>
        </p:txBody>
      </p:sp>
      <p:grpSp>
        <p:nvGrpSpPr>
          <p:cNvPr id="6" name="Group 5"/>
          <p:cNvGrpSpPr/>
          <p:nvPr/>
        </p:nvGrpSpPr>
        <p:grpSpPr>
          <a:xfrm>
            <a:off x="498474" y="2514600"/>
            <a:ext cx="7807326" cy="1632466"/>
            <a:chOff x="498474" y="2514600"/>
            <a:chExt cx="7807326" cy="1632466"/>
          </a:xfrm>
        </p:grpSpPr>
        <p:sp>
          <p:nvSpPr>
            <p:cNvPr id="4" name="Rectangle 3"/>
            <p:cNvSpPr/>
            <p:nvPr/>
          </p:nvSpPr>
          <p:spPr>
            <a:xfrm>
              <a:off x="498474" y="2514600"/>
              <a:ext cx="7807326" cy="1015663"/>
            </a:xfrm>
            <a:prstGeom prst="rect">
              <a:avLst/>
            </a:prstGeom>
          </p:spPr>
          <p:txBody>
            <a:bodyPr wrap="square">
              <a:spAutoFit/>
            </a:bodyPr>
            <a:lstStyle/>
            <a:p>
              <a:r>
                <a:rPr lang="en-US" sz="2000" dirty="0" smtClean="0"/>
                <a:t>Natural language processing (NLP) is a field of computer science and linguistics concerned with the interactions between computers and human (natural) languages.</a:t>
              </a:r>
              <a:endParaRPr lang="en-US" sz="2000" dirty="0"/>
            </a:p>
          </p:txBody>
        </p:sp>
        <p:sp>
          <p:nvSpPr>
            <p:cNvPr id="5" name="TextBox 4"/>
            <p:cNvSpPr txBox="1"/>
            <p:nvPr/>
          </p:nvSpPr>
          <p:spPr>
            <a:xfrm>
              <a:off x="6606987" y="3777734"/>
              <a:ext cx="1447800" cy="369332"/>
            </a:xfrm>
            <a:prstGeom prst="rect">
              <a:avLst/>
            </a:prstGeom>
            <a:noFill/>
          </p:spPr>
          <p:txBody>
            <a:bodyPr wrap="square" rtlCol="0">
              <a:spAutoFit/>
            </a:bodyPr>
            <a:lstStyle/>
            <a:p>
              <a:r>
                <a:rPr lang="en-US" dirty="0" smtClean="0"/>
                <a:t>- Wikipedia</a:t>
              </a:r>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NLP?</a:t>
            </a:r>
            <a:endParaRPr lang="en-US" dirty="0"/>
          </a:p>
        </p:txBody>
      </p:sp>
      <p:grpSp>
        <p:nvGrpSpPr>
          <p:cNvPr id="3" name="Group 5"/>
          <p:cNvGrpSpPr/>
          <p:nvPr/>
        </p:nvGrpSpPr>
        <p:grpSpPr>
          <a:xfrm>
            <a:off x="498474" y="2514600"/>
            <a:ext cx="7807326" cy="1632466"/>
            <a:chOff x="498474" y="2514600"/>
            <a:chExt cx="7807326" cy="1632466"/>
          </a:xfrm>
        </p:grpSpPr>
        <p:sp>
          <p:nvSpPr>
            <p:cNvPr id="4" name="Rectangle 3"/>
            <p:cNvSpPr/>
            <p:nvPr/>
          </p:nvSpPr>
          <p:spPr>
            <a:xfrm>
              <a:off x="498474" y="2514600"/>
              <a:ext cx="7807326" cy="707886"/>
            </a:xfrm>
            <a:prstGeom prst="rect">
              <a:avLst/>
            </a:prstGeom>
          </p:spPr>
          <p:txBody>
            <a:bodyPr wrap="square">
              <a:spAutoFit/>
            </a:bodyPr>
            <a:lstStyle/>
            <a:p>
              <a:r>
                <a:rPr lang="en-US" sz="2000" dirty="0" smtClean="0"/>
                <a:t>The goal of this new field is to get computers to perform useful tasks involving human language…</a:t>
              </a:r>
              <a:endParaRPr lang="en-US" sz="2000" dirty="0"/>
            </a:p>
          </p:txBody>
        </p:sp>
        <p:sp>
          <p:nvSpPr>
            <p:cNvPr id="5" name="TextBox 4"/>
            <p:cNvSpPr txBox="1"/>
            <p:nvPr/>
          </p:nvSpPr>
          <p:spPr>
            <a:xfrm>
              <a:off x="5943600" y="3777734"/>
              <a:ext cx="2111187" cy="369332"/>
            </a:xfrm>
            <a:prstGeom prst="rect">
              <a:avLst/>
            </a:prstGeom>
            <a:noFill/>
          </p:spPr>
          <p:txBody>
            <a:bodyPr wrap="square" rtlCol="0">
              <a:spAutoFit/>
            </a:bodyPr>
            <a:lstStyle/>
            <a:p>
              <a:r>
                <a:rPr lang="en-US" dirty="0" smtClean="0"/>
                <a:t>- </a:t>
              </a:r>
              <a:r>
                <a:rPr lang="en-US" dirty="0" smtClean="0"/>
                <a:t>Dan </a:t>
              </a:r>
              <a:r>
                <a:rPr lang="en-US" dirty="0" err="1" smtClean="0"/>
                <a:t>Jurafsky</a:t>
              </a:r>
              <a:endParaRPr lang="en-US" dirty="0"/>
            </a:p>
          </p:txBody>
        </p:sp>
      </p:gr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Natural text</a:t>
            </a:r>
            <a:endParaRPr lang="en-US" dirty="0"/>
          </a:p>
        </p:txBody>
      </p:sp>
      <p:sp>
        <p:nvSpPr>
          <p:cNvPr id="3" name="Content Placeholder 2"/>
          <p:cNvSpPr>
            <a:spLocks noGrp="1"/>
          </p:cNvSpPr>
          <p:nvPr>
            <p:ph idx="1"/>
          </p:nvPr>
        </p:nvSpPr>
        <p:spPr>
          <a:xfrm>
            <a:off x="498474" y="3695701"/>
            <a:ext cx="7556313" cy="647699"/>
          </a:xfrm>
        </p:spPr>
        <p:txBody>
          <a:bodyPr/>
          <a:lstStyle/>
          <a:p>
            <a:pPr marL="0" indent="0">
              <a:buNone/>
            </a:pPr>
            <a:r>
              <a:rPr lang="en-US" dirty="0" smtClean="0"/>
              <a:t>Natural text is written by people, generally for people</a:t>
            </a:r>
          </a:p>
          <a:p>
            <a:endParaRPr lang="en-US" dirty="0"/>
          </a:p>
        </p:txBody>
      </p:sp>
      <p:pic>
        <p:nvPicPr>
          <p:cNvPr id="4" name="Picture 3"/>
          <p:cNvPicPr>
            <a:picLocks noChangeAspect="1"/>
          </p:cNvPicPr>
          <p:nvPr/>
        </p:nvPicPr>
        <p:blipFill>
          <a:blip r:embed="rId2"/>
          <a:stretch>
            <a:fillRect/>
          </a:stretch>
        </p:blipFill>
        <p:spPr>
          <a:xfrm>
            <a:off x="7315200" y="52568"/>
            <a:ext cx="1752600" cy="1852432"/>
          </a:xfrm>
          <a:prstGeom prst="rect">
            <a:avLst/>
          </a:prstGeom>
        </p:spPr>
      </p:pic>
      <p:sp>
        <p:nvSpPr>
          <p:cNvPr id="5" name="Rectangle 4"/>
          <p:cNvSpPr/>
          <p:nvPr/>
        </p:nvSpPr>
        <p:spPr>
          <a:xfrm>
            <a:off x="663387" y="1600200"/>
            <a:ext cx="7391400" cy="1200328"/>
          </a:xfrm>
          <a:prstGeom prst="rect">
            <a:avLst/>
          </a:prstGeom>
        </p:spPr>
        <p:txBody>
          <a:bodyPr wrap="square">
            <a:spAutoFit/>
          </a:bodyPr>
          <a:lstStyle/>
          <a:p>
            <a:pPr algn="l"/>
            <a:r>
              <a:rPr lang="en-US" sz="2400" dirty="0" smtClean="0"/>
              <a:t>“A growing number of businesses are making </a:t>
            </a:r>
            <a:r>
              <a:rPr lang="en-US" sz="2400" dirty="0" err="1" smtClean="0"/>
              <a:t>Facebook</a:t>
            </a:r>
            <a:r>
              <a:rPr lang="en-US" sz="2400" dirty="0" smtClean="0"/>
              <a:t> an indispensible part of hanging out their shingles. Small businesses are using …”</a:t>
            </a:r>
            <a:endParaRPr lang="en-US" sz="2400" dirty="0"/>
          </a:p>
        </p:txBody>
      </p:sp>
      <p:sp>
        <p:nvSpPr>
          <p:cNvPr id="6" name="TextBox 5"/>
          <p:cNvSpPr txBox="1"/>
          <p:nvPr/>
        </p:nvSpPr>
        <p:spPr>
          <a:xfrm>
            <a:off x="990600" y="5213866"/>
            <a:ext cx="7197726" cy="830997"/>
          </a:xfrm>
          <a:prstGeom prst="rect">
            <a:avLst/>
          </a:prstGeom>
          <a:noFill/>
        </p:spPr>
        <p:txBody>
          <a:bodyPr wrap="square" rtlCol="0">
            <a:spAutoFit/>
          </a:bodyPr>
          <a:lstStyle/>
          <a:p>
            <a:r>
              <a:rPr lang="en-US" sz="2400" dirty="0" smtClean="0">
                <a:solidFill>
                  <a:srgbClr val="FF0000"/>
                </a:solidFill>
              </a:rPr>
              <a:t>Why do we even care about natural text in computer science? </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1625"/>
            <a:ext cx="7467600" cy="1143000"/>
          </a:xfrm>
        </p:spPr>
        <p:txBody>
          <a:bodyPr/>
          <a:lstStyle/>
          <a:p>
            <a:r>
              <a:rPr lang="en-US" dirty="0" smtClean="0"/>
              <a:t>Why do we need computers for dealing with natural text?</a:t>
            </a:r>
            <a:endParaRPr lang="en-US" dirty="0"/>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1524000" y="1568595"/>
            <a:ext cx="6781800" cy="5137005"/>
          </a:xfrm>
          <a:prstGeom prst="rect">
            <a:avLst/>
          </a:prstGeom>
        </p:spPr>
      </p:pic>
      <p:sp>
        <p:nvSpPr>
          <p:cNvPr id="7" name="Rectangle 6"/>
          <p:cNvSpPr/>
          <p:nvPr/>
        </p:nvSpPr>
        <p:spPr bwMode="auto">
          <a:xfrm>
            <a:off x="1524000" y="4800600"/>
            <a:ext cx="6629400" cy="45720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
        <p:nvSpPr>
          <p:cNvPr id="8" name="Rectangle 7"/>
          <p:cNvSpPr/>
          <p:nvPr/>
        </p:nvSpPr>
        <p:spPr bwMode="auto">
          <a:xfrm>
            <a:off x="1524000" y="6248400"/>
            <a:ext cx="6629400" cy="45720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need computers?</a:t>
            </a:r>
            <a:endParaRPr lang="en-US" dirty="0"/>
          </a:p>
        </p:txBody>
      </p:sp>
      <p:sp>
        <p:nvSpPr>
          <p:cNvPr id="13" name="Content Placeholder 12"/>
          <p:cNvSpPr>
            <a:spLocks noGrp="1"/>
          </p:cNvSpPr>
          <p:nvPr>
            <p:ph sz="quarter" idx="1"/>
          </p:nvPr>
        </p:nvSpPr>
        <p:spPr>
          <a:xfrm>
            <a:off x="612648" y="2819400"/>
            <a:ext cx="8153400" cy="3657600"/>
          </a:xfrm>
        </p:spPr>
        <p:txBody>
          <a:bodyPr>
            <a:normAutofit/>
          </a:bodyPr>
          <a:lstStyle/>
          <a:p>
            <a:pPr marL="0" indent="0">
              <a:buNone/>
            </a:pPr>
            <a:r>
              <a:rPr lang="en-US" dirty="0" smtClean="0"/>
              <a:t>~7 billion people in the world</a:t>
            </a:r>
          </a:p>
          <a:p>
            <a:pPr marL="0" indent="0">
              <a:buNone/>
            </a:pPr>
            <a:r>
              <a:rPr lang="en-US" dirty="0" smtClean="0">
                <a:solidFill>
                  <a:srgbClr val="0000FF"/>
                </a:solidFill>
              </a:rPr>
              <a:t>Hire them all:</a:t>
            </a:r>
          </a:p>
          <a:p>
            <a:pPr lvl="1"/>
            <a:r>
              <a:rPr lang="en-US" dirty="0" smtClean="0"/>
              <a:t>Task that takes 10 seconds per page</a:t>
            </a:r>
          </a:p>
          <a:p>
            <a:pPr lvl="2"/>
            <a:r>
              <a:rPr lang="en-US" dirty="0" smtClean="0"/>
              <a:t>1 trillion * 10 seconds = 23 minutes</a:t>
            </a:r>
          </a:p>
          <a:p>
            <a:pPr lvl="1"/>
            <a:r>
              <a:rPr lang="en-US" dirty="0" smtClean="0"/>
              <a:t>Task that takes 1 min per page</a:t>
            </a:r>
          </a:p>
          <a:p>
            <a:pPr lvl="2"/>
            <a:r>
              <a:rPr lang="en-US" dirty="0" smtClean="0"/>
              <a:t>2 hours</a:t>
            </a:r>
          </a:p>
          <a:p>
            <a:pPr lvl="1"/>
            <a:r>
              <a:rPr lang="en-US" dirty="0" smtClean="0"/>
              <a:t>Task that takes 5 min per page</a:t>
            </a:r>
          </a:p>
          <a:p>
            <a:pPr lvl="2"/>
            <a:r>
              <a:rPr lang="en-US" dirty="0" smtClean="0"/>
              <a:t>10 hours</a:t>
            </a:r>
            <a:endParaRPr lang="en-US" dirty="0"/>
          </a:p>
        </p:txBody>
      </p:sp>
      <p:pic>
        <p:nvPicPr>
          <p:cNvPr id="14" name="Picture 13"/>
          <p:cNvPicPr>
            <a:picLocks noChangeAspect="1"/>
          </p:cNvPicPr>
          <p:nvPr/>
        </p:nvPicPr>
        <p:blipFill>
          <a:blip r:embed="rId2"/>
          <a:stretch>
            <a:fillRect/>
          </a:stretch>
        </p:blipFill>
        <p:spPr>
          <a:xfrm>
            <a:off x="612648" y="1752600"/>
            <a:ext cx="4673600" cy="685800"/>
          </a:xfrm>
          <a:prstGeom prst="rect">
            <a:avLst/>
          </a:prstGeom>
        </p:spPr>
      </p:pic>
    </p:spTree>
    <p:extLst>
      <p:ext uri="{BB962C8B-B14F-4D97-AF65-F5344CB8AC3E}">
        <p14:creationId xmlns:p14="http://schemas.microsoft.com/office/powerpoint/2010/main" val="4217442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371600" y="228600"/>
            <a:ext cx="7313612" cy="1143000"/>
          </a:xfrm>
        </p:spPr>
        <p:txBody>
          <a:bodyPr/>
          <a:lstStyle/>
          <a:p>
            <a:r>
              <a:rPr lang="en-US" sz="3200" dirty="0" smtClean="0"/>
              <a:t>Web is just the start…</a:t>
            </a:r>
            <a:endParaRPr lang="en-US" sz="3200" dirty="0"/>
          </a:p>
        </p:txBody>
      </p:sp>
      <p:pic>
        <p:nvPicPr>
          <p:cNvPr id="110601" name="Picture 9" descr="mail"/>
          <p:cNvPicPr>
            <a:picLocks noChangeAspect="1" noChangeArrowheads="1"/>
          </p:cNvPicPr>
          <p:nvPr/>
        </p:nvPicPr>
        <p:blipFill>
          <a:blip r:embed="rId3"/>
          <a:srcRect/>
          <a:stretch>
            <a:fillRect/>
          </a:stretch>
        </p:blipFill>
        <p:spPr bwMode="auto">
          <a:xfrm>
            <a:off x="963202" y="2209800"/>
            <a:ext cx="2333625" cy="1371600"/>
          </a:xfrm>
          <a:prstGeom prst="rect">
            <a:avLst/>
          </a:prstGeom>
          <a:noFill/>
        </p:spPr>
      </p:pic>
      <p:sp>
        <p:nvSpPr>
          <p:cNvPr id="110607" name="Text Box 15"/>
          <p:cNvSpPr txBox="1">
            <a:spLocks noChangeArrowheads="1"/>
          </p:cNvSpPr>
          <p:nvPr/>
        </p:nvSpPr>
        <p:spPr bwMode="auto">
          <a:xfrm>
            <a:off x="734602" y="1600200"/>
            <a:ext cx="1905000" cy="457200"/>
          </a:xfrm>
          <a:prstGeom prst="rect">
            <a:avLst/>
          </a:prstGeom>
          <a:noFill/>
          <a:ln w="9525">
            <a:noFill/>
            <a:miter lim="800000"/>
            <a:headEnd/>
            <a:tailEnd/>
          </a:ln>
          <a:effectLst/>
        </p:spPr>
        <p:txBody>
          <a:bodyPr>
            <a:spAutoFit/>
          </a:bodyPr>
          <a:lstStyle/>
          <a:p>
            <a:pPr>
              <a:spcBef>
                <a:spcPct val="50000"/>
              </a:spcBef>
            </a:pPr>
            <a:r>
              <a:rPr lang="en-US" sz="2400" dirty="0">
                <a:latin typeface="Verdana" pitchFamily="34" charset="0"/>
              </a:rPr>
              <a:t>e-mail</a:t>
            </a:r>
          </a:p>
        </p:txBody>
      </p:sp>
      <p:grpSp>
        <p:nvGrpSpPr>
          <p:cNvPr id="2" name="Group 17"/>
          <p:cNvGrpSpPr>
            <a:grpSpLocks/>
          </p:cNvGrpSpPr>
          <p:nvPr/>
        </p:nvGrpSpPr>
        <p:grpSpPr bwMode="auto">
          <a:xfrm>
            <a:off x="6172200" y="1487170"/>
            <a:ext cx="533400" cy="762000"/>
            <a:chOff x="1680" y="3024"/>
            <a:chExt cx="336" cy="480"/>
          </a:xfrm>
        </p:grpSpPr>
        <p:sp>
          <p:nvSpPr>
            <p:cNvPr id="110610" name="Rectangle 18"/>
            <p:cNvSpPr>
              <a:spLocks noChangeArrowheads="1"/>
            </p:cNvSpPr>
            <p:nvPr/>
          </p:nvSpPr>
          <p:spPr bwMode="auto">
            <a:xfrm>
              <a:off x="1680" y="3024"/>
              <a:ext cx="336" cy="480"/>
            </a:xfrm>
            <a:prstGeom prst="rect">
              <a:avLst/>
            </a:prstGeom>
            <a:noFill/>
            <a:ln w="9525">
              <a:solidFill>
                <a:schemeClr val="tx1"/>
              </a:solidFill>
              <a:miter lim="800000"/>
              <a:headEnd/>
              <a:tailEnd/>
            </a:ln>
            <a:effectLst/>
          </p:spPr>
          <p:txBody>
            <a:bodyPr wrap="none" anchor="ctr"/>
            <a:lstStyle/>
            <a:p>
              <a:endParaRPr lang="en-US"/>
            </a:p>
          </p:txBody>
        </p:sp>
        <p:sp>
          <p:nvSpPr>
            <p:cNvPr id="110611" name="Line 19"/>
            <p:cNvSpPr>
              <a:spLocks noChangeShapeType="1"/>
            </p:cNvSpPr>
            <p:nvPr/>
          </p:nvSpPr>
          <p:spPr bwMode="auto">
            <a:xfrm>
              <a:off x="1728" y="3120"/>
              <a:ext cx="240" cy="0"/>
            </a:xfrm>
            <a:prstGeom prst="line">
              <a:avLst/>
            </a:prstGeom>
            <a:noFill/>
            <a:ln w="9525">
              <a:solidFill>
                <a:schemeClr val="tx1"/>
              </a:solidFill>
              <a:miter lim="800000"/>
              <a:headEnd/>
              <a:tailEnd/>
            </a:ln>
            <a:effectLst/>
          </p:spPr>
          <p:txBody>
            <a:bodyPr wrap="none"/>
            <a:lstStyle/>
            <a:p>
              <a:endParaRPr lang="en-US"/>
            </a:p>
          </p:txBody>
        </p:sp>
        <p:sp>
          <p:nvSpPr>
            <p:cNvPr id="110612" name="Line 20"/>
            <p:cNvSpPr>
              <a:spLocks noChangeShapeType="1"/>
            </p:cNvSpPr>
            <p:nvPr/>
          </p:nvSpPr>
          <p:spPr bwMode="auto">
            <a:xfrm>
              <a:off x="1728" y="3216"/>
              <a:ext cx="240" cy="0"/>
            </a:xfrm>
            <a:prstGeom prst="line">
              <a:avLst/>
            </a:prstGeom>
            <a:noFill/>
            <a:ln w="9525">
              <a:solidFill>
                <a:schemeClr val="tx1"/>
              </a:solidFill>
              <a:miter lim="800000"/>
              <a:headEnd/>
              <a:tailEnd/>
            </a:ln>
            <a:effectLst/>
          </p:spPr>
          <p:txBody>
            <a:bodyPr wrap="none"/>
            <a:lstStyle/>
            <a:p>
              <a:endParaRPr lang="en-US"/>
            </a:p>
          </p:txBody>
        </p:sp>
        <p:sp>
          <p:nvSpPr>
            <p:cNvPr id="110613" name="Line 21"/>
            <p:cNvSpPr>
              <a:spLocks noChangeShapeType="1"/>
            </p:cNvSpPr>
            <p:nvPr/>
          </p:nvSpPr>
          <p:spPr bwMode="auto">
            <a:xfrm>
              <a:off x="1728" y="3312"/>
              <a:ext cx="240" cy="0"/>
            </a:xfrm>
            <a:prstGeom prst="line">
              <a:avLst/>
            </a:prstGeom>
            <a:noFill/>
            <a:ln w="9525">
              <a:solidFill>
                <a:schemeClr val="tx1"/>
              </a:solidFill>
              <a:miter lim="800000"/>
              <a:headEnd/>
              <a:tailEnd/>
            </a:ln>
            <a:effectLst/>
          </p:spPr>
          <p:txBody>
            <a:bodyPr wrap="none"/>
            <a:lstStyle/>
            <a:p>
              <a:endParaRPr lang="en-US"/>
            </a:p>
          </p:txBody>
        </p:sp>
        <p:sp>
          <p:nvSpPr>
            <p:cNvPr id="110614" name="Line 22"/>
            <p:cNvSpPr>
              <a:spLocks noChangeShapeType="1"/>
            </p:cNvSpPr>
            <p:nvPr/>
          </p:nvSpPr>
          <p:spPr bwMode="auto">
            <a:xfrm>
              <a:off x="1728" y="3264"/>
              <a:ext cx="240" cy="0"/>
            </a:xfrm>
            <a:prstGeom prst="line">
              <a:avLst/>
            </a:prstGeom>
            <a:noFill/>
            <a:ln w="9525">
              <a:solidFill>
                <a:schemeClr val="tx1"/>
              </a:solidFill>
              <a:miter lim="800000"/>
              <a:headEnd/>
              <a:tailEnd/>
            </a:ln>
            <a:effectLst/>
          </p:spPr>
          <p:txBody>
            <a:bodyPr wrap="none"/>
            <a:lstStyle/>
            <a:p>
              <a:endParaRPr lang="en-US"/>
            </a:p>
          </p:txBody>
        </p:sp>
        <p:sp>
          <p:nvSpPr>
            <p:cNvPr id="110615" name="Line 23"/>
            <p:cNvSpPr>
              <a:spLocks noChangeShapeType="1"/>
            </p:cNvSpPr>
            <p:nvPr/>
          </p:nvSpPr>
          <p:spPr bwMode="auto">
            <a:xfrm>
              <a:off x="1728" y="3168"/>
              <a:ext cx="240" cy="0"/>
            </a:xfrm>
            <a:prstGeom prst="line">
              <a:avLst/>
            </a:prstGeom>
            <a:noFill/>
            <a:ln w="9525">
              <a:solidFill>
                <a:schemeClr val="tx1"/>
              </a:solidFill>
              <a:miter lim="800000"/>
              <a:headEnd/>
              <a:tailEnd/>
            </a:ln>
            <a:effectLst/>
          </p:spPr>
          <p:txBody>
            <a:bodyPr wrap="none"/>
            <a:lstStyle/>
            <a:p>
              <a:endParaRPr lang="en-US"/>
            </a:p>
          </p:txBody>
        </p:sp>
        <p:sp>
          <p:nvSpPr>
            <p:cNvPr id="110616" name="Line 24"/>
            <p:cNvSpPr>
              <a:spLocks noChangeShapeType="1"/>
            </p:cNvSpPr>
            <p:nvPr/>
          </p:nvSpPr>
          <p:spPr bwMode="auto">
            <a:xfrm>
              <a:off x="1728" y="3360"/>
              <a:ext cx="240" cy="0"/>
            </a:xfrm>
            <a:prstGeom prst="line">
              <a:avLst/>
            </a:prstGeom>
            <a:noFill/>
            <a:ln w="9525">
              <a:solidFill>
                <a:schemeClr val="tx1"/>
              </a:solidFill>
              <a:miter lim="800000"/>
              <a:headEnd/>
              <a:tailEnd/>
            </a:ln>
            <a:effectLst/>
          </p:spPr>
          <p:txBody>
            <a:bodyPr wrap="none"/>
            <a:lstStyle/>
            <a:p>
              <a:endParaRPr lang="en-US"/>
            </a:p>
          </p:txBody>
        </p:sp>
        <p:sp>
          <p:nvSpPr>
            <p:cNvPr id="110617" name="Line 25"/>
            <p:cNvSpPr>
              <a:spLocks noChangeShapeType="1"/>
            </p:cNvSpPr>
            <p:nvPr/>
          </p:nvSpPr>
          <p:spPr bwMode="auto">
            <a:xfrm>
              <a:off x="1728" y="3408"/>
              <a:ext cx="240" cy="0"/>
            </a:xfrm>
            <a:prstGeom prst="line">
              <a:avLst/>
            </a:prstGeom>
            <a:noFill/>
            <a:ln w="9525">
              <a:solidFill>
                <a:schemeClr val="tx1"/>
              </a:solidFill>
              <a:miter lim="800000"/>
              <a:headEnd/>
              <a:tailEnd/>
            </a:ln>
            <a:effectLst/>
          </p:spPr>
          <p:txBody>
            <a:bodyPr wrap="none"/>
            <a:lstStyle/>
            <a:p>
              <a:endParaRPr lang="en-US"/>
            </a:p>
          </p:txBody>
        </p:sp>
      </p:grpSp>
      <p:sp>
        <p:nvSpPr>
          <p:cNvPr id="22" name="Text Box 26"/>
          <p:cNvSpPr txBox="1">
            <a:spLocks noChangeArrowheads="1"/>
          </p:cNvSpPr>
          <p:nvPr/>
        </p:nvSpPr>
        <p:spPr bwMode="auto">
          <a:xfrm>
            <a:off x="609600" y="4419600"/>
            <a:ext cx="2438400" cy="830997"/>
          </a:xfrm>
          <a:prstGeom prst="rect">
            <a:avLst/>
          </a:prstGeom>
          <a:noFill/>
          <a:ln w="9525">
            <a:noFill/>
            <a:miter lim="800000"/>
            <a:headEnd/>
            <a:tailEnd/>
          </a:ln>
          <a:effectLst/>
        </p:spPr>
        <p:txBody>
          <a:bodyPr>
            <a:spAutoFit/>
          </a:bodyPr>
          <a:lstStyle/>
          <a:p>
            <a:pPr>
              <a:spcBef>
                <a:spcPct val="50000"/>
              </a:spcBef>
            </a:pPr>
            <a:r>
              <a:rPr lang="en-US" sz="2400" dirty="0" smtClean="0">
                <a:latin typeface="Verdana" pitchFamily="34" charset="0"/>
              </a:rPr>
              <a:t>corporate</a:t>
            </a:r>
            <a:br>
              <a:rPr lang="en-US" sz="2400" dirty="0" smtClean="0">
                <a:latin typeface="Verdana" pitchFamily="34" charset="0"/>
              </a:rPr>
            </a:br>
            <a:r>
              <a:rPr lang="en-US" sz="2400" dirty="0" smtClean="0">
                <a:latin typeface="Verdana" pitchFamily="34" charset="0"/>
              </a:rPr>
              <a:t>databases</a:t>
            </a:r>
            <a:endParaRPr lang="en-US" sz="2400" dirty="0">
              <a:latin typeface="Verdana" pitchFamily="34" charset="0"/>
            </a:endParaRPr>
          </a:p>
        </p:txBody>
      </p:sp>
      <p:sp>
        <p:nvSpPr>
          <p:cNvPr id="23" name="Can 22"/>
          <p:cNvSpPr/>
          <p:nvPr/>
        </p:nvSpPr>
        <p:spPr bwMode="auto">
          <a:xfrm>
            <a:off x="1752600" y="5334000"/>
            <a:ext cx="990600" cy="1219200"/>
          </a:xfrm>
          <a:prstGeom prst="can">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Comic Sans MS" pitchFamily="66" charset="0"/>
            </a:endParaRPr>
          </a:p>
        </p:txBody>
      </p:sp>
      <p:pic>
        <p:nvPicPr>
          <p:cNvPr id="24" name="Picture 23"/>
          <p:cNvPicPr>
            <a:picLocks noChangeAspect="1"/>
          </p:cNvPicPr>
          <p:nvPr/>
        </p:nvPicPr>
        <p:blipFill>
          <a:blip r:embed="rId4"/>
          <a:stretch>
            <a:fillRect/>
          </a:stretch>
        </p:blipFill>
        <p:spPr>
          <a:xfrm>
            <a:off x="5410200" y="2526268"/>
            <a:ext cx="2057400" cy="609600"/>
          </a:xfrm>
          <a:prstGeom prst="rect">
            <a:avLst/>
          </a:prstGeom>
        </p:spPr>
      </p:pic>
      <p:sp>
        <p:nvSpPr>
          <p:cNvPr id="26" name="Rectangle 25"/>
          <p:cNvSpPr/>
          <p:nvPr/>
        </p:nvSpPr>
        <p:spPr>
          <a:xfrm>
            <a:off x="3429000" y="6400800"/>
            <a:ext cx="5715000" cy="276999"/>
          </a:xfrm>
          <a:prstGeom prst="rect">
            <a:avLst/>
          </a:prstGeom>
        </p:spPr>
        <p:txBody>
          <a:bodyPr wrap="square">
            <a:spAutoFit/>
          </a:bodyPr>
          <a:lstStyle/>
          <a:p>
            <a:r>
              <a:rPr lang="en-US" sz="1200" dirty="0" smtClean="0"/>
              <a:t>http://royal.pingdom.com/2010/01/22/internet-2009-in-numbers/</a:t>
            </a:r>
            <a:endParaRPr lang="en-US" sz="1200" dirty="0"/>
          </a:p>
        </p:txBody>
      </p:sp>
      <p:sp>
        <p:nvSpPr>
          <p:cNvPr id="27" name="TextBox 26"/>
          <p:cNvSpPr txBox="1"/>
          <p:nvPr/>
        </p:nvSpPr>
        <p:spPr>
          <a:xfrm>
            <a:off x="5170089" y="3212068"/>
            <a:ext cx="2783672" cy="369332"/>
          </a:xfrm>
          <a:prstGeom prst="rect">
            <a:avLst/>
          </a:prstGeom>
          <a:noFill/>
        </p:spPr>
        <p:txBody>
          <a:bodyPr wrap="none" rtlCol="0">
            <a:spAutoFit/>
          </a:bodyPr>
          <a:lstStyle/>
          <a:p>
            <a:r>
              <a:rPr lang="en-US" b="1" dirty="0" smtClean="0">
                <a:solidFill>
                  <a:srgbClr val="FF0000"/>
                </a:solidFill>
              </a:rPr>
              <a:t>27 million</a:t>
            </a:r>
            <a:r>
              <a:rPr lang="en-US" dirty="0" smtClean="0"/>
              <a:t> tweets a day</a:t>
            </a:r>
            <a:endParaRPr lang="en-US" dirty="0"/>
          </a:p>
        </p:txBody>
      </p:sp>
      <p:sp>
        <p:nvSpPr>
          <p:cNvPr id="28" name="TextBox 27"/>
          <p:cNvSpPr txBox="1"/>
          <p:nvPr/>
        </p:nvSpPr>
        <p:spPr>
          <a:xfrm>
            <a:off x="4343400" y="4876800"/>
            <a:ext cx="1170888" cy="523220"/>
          </a:xfrm>
          <a:prstGeom prst="rect">
            <a:avLst/>
          </a:prstGeom>
          <a:noFill/>
        </p:spPr>
        <p:txBody>
          <a:bodyPr wrap="none" rtlCol="0">
            <a:spAutoFit/>
          </a:bodyPr>
          <a:lstStyle/>
          <a:p>
            <a:r>
              <a:rPr lang="en-US" sz="2800" dirty="0" smtClean="0"/>
              <a:t>Blogs:</a:t>
            </a:r>
            <a:endParaRPr lang="en-US" sz="2800" dirty="0"/>
          </a:p>
        </p:txBody>
      </p:sp>
      <p:sp>
        <p:nvSpPr>
          <p:cNvPr id="29" name="TextBox 28"/>
          <p:cNvSpPr txBox="1"/>
          <p:nvPr/>
        </p:nvSpPr>
        <p:spPr>
          <a:xfrm>
            <a:off x="5350596" y="4953000"/>
            <a:ext cx="3107604" cy="369332"/>
          </a:xfrm>
          <a:prstGeom prst="rect">
            <a:avLst/>
          </a:prstGeom>
          <a:noFill/>
        </p:spPr>
        <p:txBody>
          <a:bodyPr wrap="none" rtlCol="0">
            <a:spAutoFit/>
          </a:bodyPr>
          <a:lstStyle/>
          <a:p>
            <a:r>
              <a:rPr lang="en-US" b="1" dirty="0" smtClean="0">
                <a:solidFill>
                  <a:srgbClr val="FF0000"/>
                </a:solidFill>
              </a:rPr>
              <a:t>126 million</a:t>
            </a:r>
            <a:r>
              <a:rPr lang="en-US" dirty="0" smtClean="0"/>
              <a:t> different blogs</a:t>
            </a:r>
            <a:endParaRPr lang="en-US" dirty="0"/>
          </a:p>
        </p:txBody>
      </p:sp>
      <p:sp>
        <p:nvSpPr>
          <p:cNvPr id="30" name="TextBox 29"/>
          <p:cNvSpPr txBox="1"/>
          <p:nvPr/>
        </p:nvSpPr>
        <p:spPr>
          <a:xfrm>
            <a:off x="775984" y="3657600"/>
            <a:ext cx="2832814" cy="369332"/>
          </a:xfrm>
          <a:prstGeom prst="rect">
            <a:avLst/>
          </a:prstGeom>
          <a:noFill/>
        </p:spPr>
        <p:txBody>
          <a:bodyPr wrap="none" rtlCol="0">
            <a:spAutoFit/>
          </a:bodyPr>
          <a:lstStyle/>
          <a:p>
            <a:r>
              <a:rPr lang="en-US" b="1" dirty="0" smtClean="0">
                <a:solidFill>
                  <a:srgbClr val="FF0000"/>
                </a:solidFill>
              </a:rPr>
              <a:t>247 billion </a:t>
            </a:r>
            <a:r>
              <a:rPr lang="en-US" dirty="0" smtClean="0"/>
              <a:t>e-mails a day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is NLP hard? </a:t>
            </a:r>
            <a:endParaRPr lang="en-US" dirty="0"/>
          </a:p>
        </p:txBody>
      </p:sp>
      <p:sp>
        <p:nvSpPr>
          <p:cNvPr id="7" name="Content Placeholder 6"/>
          <p:cNvSpPr>
            <a:spLocks noGrp="1"/>
          </p:cNvSpPr>
          <p:nvPr>
            <p:ph idx="1"/>
          </p:nvPr>
        </p:nvSpPr>
        <p:spPr>
          <a:xfrm>
            <a:off x="498474" y="1371600"/>
            <a:ext cx="7556313" cy="5029200"/>
          </a:xfrm>
        </p:spPr>
        <p:txBody>
          <a:bodyPr>
            <a:normAutofit/>
          </a:bodyPr>
          <a:lstStyle/>
          <a:p>
            <a:pPr marL="0" indent="0">
              <a:buNone/>
            </a:pPr>
            <a:r>
              <a:rPr lang="en-US" dirty="0" smtClean="0"/>
              <a:t>Iraqi Head Seeks Arms </a:t>
            </a:r>
          </a:p>
          <a:p>
            <a:pPr marL="0" indent="0">
              <a:buNone/>
            </a:pPr>
            <a:r>
              <a:rPr lang="en-US" dirty="0" smtClean="0"/>
              <a:t>Juvenile Court to Try Shooting Defendant </a:t>
            </a:r>
          </a:p>
          <a:p>
            <a:pPr marL="0" indent="0">
              <a:buNone/>
            </a:pPr>
            <a:r>
              <a:rPr lang="en-US" dirty="0" smtClean="0"/>
              <a:t>Stolen Painting Found by Tree </a:t>
            </a:r>
          </a:p>
          <a:p>
            <a:pPr marL="0" indent="0">
              <a:buNone/>
            </a:pPr>
            <a:r>
              <a:rPr lang="en-US" dirty="0" smtClean="0"/>
              <a:t>Kids Make Nutritious Snacks </a:t>
            </a:r>
          </a:p>
          <a:p>
            <a:pPr marL="0" indent="0">
              <a:buNone/>
            </a:pPr>
            <a:r>
              <a:rPr lang="en-US" dirty="0" smtClean="0"/>
              <a:t>Local HS Dropouts Cut in Half </a:t>
            </a:r>
          </a:p>
          <a:p>
            <a:pPr marL="0" indent="0">
              <a:buNone/>
            </a:pPr>
            <a:r>
              <a:rPr lang="en-US" dirty="0" smtClean="0"/>
              <a:t>Obesity Study Looks for Larger Test Group</a:t>
            </a:r>
          </a:p>
          <a:p>
            <a:pPr marL="0" indent="0">
              <a:buNone/>
            </a:pPr>
            <a:r>
              <a:rPr lang="en-US" dirty="0" smtClean="0"/>
              <a:t>British Left Waffles on Falkland Islands</a:t>
            </a:r>
          </a:p>
          <a:p>
            <a:pPr marL="0" indent="0">
              <a:buNone/>
            </a:pPr>
            <a:r>
              <a:rPr lang="en-US" dirty="0" smtClean="0"/>
              <a:t>Red Tape Holds Up New Bridges</a:t>
            </a:r>
          </a:p>
          <a:p>
            <a:pPr marL="0" indent="0">
              <a:buNone/>
            </a:pPr>
            <a:r>
              <a:rPr lang="en-US" dirty="0" smtClean="0"/>
              <a:t>Hospitals Are Sued by 7 Foot Doctors</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NLP hard?</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0000FF"/>
                </a:solidFill>
              </a:rPr>
              <a:t>User:</a:t>
            </a:r>
            <a:r>
              <a:rPr lang="en-US" dirty="0" smtClean="0"/>
              <a:t>  Where is Contagion playing in the Middlebury Area?</a:t>
            </a:r>
          </a:p>
          <a:p>
            <a:pPr marL="0" indent="0">
              <a:buNone/>
            </a:pPr>
            <a:r>
              <a:rPr lang="en-US" dirty="0" smtClean="0">
                <a:solidFill>
                  <a:srgbClr val="008000"/>
                </a:solidFill>
              </a:rPr>
              <a:t>System:</a:t>
            </a:r>
            <a:r>
              <a:rPr lang="en-US" dirty="0" smtClean="0"/>
              <a:t> Contagion is playing at the Marquis Theatre.</a:t>
            </a:r>
          </a:p>
          <a:p>
            <a:pPr marL="0" indent="0">
              <a:buNone/>
            </a:pPr>
            <a:r>
              <a:rPr lang="en-US" dirty="0" smtClean="0">
                <a:solidFill>
                  <a:srgbClr val="0000FF"/>
                </a:solidFill>
              </a:rPr>
              <a:t>User:</a:t>
            </a:r>
            <a:r>
              <a:rPr lang="en-US" dirty="0" smtClean="0"/>
              <a:t> When is </a:t>
            </a:r>
            <a:r>
              <a:rPr lang="en-US" dirty="0" smtClean="0">
                <a:solidFill>
                  <a:srgbClr val="FF0000"/>
                </a:solidFill>
              </a:rPr>
              <a:t>it</a:t>
            </a:r>
            <a:r>
              <a:rPr lang="en-US" dirty="0" smtClean="0"/>
              <a:t> playing </a:t>
            </a:r>
            <a:r>
              <a:rPr lang="en-US" dirty="0" smtClean="0">
                <a:solidFill>
                  <a:srgbClr val="FF0000"/>
                </a:solidFill>
              </a:rPr>
              <a:t>there</a:t>
            </a:r>
            <a:r>
              <a:rPr lang="en-US" dirty="0" smtClean="0"/>
              <a:t>?</a:t>
            </a:r>
          </a:p>
          <a:p>
            <a:pPr marL="0" indent="0">
              <a:buNone/>
            </a:pPr>
            <a:r>
              <a:rPr lang="en-US" dirty="0" smtClean="0">
                <a:solidFill>
                  <a:srgbClr val="008000"/>
                </a:solidFill>
              </a:rPr>
              <a:t>System:</a:t>
            </a:r>
            <a:r>
              <a:rPr lang="en-US" dirty="0" smtClean="0"/>
              <a:t> It’s playing at 2pm, 5pm and 8pm</a:t>
            </a:r>
          </a:p>
          <a:p>
            <a:pPr marL="0" indent="0">
              <a:buNone/>
            </a:pPr>
            <a:r>
              <a:rPr lang="en-US" dirty="0" smtClean="0">
                <a:solidFill>
                  <a:srgbClr val="0000FF"/>
                </a:solidFill>
              </a:rPr>
              <a:t>User:</a:t>
            </a:r>
            <a:r>
              <a:rPr lang="en-US" dirty="0" smtClean="0"/>
              <a:t> I’d like 1 adult and 2 children for </a:t>
            </a:r>
            <a:r>
              <a:rPr lang="en-US" dirty="0" smtClean="0">
                <a:solidFill>
                  <a:srgbClr val="FF0000"/>
                </a:solidFill>
              </a:rPr>
              <a:t>the first show</a:t>
            </a:r>
            <a:r>
              <a:rPr lang="en-US" dirty="0" smtClean="0"/>
              <a:t>. How much would </a:t>
            </a:r>
            <a:r>
              <a:rPr lang="en-US" dirty="0" smtClean="0">
                <a:solidFill>
                  <a:srgbClr val="FF0000"/>
                </a:solidFill>
              </a:rPr>
              <a:t>that</a:t>
            </a:r>
            <a:r>
              <a:rPr lang="en-US" dirty="0" smtClean="0"/>
              <a:t> cost?</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NLP hard?</a:t>
            </a:r>
            <a:endParaRPr lang="en-US" dirty="0"/>
          </a:p>
        </p:txBody>
      </p:sp>
      <p:pic>
        <p:nvPicPr>
          <p:cNvPr id="4" name="Picture 3"/>
          <p:cNvPicPr>
            <a:picLocks noChangeAspect="1"/>
          </p:cNvPicPr>
          <p:nvPr/>
        </p:nvPicPr>
        <p:blipFill>
          <a:blip r:embed="rId2"/>
          <a:stretch>
            <a:fillRect/>
          </a:stretch>
        </p:blipFill>
        <p:spPr>
          <a:xfrm>
            <a:off x="685800" y="3124200"/>
            <a:ext cx="3352800" cy="3352800"/>
          </a:xfrm>
          <a:prstGeom prst="rect">
            <a:avLst/>
          </a:prstGeom>
        </p:spPr>
      </p:pic>
      <p:pic>
        <p:nvPicPr>
          <p:cNvPr id="5" name="Picture 4"/>
          <p:cNvPicPr>
            <a:picLocks noChangeAspect="1"/>
          </p:cNvPicPr>
          <p:nvPr/>
        </p:nvPicPr>
        <p:blipFill>
          <a:blip r:embed="rId3"/>
          <a:stretch>
            <a:fillRect/>
          </a:stretch>
        </p:blipFill>
        <p:spPr>
          <a:xfrm>
            <a:off x="4922578" y="3048000"/>
            <a:ext cx="3535622" cy="3517900"/>
          </a:xfrm>
          <a:prstGeom prst="rect">
            <a:avLst/>
          </a:prstGeom>
        </p:spPr>
      </p:pic>
      <p:sp>
        <p:nvSpPr>
          <p:cNvPr id="6" name="TextBox 5"/>
          <p:cNvSpPr txBox="1"/>
          <p:nvPr/>
        </p:nvSpPr>
        <p:spPr>
          <a:xfrm>
            <a:off x="2819400" y="1905000"/>
            <a:ext cx="3962400" cy="769441"/>
          </a:xfrm>
          <a:prstGeom prst="rect">
            <a:avLst/>
          </a:prstGeom>
          <a:noFill/>
        </p:spPr>
        <p:txBody>
          <a:bodyPr wrap="square" rtlCol="0">
            <a:spAutoFit/>
          </a:bodyPr>
          <a:lstStyle/>
          <a:p>
            <a:r>
              <a:rPr lang="en-US" sz="4400" dirty="0" smtClean="0"/>
              <a:t>I saw her duck</a:t>
            </a:r>
            <a:endParaRPr lang="en-US" sz="4400" dirty="0"/>
          </a:p>
        </p:txBody>
      </p:sp>
    </p:spTree>
    <p:extLst>
      <p:ext uri="{BB962C8B-B14F-4D97-AF65-F5344CB8AC3E}">
        <p14:creationId xmlns:p14="http://schemas.microsoft.com/office/powerpoint/2010/main" val="3275420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922578" y="3048000"/>
            <a:ext cx="3535622" cy="3517900"/>
          </a:xfrm>
          <a:prstGeom prst="rect">
            <a:avLst/>
          </a:prstGeom>
        </p:spPr>
      </p:pic>
      <p:sp>
        <p:nvSpPr>
          <p:cNvPr id="2" name="Title 1"/>
          <p:cNvSpPr>
            <a:spLocks noGrp="1"/>
          </p:cNvSpPr>
          <p:nvPr>
            <p:ph type="title"/>
          </p:nvPr>
        </p:nvSpPr>
        <p:spPr/>
        <p:txBody>
          <a:bodyPr/>
          <a:lstStyle/>
          <a:p>
            <a:r>
              <a:rPr lang="en-US" dirty="0" smtClean="0"/>
              <a:t>Why is NLP hard?</a:t>
            </a:r>
            <a:endParaRPr lang="en-US" dirty="0"/>
          </a:p>
        </p:txBody>
      </p:sp>
      <p:sp>
        <p:nvSpPr>
          <p:cNvPr id="6" name="TextBox 5"/>
          <p:cNvSpPr txBox="1"/>
          <p:nvPr/>
        </p:nvSpPr>
        <p:spPr>
          <a:xfrm>
            <a:off x="2819400" y="1905000"/>
            <a:ext cx="3962400" cy="769441"/>
          </a:xfrm>
          <a:prstGeom prst="rect">
            <a:avLst/>
          </a:prstGeom>
          <a:noFill/>
        </p:spPr>
        <p:txBody>
          <a:bodyPr wrap="square" rtlCol="0">
            <a:spAutoFit/>
          </a:bodyPr>
          <a:lstStyle/>
          <a:p>
            <a:r>
              <a:rPr lang="en-US" sz="4400" dirty="0" smtClean="0"/>
              <a:t>I saw her duck</a:t>
            </a:r>
            <a:endParaRPr lang="en-US" sz="4400" dirty="0"/>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9434" b="89623" l="1961" r="98039"/>
                    </a14:imgEffect>
                  </a14:imgLayer>
                </a14:imgProps>
              </a:ext>
            </a:extLst>
          </a:blip>
          <a:srcRect r="2557"/>
          <a:stretch/>
        </p:blipFill>
        <p:spPr>
          <a:xfrm rot="21033269">
            <a:off x="3818591" y="4340202"/>
            <a:ext cx="3786817" cy="1346200"/>
          </a:xfrm>
          <a:prstGeom prst="rect">
            <a:avLst/>
          </a:prstGeom>
        </p:spPr>
      </p:pic>
      <p:pic>
        <p:nvPicPr>
          <p:cNvPr id="8" name="Picture 7"/>
          <p:cNvPicPr>
            <a:picLocks noChangeAspect="1"/>
          </p:cNvPicPr>
          <p:nvPr/>
        </p:nvPicPr>
        <p:blipFill rotWithShape="1">
          <a:blip r:embed="rId5">
            <a:extLst>
              <a:ext uri="{BEBA8EAE-BF5A-486C-A8C5-ECC9F3942E4B}">
                <a14:imgProps xmlns:a14="http://schemas.microsoft.com/office/drawing/2010/main">
                  <a14:imgLayer r:embed="rId6">
                    <a14:imgEffect>
                      <a14:backgroundRemoval t="3704" b="96296" l="2655" r="88496">
                        <a14:foregroundMark x1="61062" y1="59259" x2="61062" y2="59259"/>
                      </a14:backgroundRemoval>
                    </a14:imgEffect>
                  </a14:imgLayer>
                </a14:imgProps>
              </a:ext>
            </a:extLst>
          </a:blip>
          <a:srcRect r="11445"/>
          <a:stretch/>
        </p:blipFill>
        <p:spPr>
          <a:xfrm>
            <a:off x="2445450" y="3439542"/>
            <a:ext cx="1792433" cy="3385429"/>
          </a:xfrm>
          <a:prstGeom prst="rect">
            <a:avLst/>
          </a:prstGeom>
        </p:spPr>
      </p:pic>
    </p:spTree>
    <p:extLst>
      <p:ext uri="{BB962C8B-B14F-4D97-AF65-F5344CB8AC3E}">
        <p14:creationId xmlns:p14="http://schemas.microsoft.com/office/powerpoint/2010/main" val="25328451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NLP hard?</a:t>
            </a:r>
            <a:endParaRPr lang="en-US" dirty="0"/>
          </a:p>
        </p:txBody>
      </p:sp>
      <p:sp>
        <p:nvSpPr>
          <p:cNvPr id="3" name="Content Placeholder 2"/>
          <p:cNvSpPr>
            <a:spLocks noGrp="1"/>
          </p:cNvSpPr>
          <p:nvPr>
            <p:ph idx="1"/>
          </p:nvPr>
        </p:nvSpPr>
        <p:spPr>
          <a:xfrm>
            <a:off x="498474" y="1600200"/>
            <a:ext cx="7959726" cy="4144963"/>
          </a:xfrm>
        </p:spPr>
        <p:txBody>
          <a:bodyPr>
            <a:noAutofit/>
          </a:bodyPr>
          <a:lstStyle/>
          <a:p>
            <a:pPr marL="0" indent="0">
              <a:buNone/>
            </a:pPr>
            <a:r>
              <a:rPr lang="en-US" sz="2400" dirty="0" smtClean="0"/>
              <a:t>Natural language:</a:t>
            </a:r>
          </a:p>
          <a:p>
            <a:pPr lvl="1"/>
            <a:r>
              <a:rPr lang="en-US" sz="2000" dirty="0" smtClean="0"/>
              <a:t>is highly ambiguous at many different levels</a:t>
            </a:r>
          </a:p>
          <a:p>
            <a:pPr lvl="1"/>
            <a:r>
              <a:rPr lang="en-US" sz="2000" dirty="0" smtClean="0"/>
              <a:t>is complex and contains subtle use of context to convey meaning</a:t>
            </a:r>
          </a:p>
          <a:p>
            <a:pPr lvl="1"/>
            <a:r>
              <a:rPr lang="en-US" sz="2000" dirty="0" smtClean="0"/>
              <a:t>is probabilistic?</a:t>
            </a:r>
          </a:p>
          <a:p>
            <a:pPr lvl="1"/>
            <a:r>
              <a:rPr lang="en-US" sz="2000" dirty="0" smtClean="0"/>
              <a:t>involves reasoning about the world</a:t>
            </a:r>
          </a:p>
          <a:p>
            <a:pPr lvl="1"/>
            <a:r>
              <a:rPr lang="en-US" sz="2000" dirty="0" smtClean="0"/>
              <a:t>is highly social</a:t>
            </a:r>
          </a:p>
          <a:p>
            <a:pPr lvl="1"/>
            <a:r>
              <a:rPr lang="en-US" sz="2000" dirty="0" smtClean="0"/>
              <a:t>is a key part in how people interact</a:t>
            </a:r>
          </a:p>
          <a:p>
            <a:pPr lvl="1"/>
            <a:endParaRPr lang="en-US" sz="2000" dirty="0" smtClean="0"/>
          </a:p>
          <a:p>
            <a:pPr marL="0" indent="0">
              <a:buNone/>
            </a:pPr>
            <a:r>
              <a:rPr lang="en-US" sz="2400" dirty="0" smtClean="0"/>
              <a:t>However, some NLP problems can be surprisingly easy</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levels of NLP</a:t>
            </a:r>
            <a:endParaRPr lang="en-US" dirty="0"/>
          </a:p>
        </p:txBody>
      </p:sp>
      <p:sp>
        <p:nvSpPr>
          <p:cNvPr id="4" name="TextBox 3"/>
          <p:cNvSpPr txBox="1"/>
          <p:nvPr/>
        </p:nvSpPr>
        <p:spPr>
          <a:xfrm>
            <a:off x="1219200" y="5572780"/>
            <a:ext cx="7086601" cy="523220"/>
          </a:xfrm>
          <a:prstGeom prst="rect">
            <a:avLst/>
          </a:prstGeom>
          <a:noFill/>
        </p:spPr>
        <p:txBody>
          <a:bodyPr wrap="square" rtlCol="0">
            <a:spAutoFit/>
          </a:bodyPr>
          <a:lstStyle/>
          <a:p>
            <a:r>
              <a:rPr lang="en-US" sz="2800" dirty="0" smtClean="0"/>
              <a:t>words: morphology, classes of words</a:t>
            </a:r>
            <a:endParaRPr lang="en-US" sz="2800" dirty="0"/>
          </a:p>
        </p:txBody>
      </p:sp>
      <p:sp>
        <p:nvSpPr>
          <p:cNvPr id="5" name="TextBox 4"/>
          <p:cNvSpPr txBox="1"/>
          <p:nvPr/>
        </p:nvSpPr>
        <p:spPr>
          <a:xfrm>
            <a:off x="1219200" y="4343400"/>
            <a:ext cx="5997387" cy="954107"/>
          </a:xfrm>
          <a:prstGeom prst="rect">
            <a:avLst/>
          </a:prstGeom>
          <a:noFill/>
        </p:spPr>
        <p:txBody>
          <a:bodyPr wrap="square" rtlCol="0">
            <a:spAutoFit/>
          </a:bodyPr>
          <a:lstStyle/>
          <a:p>
            <a:r>
              <a:rPr lang="en-US" sz="2800" dirty="0" smtClean="0"/>
              <a:t>syntax: phrases, how do words interact</a:t>
            </a:r>
            <a:endParaRPr lang="en-US" sz="2800" dirty="0"/>
          </a:p>
        </p:txBody>
      </p:sp>
      <p:sp>
        <p:nvSpPr>
          <p:cNvPr id="6" name="TextBox 5"/>
          <p:cNvSpPr txBox="1"/>
          <p:nvPr/>
        </p:nvSpPr>
        <p:spPr>
          <a:xfrm>
            <a:off x="1219200" y="3282315"/>
            <a:ext cx="5997387" cy="523220"/>
          </a:xfrm>
          <a:prstGeom prst="rect">
            <a:avLst/>
          </a:prstGeom>
          <a:noFill/>
        </p:spPr>
        <p:txBody>
          <a:bodyPr wrap="square" rtlCol="0">
            <a:spAutoFit/>
          </a:bodyPr>
          <a:lstStyle/>
          <a:p>
            <a:r>
              <a:rPr lang="en-US" sz="2800" dirty="0" smtClean="0"/>
              <a:t>semantics: what does it mean?</a:t>
            </a:r>
            <a:endParaRPr lang="en-US" sz="2800" dirty="0"/>
          </a:p>
        </p:txBody>
      </p:sp>
      <p:sp>
        <p:nvSpPr>
          <p:cNvPr id="7" name="TextBox 6"/>
          <p:cNvSpPr txBox="1"/>
          <p:nvPr/>
        </p:nvSpPr>
        <p:spPr>
          <a:xfrm>
            <a:off x="1219200" y="1834515"/>
            <a:ext cx="6477000" cy="954107"/>
          </a:xfrm>
          <a:prstGeom prst="rect">
            <a:avLst/>
          </a:prstGeom>
          <a:noFill/>
        </p:spPr>
        <p:txBody>
          <a:bodyPr wrap="square" rtlCol="0">
            <a:spAutoFit/>
          </a:bodyPr>
          <a:lstStyle/>
          <a:p>
            <a:r>
              <a:rPr lang="en-US" sz="2800" dirty="0" smtClean="0"/>
              <a:t>pragmatics/discourse: how does the context affect the interpretation?</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4" name="TextBox 3"/>
          <p:cNvSpPr txBox="1"/>
          <p:nvPr/>
        </p:nvSpPr>
        <p:spPr>
          <a:xfrm>
            <a:off x="498474" y="2819400"/>
            <a:ext cx="6816726" cy="954107"/>
          </a:xfrm>
          <a:prstGeom prst="rect">
            <a:avLst/>
          </a:prstGeom>
          <a:noFill/>
        </p:spPr>
        <p:txBody>
          <a:bodyPr wrap="square" rtlCol="0">
            <a:spAutoFit/>
          </a:bodyPr>
          <a:lstStyle/>
          <a:p>
            <a:r>
              <a:rPr lang="en-US" sz="2800" dirty="0" smtClean="0"/>
              <a:t>What are some places where you have seen NLP used?</a:t>
            </a:r>
            <a:endParaRPr lang="en-US" sz="2800" dirty="0"/>
          </a:p>
        </p:txBody>
      </p:sp>
      <p:sp>
        <p:nvSpPr>
          <p:cNvPr id="5" name="TextBox 4"/>
          <p:cNvSpPr txBox="1"/>
          <p:nvPr/>
        </p:nvSpPr>
        <p:spPr>
          <a:xfrm>
            <a:off x="533400" y="4431268"/>
            <a:ext cx="6816726" cy="523220"/>
          </a:xfrm>
          <a:prstGeom prst="rect">
            <a:avLst/>
          </a:prstGeom>
          <a:noFill/>
        </p:spPr>
        <p:txBody>
          <a:bodyPr wrap="square" rtlCol="0">
            <a:spAutoFit/>
          </a:bodyPr>
          <a:lstStyle/>
          <a:p>
            <a:r>
              <a:rPr lang="en-US" sz="2800" dirty="0" smtClean="0"/>
              <a:t>What are NLP problems?</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800" dirty="0" smtClean="0"/>
              <a:t>Lots of problems of varying difficulty</a:t>
            </a:r>
          </a:p>
          <a:p>
            <a:pPr marL="0" indent="0">
              <a:buNone/>
            </a:pPr>
            <a:r>
              <a:rPr lang="en-US" sz="2800" dirty="0" smtClean="0"/>
              <a:t>Easier</a:t>
            </a:r>
          </a:p>
          <a:p>
            <a:pPr marL="228600" lvl="1" indent="0">
              <a:buNone/>
            </a:pPr>
            <a:r>
              <a:rPr lang="en-US" sz="2400" dirty="0" smtClean="0">
                <a:solidFill>
                  <a:srgbClr val="FF0000"/>
                </a:solidFill>
              </a:rPr>
              <a:t>Word segmentation: where are the words?</a:t>
            </a:r>
          </a:p>
          <a:p>
            <a:pPr lvl="1"/>
            <a:endParaRPr lang="en-US" sz="2400" dirty="0" smtClean="0"/>
          </a:p>
          <a:p>
            <a:pPr lvl="1"/>
            <a:endParaRPr lang="en-US" sz="2400" dirty="0" smtClean="0"/>
          </a:p>
          <a:p>
            <a:pPr lvl="1"/>
            <a:endParaRPr lang="en-US" sz="2400" dirty="0" smtClean="0"/>
          </a:p>
          <a:p>
            <a:pPr lvl="1">
              <a:buNone/>
            </a:pPr>
            <a:endParaRPr lang="en-US" sz="2400" dirty="0" smtClean="0"/>
          </a:p>
        </p:txBody>
      </p:sp>
      <p:sp>
        <p:nvSpPr>
          <p:cNvPr id="4" name="TextBox 3"/>
          <p:cNvSpPr txBox="1"/>
          <p:nvPr/>
        </p:nvSpPr>
        <p:spPr>
          <a:xfrm>
            <a:off x="1371600" y="3664803"/>
            <a:ext cx="6096000" cy="830997"/>
          </a:xfrm>
          <a:prstGeom prst="rect">
            <a:avLst/>
          </a:prstGeom>
          <a:noFill/>
        </p:spPr>
        <p:txBody>
          <a:bodyPr wrap="square" rtlCol="0">
            <a:spAutoFit/>
          </a:bodyPr>
          <a:lstStyle/>
          <a:p>
            <a:r>
              <a:rPr lang="en-US" sz="2400" dirty="0" smtClean="0">
                <a:solidFill>
                  <a:srgbClr val="0000FF"/>
                </a:solidFill>
              </a:rPr>
              <a:t>I would’ve liked Prof. Kauchak to finish early. But he didn’t. </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800" dirty="0" smtClean="0"/>
              <a:t>Lots of problems of varying difficulty</a:t>
            </a:r>
          </a:p>
          <a:p>
            <a:pPr marL="0" indent="0">
              <a:buNone/>
            </a:pPr>
            <a:r>
              <a:rPr lang="en-US" sz="2800" dirty="0" smtClean="0"/>
              <a:t>Easier</a:t>
            </a:r>
          </a:p>
          <a:p>
            <a:pPr marL="228600" lvl="1" indent="0">
              <a:buNone/>
            </a:pPr>
            <a:r>
              <a:rPr lang="en-US" sz="2400" dirty="0" smtClean="0">
                <a:solidFill>
                  <a:srgbClr val="FF0000"/>
                </a:solidFill>
              </a:rPr>
              <a:t>Word segmentation: where are the words?</a:t>
            </a:r>
          </a:p>
          <a:p>
            <a:pPr lvl="1"/>
            <a:endParaRPr lang="en-US" sz="2400" dirty="0" smtClean="0"/>
          </a:p>
          <a:p>
            <a:pPr lvl="1"/>
            <a:endParaRPr lang="en-US" sz="2400" dirty="0" smtClean="0"/>
          </a:p>
          <a:p>
            <a:pPr lvl="1"/>
            <a:endParaRPr lang="en-US" sz="2400" dirty="0" smtClean="0"/>
          </a:p>
          <a:p>
            <a:pPr lvl="1">
              <a:buNone/>
            </a:pPr>
            <a:endParaRPr lang="en-US" sz="2400" dirty="0" smtClean="0"/>
          </a:p>
        </p:txBody>
      </p:sp>
      <p:pic>
        <p:nvPicPr>
          <p:cNvPr id="5" name="Picture 4"/>
          <p:cNvPicPr>
            <a:picLocks noChangeAspect="1"/>
          </p:cNvPicPr>
          <p:nvPr/>
        </p:nvPicPr>
        <p:blipFill>
          <a:blip r:embed="rId2"/>
          <a:stretch>
            <a:fillRect/>
          </a:stretch>
        </p:blipFill>
        <p:spPr>
          <a:xfrm>
            <a:off x="1219200" y="3429000"/>
            <a:ext cx="6183443" cy="1143000"/>
          </a:xfrm>
          <a:prstGeom prst="rect">
            <a:avLst/>
          </a:prstGeom>
        </p:spPr>
      </p:pic>
      <p:pic>
        <p:nvPicPr>
          <p:cNvPr id="6" name="Picture 5"/>
          <p:cNvPicPr>
            <a:picLocks noChangeAspect="1"/>
          </p:cNvPicPr>
          <p:nvPr/>
        </p:nvPicPr>
        <p:blipFill>
          <a:blip r:embed="rId3"/>
          <a:stretch>
            <a:fillRect/>
          </a:stretch>
        </p:blipFill>
        <p:spPr>
          <a:xfrm>
            <a:off x="1295399" y="5105400"/>
            <a:ext cx="6853003" cy="990600"/>
          </a:xfrm>
          <a:prstGeom prst="rect">
            <a:avLst/>
          </a:prstGeom>
        </p:spPr>
      </p:pic>
    </p:spTree>
    <p:extLst>
      <p:ext uri="{BB962C8B-B14F-4D97-AF65-F5344CB8AC3E}">
        <p14:creationId xmlns:p14="http://schemas.microsoft.com/office/powerpoint/2010/main" val="1591402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pPr marL="0" indent="0">
              <a:buNone/>
            </a:pPr>
            <a:r>
              <a:rPr lang="en-US" sz="2400" dirty="0" smtClean="0"/>
              <a:t>Lots of problems of varying difficulty</a:t>
            </a:r>
          </a:p>
          <a:p>
            <a:pPr marL="0" indent="0">
              <a:buNone/>
            </a:pPr>
            <a:r>
              <a:rPr lang="en-US" sz="2400" dirty="0" smtClean="0"/>
              <a:t>Easier</a:t>
            </a:r>
          </a:p>
          <a:p>
            <a:pPr lvl="1"/>
            <a:r>
              <a:rPr lang="en-US" sz="2000" dirty="0" smtClean="0"/>
              <a:t>Speech segmentation</a:t>
            </a:r>
          </a:p>
          <a:p>
            <a:pPr lvl="1"/>
            <a:endParaRPr lang="en-US" sz="2000" dirty="0" smtClean="0"/>
          </a:p>
          <a:p>
            <a:pPr lvl="1"/>
            <a:r>
              <a:rPr lang="en-US" sz="2000" dirty="0" smtClean="0"/>
              <a:t>Sentence splitting (aka sentence breaking, sentence boundary disambiguation)</a:t>
            </a:r>
          </a:p>
          <a:p>
            <a:pPr lvl="1"/>
            <a:endParaRPr lang="en-US" sz="2000" dirty="0" smtClean="0"/>
          </a:p>
          <a:p>
            <a:pPr lvl="1"/>
            <a:endParaRPr lang="en-US" sz="2000" dirty="0"/>
          </a:p>
          <a:p>
            <a:pPr lvl="1"/>
            <a:r>
              <a:rPr lang="en-US" sz="2000" dirty="0" smtClean="0"/>
              <a:t>Language identification</a:t>
            </a:r>
          </a:p>
          <a:p>
            <a:pPr lvl="1"/>
            <a:endParaRPr lang="en-US" sz="2000" dirty="0"/>
          </a:p>
        </p:txBody>
      </p:sp>
      <p:sp>
        <p:nvSpPr>
          <p:cNvPr id="6" name="TextBox 5"/>
          <p:cNvSpPr txBox="1"/>
          <p:nvPr/>
        </p:nvSpPr>
        <p:spPr>
          <a:xfrm>
            <a:off x="1447800" y="5467290"/>
            <a:ext cx="3429000" cy="400110"/>
          </a:xfrm>
          <a:prstGeom prst="rect">
            <a:avLst/>
          </a:prstGeom>
          <a:noFill/>
        </p:spPr>
        <p:txBody>
          <a:bodyPr wrap="square" rtlCol="0">
            <a:spAutoFit/>
          </a:bodyPr>
          <a:lstStyle/>
          <a:p>
            <a:r>
              <a:rPr lang="en-US" sz="2000" dirty="0" smtClean="0">
                <a:solidFill>
                  <a:srgbClr val="0000FF"/>
                </a:solidFill>
              </a:rPr>
              <a:t>Soy un maestro con </a:t>
            </a:r>
            <a:r>
              <a:rPr lang="en-US" sz="2000" dirty="0" err="1" smtClean="0">
                <a:solidFill>
                  <a:srgbClr val="0000FF"/>
                </a:solidFill>
              </a:rPr>
              <a:t>queso</a:t>
            </a:r>
            <a:r>
              <a:rPr lang="en-US" sz="2000" dirty="0" smtClean="0">
                <a:solidFill>
                  <a:srgbClr val="0000FF"/>
                </a:solidFill>
              </a:rPr>
              <a:t>.</a:t>
            </a:r>
            <a:endParaRPr lang="en-US" sz="2000" dirty="0">
              <a:solidFill>
                <a:srgbClr val="0000FF"/>
              </a:solidFill>
            </a:endParaRPr>
          </a:p>
        </p:txBody>
      </p:sp>
      <p:sp>
        <p:nvSpPr>
          <p:cNvPr id="7" name="TextBox 6"/>
          <p:cNvSpPr txBox="1"/>
          <p:nvPr/>
        </p:nvSpPr>
        <p:spPr>
          <a:xfrm>
            <a:off x="1371600" y="4171890"/>
            <a:ext cx="7467600" cy="400110"/>
          </a:xfrm>
          <a:prstGeom prst="rect">
            <a:avLst/>
          </a:prstGeom>
          <a:noFill/>
        </p:spPr>
        <p:txBody>
          <a:bodyPr wrap="square" rtlCol="0">
            <a:spAutoFit/>
          </a:bodyPr>
          <a:lstStyle/>
          <a:p>
            <a:r>
              <a:rPr lang="en-US" sz="2000" dirty="0" smtClean="0">
                <a:solidFill>
                  <a:srgbClr val="0000FF"/>
                </a:solidFill>
              </a:rPr>
              <a:t>I would’ve liked Prof. Kauchak to finish early. But he didn’t. </a:t>
            </a:r>
            <a:endParaRPr lang="en-US" sz="2000" dirty="0">
              <a:solidFill>
                <a:srgbClr val="0000FF"/>
              </a:solidFill>
            </a:endParaRPr>
          </a:p>
        </p:txBody>
      </p:sp>
    </p:spTree>
    <p:extLst>
      <p:ext uri="{BB962C8B-B14F-4D97-AF65-F5344CB8AC3E}">
        <p14:creationId xmlns:p14="http://schemas.microsoft.com/office/powerpoint/2010/main" val="375990752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25963"/>
          </a:xfrm>
        </p:spPr>
        <p:txBody>
          <a:bodyPr/>
          <a:lstStyle/>
          <a:p>
            <a:pPr marL="0" indent="0">
              <a:buNone/>
            </a:pPr>
            <a:r>
              <a:rPr lang="en-US" sz="2400" dirty="0" smtClean="0"/>
              <a:t>Easier continued</a:t>
            </a:r>
          </a:p>
          <a:p>
            <a:pPr lvl="1"/>
            <a:r>
              <a:rPr lang="en-US" sz="2000" dirty="0" err="1"/>
              <a:t>t</a:t>
            </a:r>
            <a:r>
              <a:rPr lang="en-US" sz="2000" dirty="0" err="1" smtClean="0"/>
              <a:t>ruecasing</a:t>
            </a:r>
            <a:endParaRPr lang="en-US" sz="2000" dirty="0" smtClean="0"/>
          </a:p>
          <a:p>
            <a:pPr lvl="1"/>
            <a:endParaRPr lang="en-US" sz="2000" dirty="0" smtClean="0"/>
          </a:p>
          <a:p>
            <a:pPr lvl="1">
              <a:buNone/>
            </a:pPr>
            <a:endParaRPr lang="en-US" sz="2000" dirty="0" smtClean="0"/>
          </a:p>
          <a:p>
            <a:pPr lvl="1"/>
            <a:r>
              <a:rPr lang="en-US" sz="2000" dirty="0" smtClean="0"/>
              <a:t>spell checking</a:t>
            </a:r>
          </a:p>
          <a:p>
            <a:pPr lvl="1"/>
            <a:endParaRPr lang="en-US" sz="2000" dirty="0" smtClean="0"/>
          </a:p>
          <a:p>
            <a:pPr lvl="1"/>
            <a:endParaRPr lang="en-US" sz="2000" dirty="0" smtClean="0"/>
          </a:p>
          <a:p>
            <a:pPr lvl="1"/>
            <a:r>
              <a:rPr lang="en-US" sz="2000" dirty="0" smtClean="0"/>
              <a:t>OCR</a:t>
            </a:r>
          </a:p>
          <a:p>
            <a:pPr lvl="1"/>
            <a:endParaRPr lang="en-US" sz="2000" dirty="0"/>
          </a:p>
        </p:txBody>
      </p:sp>
      <p:sp>
        <p:nvSpPr>
          <p:cNvPr id="4" name="Rectangle 3"/>
          <p:cNvSpPr/>
          <p:nvPr/>
        </p:nvSpPr>
        <p:spPr>
          <a:xfrm>
            <a:off x="1501586" y="2419290"/>
            <a:ext cx="7032813" cy="400110"/>
          </a:xfrm>
          <a:prstGeom prst="rect">
            <a:avLst/>
          </a:prstGeom>
        </p:spPr>
        <p:txBody>
          <a:bodyPr wrap="square">
            <a:spAutoFit/>
          </a:bodyPr>
          <a:lstStyle/>
          <a:p>
            <a:r>
              <a:rPr lang="en-US" sz="2000" dirty="0" smtClean="0">
                <a:solidFill>
                  <a:srgbClr val="0000FF"/>
                </a:solidFill>
              </a:rPr>
              <a:t>i would’ve liked prof. </a:t>
            </a:r>
            <a:r>
              <a:rPr lang="en-US" sz="2000" dirty="0" err="1" smtClean="0">
                <a:solidFill>
                  <a:srgbClr val="0000FF"/>
                </a:solidFill>
              </a:rPr>
              <a:t>kauchak</a:t>
            </a:r>
            <a:r>
              <a:rPr lang="en-US" sz="2000" dirty="0" smtClean="0">
                <a:solidFill>
                  <a:srgbClr val="0000FF"/>
                </a:solidFill>
              </a:rPr>
              <a:t> to finish early. but he didn’t. </a:t>
            </a:r>
            <a:endParaRPr lang="en-US" sz="2000" dirty="0">
              <a:solidFill>
                <a:srgbClr val="0000FF"/>
              </a:solidFill>
            </a:endParaRPr>
          </a:p>
        </p:txBody>
      </p:sp>
      <p:sp>
        <p:nvSpPr>
          <p:cNvPr id="5" name="Rectangle 4"/>
          <p:cNvSpPr/>
          <p:nvPr/>
        </p:nvSpPr>
        <p:spPr>
          <a:xfrm>
            <a:off x="1501587" y="3610967"/>
            <a:ext cx="7642413" cy="400110"/>
          </a:xfrm>
          <a:prstGeom prst="rect">
            <a:avLst/>
          </a:prstGeom>
        </p:spPr>
        <p:txBody>
          <a:bodyPr wrap="square">
            <a:spAutoFit/>
          </a:bodyPr>
          <a:lstStyle/>
          <a:p>
            <a:r>
              <a:rPr lang="en-US" sz="2000" dirty="0" smtClean="0">
                <a:solidFill>
                  <a:srgbClr val="0000FF"/>
                </a:solidFill>
              </a:rPr>
              <a:t>Identifying </a:t>
            </a:r>
            <a:r>
              <a:rPr lang="en-US" sz="2000" dirty="0" err="1" smtClean="0">
                <a:solidFill>
                  <a:srgbClr val="0000FF"/>
                </a:solidFill>
              </a:rPr>
              <a:t>mispellings</a:t>
            </a:r>
            <a:r>
              <a:rPr lang="en-US" sz="2000" dirty="0" smtClean="0">
                <a:solidFill>
                  <a:srgbClr val="0000FF"/>
                </a:solidFill>
              </a:rPr>
              <a:t> is challenging especially in the dessert.</a:t>
            </a:r>
            <a:endParaRPr lang="en-US" sz="2000" dirty="0">
              <a:solidFill>
                <a:srgbClr val="0000FF"/>
              </a:solidFill>
            </a:endParaRPr>
          </a:p>
        </p:txBody>
      </p:sp>
      <p:pic>
        <p:nvPicPr>
          <p:cNvPr id="9" name="Picture 8"/>
          <p:cNvPicPr>
            <a:picLocks noChangeAspect="1"/>
          </p:cNvPicPr>
          <p:nvPr/>
        </p:nvPicPr>
        <p:blipFill>
          <a:blip r:embed="rId2"/>
          <a:stretch>
            <a:fillRect/>
          </a:stretch>
        </p:blipFill>
        <p:spPr>
          <a:xfrm>
            <a:off x="1676400" y="4914900"/>
            <a:ext cx="638629" cy="838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143000"/>
            <a:ext cx="7556313" cy="4525963"/>
          </a:xfrm>
        </p:spPr>
        <p:txBody>
          <a:bodyPr/>
          <a:lstStyle/>
          <a:p>
            <a:pPr marL="0" indent="0">
              <a:buNone/>
            </a:pPr>
            <a:r>
              <a:rPr lang="en-US" dirty="0" smtClean="0"/>
              <a:t>Moderately difficult</a:t>
            </a:r>
          </a:p>
          <a:p>
            <a:pPr lvl="1"/>
            <a:r>
              <a:rPr lang="en-US" dirty="0" smtClean="0"/>
              <a:t>morphological analysis/stemming</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speech recognition</a:t>
            </a:r>
          </a:p>
          <a:p>
            <a:pPr lvl="1"/>
            <a:endParaRPr lang="en-US" dirty="0" smtClean="0"/>
          </a:p>
          <a:p>
            <a:pPr lvl="1"/>
            <a:endParaRPr lang="en-US" dirty="0" smtClean="0"/>
          </a:p>
          <a:p>
            <a:pPr lvl="1"/>
            <a:endParaRPr lang="en-US" dirty="0" smtClean="0"/>
          </a:p>
          <a:p>
            <a:pPr lvl="1"/>
            <a:r>
              <a:rPr lang="en-US" dirty="0" smtClean="0"/>
              <a:t>text classification</a:t>
            </a:r>
          </a:p>
          <a:p>
            <a:pPr lvl="1"/>
            <a:endParaRPr lang="en-US" dirty="0"/>
          </a:p>
        </p:txBody>
      </p:sp>
      <p:sp>
        <p:nvSpPr>
          <p:cNvPr id="6" name="Rectangle 5"/>
          <p:cNvSpPr/>
          <p:nvPr/>
        </p:nvSpPr>
        <p:spPr>
          <a:xfrm>
            <a:off x="1752600" y="1981200"/>
            <a:ext cx="1143000" cy="1477328"/>
          </a:xfrm>
          <a:prstGeom prst="rect">
            <a:avLst/>
          </a:prstGeom>
        </p:spPr>
        <p:txBody>
          <a:bodyPr wrap="square">
            <a:spAutoFit/>
          </a:bodyPr>
          <a:lstStyle/>
          <a:p>
            <a:r>
              <a:rPr lang="en-US" dirty="0" smtClean="0">
                <a:solidFill>
                  <a:srgbClr val="0000FF"/>
                </a:solidFill>
              </a:rPr>
              <a:t>smarter</a:t>
            </a:r>
          </a:p>
          <a:p>
            <a:r>
              <a:rPr lang="en-US" dirty="0" smtClean="0">
                <a:solidFill>
                  <a:srgbClr val="0000FF"/>
                </a:solidFill>
              </a:rPr>
              <a:t>smarter</a:t>
            </a:r>
          </a:p>
          <a:p>
            <a:r>
              <a:rPr lang="en-US" dirty="0" smtClean="0">
                <a:solidFill>
                  <a:srgbClr val="0000FF"/>
                </a:solidFill>
              </a:rPr>
              <a:t>smartly</a:t>
            </a:r>
          </a:p>
          <a:p>
            <a:r>
              <a:rPr lang="en-US" dirty="0" smtClean="0">
                <a:solidFill>
                  <a:srgbClr val="0000FF"/>
                </a:solidFill>
              </a:rPr>
              <a:t>smartest</a:t>
            </a:r>
          </a:p>
          <a:p>
            <a:r>
              <a:rPr lang="en-US" dirty="0" smtClean="0">
                <a:solidFill>
                  <a:srgbClr val="0000FF"/>
                </a:solidFill>
              </a:rPr>
              <a:t>smart</a:t>
            </a:r>
          </a:p>
        </p:txBody>
      </p:sp>
      <p:sp>
        <p:nvSpPr>
          <p:cNvPr id="7" name="Right Arrow 6"/>
          <p:cNvSpPr/>
          <p:nvPr/>
        </p:nvSpPr>
        <p:spPr>
          <a:xfrm>
            <a:off x="2971801" y="2438400"/>
            <a:ext cx="685799" cy="4572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886200" y="2438400"/>
            <a:ext cx="1143000" cy="369332"/>
          </a:xfrm>
          <a:prstGeom prst="rect">
            <a:avLst/>
          </a:prstGeom>
        </p:spPr>
        <p:txBody>
          <a:bodyPr wrap="square">
            <a:spAutoFit/>
          </a:bodyPr>
          <a:lstStyle/>
          <a:p>
            <a:r>
              <a:rPr lang="en-US" dirty="0" smtClean="0">
                <a:solidFill>
                  <a:srgbClr val="0000FF"/>
                </a:solidFill>
              </a:rPr>
              <a:t>smart</a:t>
            </a:r>
          </a:p>
        </p:txBody>
      </p:sp>
      <p:pic>
        <p:nvPicPr>
          <p:cNvPr id="9" name="Picture 56" descr="signal"/>
          <p:cNvPicPr>
            <a:picLocks noChangeAspect="1" noChangeArrowheads="1"/>
          </p:cNvPicPr>
          <p:nvPr/>
        </p:nvPicPr>
        <p:blipFill>
          <a:blip r:embed="rId2"/>
          <a:srcRect/>
          <a:stretch>
            <a:fillRect/>
          </a:stretch>
        </p:blipFill>
        <p:spPr bwMode="auto">
          <a:xfrm>
            <a:off x="1911812" y="4181475"/>
            <a:ext cx="1295400" cy="752475"/>
          </a:xfrm>
          <a:prstGeom prst="rect">
            <a:avLst/>
          </a:prstGeom>
          <a:noFill/>
          <a:ln w="9525">
            <a:noFill/>
            <a:miter lim="800000"/>
            <a:headEnd/>
            <a:tailEnd/>
          </a:ln>
          <a:effectLst/>
        </p:spPr>
      </p:pic>
      <p:pic>
        <p:nvPicPr>
          <p:cNvPr id="10" name="Picture 9"/>
          <p:cNvPicPr>
            <a:picLocks noChangeAspect="1"/>
          </p:cNvPicPr>
          <p:nvPr/>
        </p:nvPicPr>
        <p:blipFill>
          <a:blip r:embed="rId3"/>
          <a:srcRect r="7216"/>
          <a:stretch>
            <a:fillRect/>
          </a:stretch>
        </p:blipFill>
        <p:spPr>
          <a:xfrm>
            <a:off x="1371600" y="5638800"/>
            <a:ext cx="1143000" cy="977900"/>
          </a:xfrm>
          <a:prstGeom prst="rect">
            <a:avLst/>
          </a:prstGeom>
        </p:spPr>
      </p:pic>
      <p:sp>
        <p:nvSpPr>
          <p:cNvPr id="11" name="TextBox 10"/>
          <p:cNvSpPr txBox="1"/>
          <p:nvPr/>
        </p:nvSpPr>
        <p:spPr>
          <a:xfrm>
            <a:off x="2590800" y="5943600"/>
            <a:ext cx="837489" cy="369332"/>
          </a:xfrm>
          <a:prstGeom prst="rect">
            <a:avLst/>
          </a:prstGeom>
          <a:noFill/>
        </p:spPr>
        <p:txBody>
          <a:bodyPr wrap="none" rtlCol="0">
            <a:spAutoFit/>
          </a:bodyPr>
          <a:lstStyle/>
          <a:p>
            <a:r>
              <a:rPr lang="en-US" dirty="0" smtClean="0"/>
              <a:t>SPAM</a:t>
            </a:r>
            <a:endParaRPr lang="en-US" dirty="0"/>
          </a:p>
        </p:txBody>
      </p:sp>
      <p:sp>
        <p:nvSpPr>
          <p:cNvPr id="14" name="TextBox 13"/>
          <p:cNvSpPr txBox="1"/>
          <p:nvPr/>
        </p:nvSpPr>
        <p:spPr>
          <a:xfrm>
            <a:off x="3752239" y="5360769"/>
            <a:ext cx="573970" cy="646331"/>
          </a:xfrm>
          <a:prstGeom prst="rect">
            <a:avLst/>
          </a:prstGeom>
          <a:noFill/>
        </p:spPr>
        <p:txBody>
          <a:bodyPr wrap="none" rtlCol="0">
            <a:spAutoFit/>
          </a:bodyPr>
          <a:lstStyle/>
          <a:p>
            <a:r>
              <a:rPr lang="en-US" sz="3600" dirty="0" err="1" smtClean="0">
                <a:sym typeface="Wingdings"/>
              </a:rPr>
              <a:t></a:t>
            </a:r>
            <a:endParaRPr lang="en-US" sz="3600" dirty="0"/>
          </a:p>
        </p:txBody>
      </p:sp>
      <p:sp>
        <p:nvSpPr>
          <p:cNvPr id="15" name="TextBox 14"/>
          <p:cNvSpPr txBox="1"/>
          <p:nvPr/>
        </p:nvSpPr>
        <p:spPr>
          <a:xfrm>
            <a:off x="4285639" y="5360769"/>
            <a:ext cx="573970" cy="646331"/>
          </a:xfrm>
          <a:prstGeom prst="rect">
            <a:avLst/>
          </a:prstGeom>
          <a:noFill/>
        </p:spPr>
        <p:txBody>
          <a:bodyPr wrap="none" rtlCol="0">
            <a:spAutoFit/>
          </a:bodyPr>
          <a:lstStyle/>
          <a:p>
            <a:r>
              <a:rPr lang="en-US" sz="3600" dirty="0" err="1" smtClean="0">
                <a:sym typeface="Wingdings"/>
              </a:rPr>
              <a:t></a:t>
            </a:r>
            <a:endParaRPr lang="en-US" sz="3600" dirty="0"/>
          </a:p>
        </p:txBody>
      </p:sp>
      <p:sp>
        <p:nvSpPr>
          <p:cNvPr id="16" name="TextBox 15"/>
          <p:cNvSpPr txBox="1"/>
          <p:nvPr/>
        </p:nvSpPr>
        <p:spPr>
          <a:xfrm>
            <a:off x="3657600" y="5970369"/>
            <a:ext cx="1313839" cy="646331"/>
          </a:xfrm>
          <a:prstGeom prst="rect">
            <a:avLst/>
          </a:prstGeom>
          <a:noFill/>
        </p:spPr>
        <p:txBody>
          <a:bodyPr wrap="square" rtlCol="0">
            <a:spAutoFit/>
          </a:bodyPr>
          <a:lstStyle/>
          <a:p>
            <a:r>
              <a:rPr lang="en-US" dirty="0" smtClean="0"/>
              <a:t>sentiment analysis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143000"/>
            <a:ext cx="7556313" cy="1981200"/>
          </a:xfrm>
        </p:spPr>
        <p:txBody>
          <a:bodyPr/>
          <a:lstStyle/>
          <a:p>
            <a:pPr marL="0" indent="0">
              <a:buNone/>
            </a:pPr>
            <a:r>
              <a:rPr lang="en-US" dirty="0" smtClean="0"/>
              <a:t>moderately difficult continued</a:t>
            </a:r>
          </a:p>
          <a:p>
            <a:pPr lvl="1"/>
            <a:r>
              <a:rPr lang="en-US" dirty="0" smtClean="0"/>
              <a:t>text segmentation: break up the text by topics</a:t>
            </a:r>
          </a:p>
          <a:p>
            <a:pPr lvl="1"/>
            <a:r>
              <a:rPr lang="en-US" dirty="0" smtClean="0"/>
              <a:t>part of speech tagging (and inducing word classes)</a:t>
            </a:r>
          </a:p>
          <a:p>
            <a:pPr lvl="1"/>
            <a:r>
              <a:rPr lang="en-US" dirty="0" smtClean="0"/>
              <a:t>parsing</a:t>
            </a:r>
          </a:p>
          <a:p>
            <a:pPr lvl="1"/>
            <a:endParaRPr lang="en-US" dirty="0" smtClean="0"/>
          </a:p>
          <a:p>
            <a:pPr lvl="1"/>
            <a:endParaRPr lang="en-US" dirty="0" smtClean="0"/>
          </a:p>
          <a:p>
            <a:pPr lvl="1"/>
            <a:endParaRPr lang="en-US" dirty="0"/>
          </a:p>
        </p:txBody>
      </p:sp>
      <p:sp>
        <p:nvSpPr>
          <p:cNvPr id="4" name="TextBox 3"/>
          <p:cNvSpPr txBox="1"/>
          <p:nvPr/>
        </p:nvSpPr>
        <p:spPr>
          <a:xfrm>
            <a:off x="2667000" y="6244729"/>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 name="Straight Connector 4"/>
          <p:cNvCxnSpPr/>
          <p:nvPr/>
        </p:nvCxnSpPr>
        <p:spPr>
          <a:xfrm rot="5400000">
            <a:off x="2628900" y="6054229"/>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514600" y="5406529"/>
            <a:ext cx="838200" cy="369332"/>
          </a:xfrm>
          <a:prstGeom prst="rect">
            <a:avLst/>
          </a:prstGeom>
          <a:noFill/>
        </p:spPr>
        <p:txBody>
          <a:bodyPr wrap="square" rtlCol="0">
            <a:spAutoFit/>
          </a:bodyPr>
          <a:lstStyle/>
          <a:p>
            <a:r>
              <a:rPr lang="en-US" dirty="0" smtClean="0"/>
              <a:t>PRP</a:t>
            </a:r>
            <a:endParaRPr lang="en-US" dirty="0"/>
          </a:p>
        </p:txBody>
      </p:sp>
      <p:sp>
        <p:nvSpPr>
          <p:cNvPr id="7" name="TextBox 6"/>
          <p:cNvSpPr txBox="1"/>
          <p:nvPr/>
        </p:nvSpPr>
        <p:spPr>
          <a:xfrm>
            <a:off x="2590800" y="4656197"/>
            <a:ext cx="990600" cy="369332"/>
          </a:xfrm>
          <a:prstGeom prst="rect">
            <a:avLst/>
          </a:prstGeom>
          <a:noFill/>
        </p:spPr>
        <p:txBody>
          <a:bodyPr wrap="square" rtlCol="0">
            <a:spAutoFit/>
          </a:bodyPr>
          <a:lstStyle/>
          <a:p>
            <a:r>
              <a:rPr lang="en-US" dirty="0" smtClean="0"/>
              <a:t>NP</a:t>
            </a:r>
            <a:endParaRPr lang="en-US" dirty="0"/>
          </a:p>
        </p:txBody>
      </p:sp>
      <p:cxnSp>
        <p:nvCxnSpPr>
          <p:cNvPr id="8" name="Straight Connector 7"/>
          <p:cNvCxnSpPr/>
          <p:nvPr/>
        </p:nvCxnSpPr>
        <p:spPr>
          <a:xfrm rot="5400000">
            <a:off x="2629694" y="5215235"/>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30099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48000" y="5406529"/>
            <a:ext cx="990600" cy="369332"/>
          </a:xfrm>
          <a:prstGeom prst="rect">
            <a:avLst/>
          </a:prstGeom>
          <a:noFill/>
        </p:spPr>
        <p:txBody>
          <a:bodyPr wrap="square" rtlCol="0">
            <a:spAutoFit/>
          </a:bodyPr>
          <a:lstStyle/>
          <a:p>
            <a:r>
              <a:rPr lang="en-US" dirty="0" smtClean="0"/>
              <a:t>V</a:t>
            </a:r>
            <a:endParaRPr lang="en-US" dirty="0"/>
          </a:p>
        </p:txBody>
      </p:sp>
      <p:cxnSp>
        <p:nvCxnSpPr>
          <p:cNvPr id="11" name="Straight Connector 10"/>
          <p:cNvCxnSpPr/>
          <p:nvPr/>
        </p:nvCxnSpPr>
        <p:spPr>
          <a:xfrm rot="5400000">
            <a:off x="35433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81400" y="5406529"/>
            <a:ext cx="381000" cy="369332"/>
          </a:xfrm>
          <a:prstGeom prst="rect">
            <a:avLst/>
          </a:prstGeom>
          <a:noFill/>
        </p:spPr>
        <p:txBody>
          <a:bodyPr wrap="square" rtlCol="0">
            <a:spAutoFit/>
          </a:bodyPr>
          <a:lstStyle/>
          <a:p>
            <a:r>
              <a:rPr lang="en-US" dirty="0" smtClean="0"/>
              <a:t>N</a:t>
            </a:r>
            <a:endParaRPr lang="en-US" dirty="0"/>
          </a:p>
        </p:txBody>
      </p:sp>
      <p:cxnSp>
        <p:nvCxnSpPr>
          <p:cNvPr id="13" name="Straight Connector 12"/>
          <p:cNvCxnSpPr/>
          <p:nvPr/>
        </p:nvCxnSpPr>
        <p:spPr>
          <a:xfrm rot="5400000">
            <a:off x="4305300" y="604256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43400" y="5406529"/>
            <a:ext cx="533400" cy="369332"/>
          </a:xfrm>
          <a:prstGeom prst="rect">
            <a:avLst/>
          </a:prstGeom>
          <a:noFill/>
        </p:spPr>
        <p:txBody>
          <a:bodyPr wrap="square" rtlCol="0">
            <a:spAutoFit/>
          </a:bodyPr>
          <a:lstStyle/>
          <a:p>
            <a:r>
              <a:rPr lang="en-US" dirty="0" smtClean="0"/>
              <a:t>IN</a:t>
            </a:r>
            <a:endParaRPr lang="en-US" dirty="0"/>
          </a:p>
        </p:txBody>
      </p:sp>
      <p:sp>
        <p:nvSpPr>
          <p:cNvPr id="15" name="TextBox 14"/>
          <p:cNvSpPr txBox="1"/>
          <p:nvPr/>
        </p:nvSpPr>
        <p:spPr>
          <a:xfrm>
            <a:off x="5029200" y="5406529"/>
            <a:ext cx="533400" cy="369332"/>
          </a:xfrm>
          <a:prstGeom prst="rect">
            <a:avLst/>
          </a:prstGeom>
          <a:noFill/>
        </p:spPr>
        <p:txBody>
          <a:bodyPr wrap="square" rtlCol="0">
            <a:spAutoFit/>
          </a:bodyPr>
          <a:lstStyle/>
          <a:p>
            <a:r>
              <a:rPr lang="en-US" dirty="0" smtClean="0"/>
              <a:t>N</a:t>
            </a:r>
            <a:endParaRPr lang="en-US" dirty="0"/>
          </a:p>
        </p:txBody>
      </p:sp>
      <p:cxnSp>
        <p:nvCxnSpPr>
          <p:cNvPr id="16" name="Straight Connector 15"/>
          <p:cNvCxnSpPr/>
          <p:nvPr/>
        </p:nvCxnSpPr>
        <p:spPr>
          <a:xfrm rot="5400000">
            <a:off x="4991894" y="60534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648200" y="4656197"/>
            <a:ext cx="685800" cy="369332"/>
          </a:xfrm>
          <a:prstGeom prst="rect">
            <a:avLst/>
          </a:prstGeom>
          <a:noFill/>
        </p:spPr>
        <p:txBody>
          <a:bodyPr wrap="square" rtlCol="0">
            <a:spAutoFit/>
          </a:bodyPr>
          <a:lstStyle/>
          <a:p>
            <a:r>
              <a:rPr lang="en-US" dirty="0" smtClean="0"/>
              <a:t>PP</a:t>
            </a:r>
            <a:endParaRPr lang="en-US" dirty="0"/>
          </a:p>
        </p:txBody>
      </p:sp>
      <p:cxnSp>
        <p:nvCxnSpPr>
          <p:cNvPr id="18" name="Straight Connector 17"/>
          <p:cNvCxnSpPr>
            <a:stCxn id="14" idx="0"/>
          </p:cNvCxnSpPr>
          <p:nvPr/>
        </p:nvCxnSpPr>
        <p:spPr>
          <a:xfrm rot="5400000" flipH="1" flipV="1">
            <a:off x="4552950" y="5082679"/>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6200000" flipV="1">
            <a:off x="4863584" y="5088513"/>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962400" y="4046597"/>
            <a:ext cx="609600" cy="369332"/>
          </a:xfrm>
          <a:prstGeom prst="rect">
            <a:avLst/>
          </a:prstGeom>
          <a:noFill/>
        </p:spPr>
        <p:txBody>
          <a:bodyPr wrap="square" rtlCol="0">
            <a:spAutoFit/>
          </a:bodyPr>
          <a:lstStyle/>
          <a:p>
            <a:r>
              <a:rPr lang="en-US" dirty="0" smtClean="0"/>
              <a:t>NP</a:t>
            </a:r>
            <a:endParaRPr lang="en-US" dirty="0"/>
          </a:p>
        </p:txBody>
      </p:sp>
      <p:cxnSp>
        <p:nvCxnSpPr>
          <p:cNvPr id="21" name="Straight Connector 20"/>
          <p:cNvCxnSpPr>
            <a:stCxn id="12" idx="0"/>
          </p:cNvCxnSpPr>
          <p:nvPr/>
        </p:nvCxnSpPr>
        <p:spPr>
          <a:xfrm rot="5400000" flipH="1" flipV="1">
            <a:off x="3409950" y="4777879"/>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20" idx="2"/>
          </p:cNvCxnSpPr>
          <p:nvPr/>
        </p:nvCxnSpPr>
        <p:spPr>
          <a:xfrm rot="10800000">
            <a:off x="4267200" y="4415929"/>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429000" y="3436997"/>
            <a:ext cx="609600" cy="369332"/>
          </a:xfrm>
          <a:prstGeom prst="rect">
            <a:avLst/>
          </a:prstGeom>
          <a:noFill/>
        </p:spPr>
        <p:txBody>
          <a:bodyPr wrap="square" rtlCol="0">
            <a:spAutoFit/>
          </a:bodyPr>
          <a:lstStyle/>
          <a:p>
            <a:r>
              <a:rPr lang="en-US" dirty="0" smtClean="0"/>
              <a:t>VP</a:t>
            </a:r>
            <a:endParaRPr lang="en-US" dirty="0"/>
          </a:p>
        </p:txBody>
      </p:sp>
      <p:cxnSp>
        <p:nvCxnSpPr>
          <p:cNvPr id="24" name="Straight Connector 23"/>
          <p:cNvCxnSpPr/>
          <p:nvPr/>
        </p:nvCxnSpPr>
        <p:spPr>
          <a:xfrm rot="5400000" flipH="1" flipV="1">
            <a:off x="2591197" y="4416326"/>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23" idx="2"/>
          </p:cNvCxnSpPr>
          <p:nvPr/>
        </p:nvCxnSpPr>
        <p:spPr>
          <a:xfrm rot="10800000">
            <a:off x="3733800" y="3806329"/>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2971800" y="2751197"/>
            <a:ext cx="609600" cy="369332"/>
          </a:xfrm>
          <a:prstGeom prst="rect">
            <a:avLst/>
          </a:prstGeom>
          <a:noFill/>
        </p:spPr>
        <p:txBody>
          <a:bodyPr wrap="square" rtlCol="0">
            <a:spAutoFit/>
          </a:bodyPr>
          <a:lstStyle/>
          <a:p>
            <a:r>
              <a:rPr lang="en-US" dirty="0" smtClean="0"/>
              <a:t>S</a:t>
            </a:r>
            <a:endParaRPr lang="en-US" dirty="0"/>
          </a:p>
        </p:txBody>
      </p:sp>
      <p:cxnSp>
        <p:nvCxnSpPr>
          <p:cNvPr id="27" name="Straight Connector 26"/>
          <p:cNvCxnSpPr/>
          <p:nvPr/>
        </p:nvCxnSpPr>
        <p:spPr>
          <a:xfrm rot="5400000" flipH="1" flipV="1">
            <a:off x="2165469" y="3773666"/>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10800000">
            <a:off x="3201194" y="3120529"/>
            <a:ext cx="380206" cy="31646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600200"/>
            <a:ext cx="7556313" cy="4571999"/>
          </a:xfrm>
        </p:spPr>
        <p:txBody>
          <a:bodyPr>
            <a:normAutofit/>
          </a:bodyPr>
          <a:lstStyle/>
          <a:p>
            <a:pPr marL="0" indent="0">
              <a:buNone/>
            </a:pPr>
            <a:r>
              <a:rPr lang="en-US" dirty="0" smtClean="0"/>
              <a:t>moderately difficult continued</a:t>
            </a:r>
          </a:p>
          <a:p>
            <a:pPr lvl="1"/>
            <a:r>
              <a:rPr lang="en-US" dirty="0" smtClean="0"/>
              <a:t>word sense disambiguation</a:t>
            </a:r>
          </a:p>
          <a:p>
            <a:pPr lvl="1"/>
            <a:endParaRPr lang="en-US" dirty="0" smtClean="0"/>
          </a:p>
          <a:p>
            <a:pPr lvl="1"/>
            <a:endParaRPr lang="en-US" dirty="0" smtClean="0"/>
          </a:p>
          <a:p>
            <a:pPr lvl="1"/>
            <a:endParaRPr lang="en-US" dirty="0" smtClean="0"/>
          </a:p>
          <a:p>
            <a:pPr lvl="1"/>
            <a:endParaRPr lang="en-US" dirty="0" smtClean="0"/>
          </a:p>
          <a:p>
            <a:pPr lvl="1"/>
            <a:r>
              <a:rPr lang="en-US" dirty="0" smtClean="0"/>
              <a:t>grammar correction</a:t>
            </a:r>
          </a:p>
          <a:p>
            <a:pPr lvl="1"/>
            <a:endParaRPr lang="en-US" dirty="0" smtClean="0"/>
          </a:p>
          <a:p>
            <a:pPr lvl="1"/>
            <a:endParaRPr lang="en-US" dirty="0" smtClean="0"/>
          </a:p>
          <a:p>
            <a:pPr lvl="1"/>
            <a:endParaRPr lang="en-US" dirty="0" smtClean="0"/>
          </a:p>
          <a:p>
            <a:pPr lvl="1"/>
            <a:r>
              <a:rPr lang="en-US" dirty="0" smtClean="0"/>
              <a:t>speech synthesis</a:t>
            </a:r>
            <a:endParaRPr lang="en-US" dirty="0"/>
          </a:p>
        </p:txBody>
      </p:sp>
      <p:sp>
        <p:nvSpPr>
          <p:cNvPr id="4" name="TextBox 3"/>
          <p:cNvSpPr txBox="1"/>
          <p:nvPr/>
        </p:nvSpPr>
        <p:spPr>
          <a:xfrm>
            <a:off x="1066800" y="2514599"/>
            <a:ext cx="7315200" cy="1015663"/>
          </a:xfrm>
          <a:prstGeom prst="rect">
            <a:avLst/>
          </a:prstGeom>
          <a:noFill/>
        </p:spPr>
        <p:txBody>
          <a:bodyPr wrap="square" rtlCol="0">
            <a:spAutoFit/>
          </a:bodyPr>
          <a:lstStyle/>
          <a:p>
            <a:r>
              <a:rPr lang="en-US" sz="2000" dirty="0" smtClean="0">
                <a:solidFill>
                  <a:srgbClr val="0000FF"/>
                </a:solidFill>
              </a:rPr>
              <a:t>As he walked along the side of the stream, he spotted some money by the </a:t>
            </a:r>
            <a:r>
              <a:rPr lang="en-US" sz="2000" dirty="0" smtClean="0">
                <a:solidFill>
                  <a:srgbClr val="FF0000"/>
                </a:solidFill>
              </a:rPr>
              <a:t>bank</a:t>
            </a:r>
            <a:r>
              <a:rPr lang="en-US" sz="2000" dirty="0" smtClean="0">
                <a:solidFill>
                  <a:srgbClr val="0000FF"/>
                </a:solidFill>
              </a:rPr>
              <a:t>.  The money had gotten muddy from being so close to the water.</a:t>
            </a:r>
            <a:endParaRPr lang="en-US" sz="2000" dirty="0">
              <a:solidFill>
                <a:srgbClr val="0000FF"/>
              </a:solidFill>
            </a:endParaRPr>
          </a:p>
        </p:txBody>
      </p:sp>
      <p:pic>
        <p:nvPicPr>
          <p:cNvPr id="5" name="Picture 4"/>
          <p:cNvPicPr>
            <a:picLocks noChangeAspect="1"/>
          </p:cNvPicPr>
          <p:nvPr/>
        </p:nvPicPr>
        <p:blipFill>
          <a:blip r:embed="rId2"/>
          <a:stretch>
            <a:fillRect/>
          </a:stretch>
        </p:blipFill>
        <p:spPr>
          <a:xfrm>
            <a:off x="1717813" y="4190999"/>
            <a:ext cx="3844787" cy="838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874837"/>
            <a:ext cx="7556313" cy="4144963"/>
          </a:xfrm>
        </p:spPr>
        <p:txBody>
          <a:bodyPr>
            <a:normAutofit/>
          </a:bodyPr>
          <a:lstStyle/>
          <a:p>
            <a:pPr marL="0" indent="0">
              <a:buNone/>
            </a:pPr>
            <a:r>
              <a:rPr lang="en-US" sz="2400" dirty="0" smtClean="0"/>
              <a:t>Hard (many of these contain many smaller problems)</a:t>
            </a:r>
          </a:p>
          <a:p>
            <a:pPr lvl="1"/>
            <a:r>
              <a:rPr lang="en-US" sz="2000" dirty="0" smtClean="0"/>
              <a:t>Machine translation</a:t>
            </a:r>
          </a:p>
        </p:txBody>
      </p:sp>
      <p:sp>
        <p:nvSpPr>
          <p:cNvPr id="4" name="Text Box 3"/>
          <p:cNvSpPr txBox="1">
            <a:spLocks noChangeArrowheads="1"/>
          </p:cNvSpPr>
          <p:nvPr/>
        </p:nvSpPr>
        <p:spPr bwMode="auto">
          <a:xfrm>
            <a:off x="457200" y="3873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5" name="Text Box 4"/>
          <p:cNvSpPr txBox="1">
            <a:spLocks noChangeArrowheads="1"/>
          </p:cNvSpPr>
          <p:nvPr/>
        </p:nvSpPr>
        <p:spPr bwMode="auto">
          <a:xfrm>
            <a:off x="5041900" y="3810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6" name="AutoShape 5"/>
          <p:cNvSpPr>
            <a:spLocks noChangeArrowheads="1"/>
          </p:cNvSpPr>
          <p:nvPr/>
        </p:nvSpPr>
        <p:spPr bwMode="auto">
          <a:xfrm>
            <a:off x="4267200" y="4368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981201"/>
            <a:ext cx="7556313" cy="609600"/>
          </a:xfrm>
        </p:spPr>
        <p:txBody>
          <a:bodyPr>
            <a:normAutofit/>
          </a:bodyPr>
          <a:lstStyle/>
          <a:p>
            <a:pPr marL="0" indent="0">
              <a:buNone/>
            </a:pPr>
            <a:r>
              <a:rPr lang="en-US" sz="2400" dirty="0" smtClean="0"/>
              <a:t>Information extraction</a:t>
            </a:r>
            <a:endParaRPr lang="en-US" sz="2400" dirty="0"/>
          </a:p>
        </p:txBody>
      </p:sp>
      <p:sp>
        <p:nvSpPr>
          <p:cNvPr id="4" name="Rectangle 3"/>
          <p:cNvSpPr/>
          <p:nvPr/>
        </p:nvSpPr>
        <p:spPr>
          <a:xfrm>
            <a:off x="1682320" y="2662535"/>
            <a:ext cx="5023280" cy="461665"/>
          </a:xfrm>
          <a:prstGeom prst="rect">
            <a:avLst/>
          </a:prstGeom>
        </p:spPr>
        <p:txBody>
          <a:bodyPr wrap="none">
            <a:spAutoFit/>
          </a:bodyPr>
          <a:lstStyle/>
          <a:p>
            <a:r>
              <a:rPr lang="en-US" sz="2400" dirty="0" smtClean="0"/>
              <a:t>IBM hired Fred Smith as president.</a:t>
            </a:r>
            <a:endParaRPr lang="en-US" sz="2400" dirty="0"/>
          </a:p>
        </p:txBody>
      </p:sp>
      <p:pic>
        <p:nvPicPr>
          <p:cNvPr id="5" name="Picture 4"/>
          <p:cNvPicPr>
            <a:picLocks noChangeAspect="1"/>
          </p:cNvPicPr>
          <p:nvPr/>
        </p:nvPicPr>
        <p:blipFill>
          <a:blip r:embed="rId2"/>
          <a:stretch>
            <a:fillRect/>
          </a:stretch>
        </p:blipFill>
        <p:spPr>
          <a:xfrm>
            <a:off x="2362200" y="4267200"/>
            <a:ext cx="3797300" cy="10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343087" y="1282700"/>
            <a:ext cx="7556313" cy="4144963"/>
          </a:xfrm>
        </p:spPr>
        <p:txBody>
          <a:bodyPr/>
          <a:lstStyle/>
          <a:p>
            <a:pPr marL="0" indent="0">
              <a:buNone/>
            </a:pPr>
            <a:r>
              <a:rPr lang="en-US" dirty="0" smtClean="0"/>
              <a:t>Summarization</a:t>
            </a:r>
            <a:endParaRPr lang="en-US" dirty="0"/>
          </a:p>
        </p:txBody>
      </p:sp>
      <p:pic>
        <p:nvPicPr>
          <p:cNvPr id="4" name="Picture 3"/>
          <p:cNvPicPr>
            <a:picLocks noChangeAspect="1"/>
          </p:cNvPicPr>
          <p:nvPr/>
        </p:nvPicPr>
        <p:blipFill>
          <a:blip r:embed="rId2"/>
          <a:stretch>
            <a:fillRect/>
          </a:stretch>
        </p:blipFill>
        <p:spPr>
          <a:xfrm>
            <a:off x="1244600" y="1803400"/>
            <a:ext cx="6654800" cy="4292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981201"/>
            <a:ext cx="7556313" cy="1905000"/>
          </a:xfrm>
        </p:spPr>
        <p:txBody>
          <a:bodyPr/>
          <a:lstStyle/>
          <a:p>
            <a:pPr marL="0" indent="0">
              <a:buNone/>
            </a:pPr>
            <a:r>
              <a:rPr lang="en-US" dirty="0" smtClean="0"/>
              <a:t>Natural language understanding</a:t>
            </a:r>
          </a:p>
          <a:p>
            <a:pPr lvl="1"/>
            <a:r>
              <a:rPr lang="en-US" dirty="0" smtClean="0"/>
              <a:t>Text =&gt; semantic representation (e.g. logic, probabilistic relationships)</a:t>
            </a:r>
          </a:p>
          <a:p>
            <a:pPr marL="0" indent="0">
              <a:buNone/>
            </a:pPr>
            <a:r>
              <a:rPr lang="en-US" dirty="0" smtClean="0"/>
              <a:t>Information retrieval and question answering</a:t>
            </a:r>
            <a:endParaRPr lang="en-US" dirty="0"/>
          </a:p>
        </p:txBody>
      </p:sp>
      <p:sp>
        <p:nvSpPr>
          <p:cNvPr id="4" name="Rectangle 3"/>
          <p:cNvSpPr/>
          <p:nvPr/>
        </p:nvSpPr>
        <p:spPr>
          <a:xfrm>
            <a:off x="1447800" y="3657600"/>
            <a:ext cx="6606987" cy="646331"/>
          </a:xfrm>
          <a:prstGeom prst="rect">
            <a:avLst/>
          </a:prstGeom>
        </p:spPr>
        <p:txBody>
          <a:bodyPr wrap="square">
            <a:spAutoFit/>
          </a:bodyPr>
          <a:lstStyle/>
          <a:p>
            <a:r>
              <a:rPr lang="en-US" dirty="0" smtClean="0">
                <a:solidFill>
                  <a:srgbClr val="0000FF"/>
                </a:solidFill>
              </a:rPr>
              <a:t>"How many programmers in the child care department make over $50,000?”</a:t>
            </a:r>
          </a:p>
        </p:txBody>
      </p:sp>
      <p:sp>
        <p:nvSpPr>
          <p:cNvPr id="5" name="Rectangle 4"/>
          <p:cNvSpPr/>
          <p:nvPr/>
        </p:nvSpPr>
        <p:spPr>
          <a:xfrm>
            <a:off x="1447800" y="4535269"/>
            <a:ext cx="6606987" cy="369332"/>
          </a:xfrm>
          <a:prstGeom prst="rect">
            <a:avLst/>
          </a:prstGeom>
        </p:spPr>
        <p:txBody>
          <a:bodyPr wrap="square">
            <a:spAutoFit/>
          </a:bodyPr>
          <a:lstStyle/>
          <a:p>
            <a:r>
              <a:rPr lang="en-US" dirty="0" smtClean="0">
                <a:solidFill>
                  <a:srgbClr val="0000FF"/>
                </a:solidFill>
              </a:rPr>
              <a:t>“Who was the fourteenth president?”</a:t>
            </a:r>
          </a:p>
        </p:txBody>
      </p:sp>
      <p:sp>
        <p:nvSpPr>
          <p:cNvPr id="6" name="Rectangle 5"/>
          <p:cNvSpPr/>
          <p:nvPr/>
        </p:nvSpPr>
        <p:spPr>
          <a:xfrm>
            <a:off x="1447800" y="5269468"/>
            <a:ext cx="6606987" cy="369332"/>
          </a:xfrm>
          <a:prstGeom prst="rect">
            <a:avLst/>
          </a:prstGeom>
        </p:spPr>
        <p:txBody>
          <a:bodyPr wrap="square">
            <a:spAutoFit/>
          </a:bodyPr>
          <a:lstStyle/>
          <a:p>
            <a:r>
              <a:rPr lang="en-US" dirty="0" smtClean="0">
                <a:solidFill>
                  <a:srgbClr val="0000FF"/>
                </a:solidFill>
              </a:rPr>
              <a:t>“How did he die?”</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problems and applications</a:t>
            </a:r>
            <a:endParaRPr lang="en-US" dirty="0"/>
          </a:p>
        </p:txBody>
      </p:sp>
      <p:sp>
        <p:nvSpPr>
          <p:cNvPr id="3" name="Content Placeholder 2"/>
          <p:cNvSpPr>
            <a:spLocks noGrp="1"/>
          </p:cNvSpPr>
          <p:nvPr>
            <p:ph idx="1"/>
          </p:nvPr>
        </p:nvSpPr>
        <p:spPr>
          <a:xfrm>
            <a:off x="498474" y="1981201"/>
            <a:ext cx="7556313" cy="609600"/>
          </a:xfrm>
        </p:spPr>
        <p:txBody>
          <a:bodyPr/>
          <a:lstStyle/>
          <a:p>
            <a:pPr marL="0" indent="0">
              <a:buNone/>
            </a:pPr>
            <a:r>
              <a:rPr lang="en-US" dirty="0" smtClean="0"/>
              <a:t>Text simplification</a:t>
            </a:r>
            <a:endParaRPr lang="en-US" dirty="0"/>
          </a:p>
        </p:txBody>
      </p:sp>
      <p:sp>
        <p:nvSpPr>
          <p:cNvPr id="4" name="Rectangle 3"/>
          <p:cNvSpPr/>
          <p:nvPr/>
        </p:nvSpPr>
        <p:spPr>
          <a:xfrm>
            <a:off x="1447800" y="2590800"/>
            <a:ext cx="7162800" cy="1200328"/>
          </a:xfrm>
          <a:prstGeom prst="rect">
            <a:avLst/>
          </a:prstGeom>
        </p:spPr>
        <p:txBody>
          <a:bodyPr wrap="square">
            <a:spAutoFit/>
          </a:bodyPr>
          <a:lstStyle/>
          <a:p>
            <a:r>
              <a:rPr lang="en-US" sz="2400" dirty="0" smtClean="0"/>
              <a:t>Alfonso Perez Munoz, usually referred to as Alfonso, is a former Spanish footballer, in the striker position.</a:t>
            </a:r>
            <a:endParaRPr lang="en-US" sz="2400" dirty="0"/>
          </a:p>
        </p:txBody>
      </p:sp>
      <p:sp>
        <p:nvSpPr>
          <p:cNvPr id="5" name="Rectangle 4"/>
          <p:cNvSpPr/>
          <p:nvPr/>
        </p:nvSpPr>
        <p:spPr>
          <a:xfrm>
            <a:off x="1447800" y="5253335"/>
            <a:ext cx="7162800" cy="461665"/>
          </a:xfrm>
          <a:prstGeom prst="rect">
            <a:avLst/>
          </a:prstGeom>
        </p:spPr>
        <p:txBody>
          <a:bodyPr wrap="square">
            <a:spAutoFit/>
          </a:bodyPr>
          <a:lstStyle/>
          <a:p>
            <a:r>
              <a:rPr lang="en-US" sz="2400" dirty="0" smtClean="0"/>
              <a:t>Alfonso Perez is a former Spanish football player.</a:t>
            </a:r>
            <a:endParaRPr lang="en-US" sz="2400" dirty="0"/>
          </a:p>
        </p:txBody>
      </p:sp>
      <p:sp>
        <p:nvSpPr>
          <p:cNvPr id="6" name="Down Arrow 5"/>
          <p:cNvSpPr/>
          <p:nvPr/>
        </p:nvSpPr>
        <p:spPr>
          <a:xfrm>
            <a:off x="3810000" y="3928765"/>
            <a:ext cx="609600" cy="82927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Many of the “easy” and “medium” problems have reasonable solutions</a:t>
            </a:r>
          </a:p>
          <a:p>
            <a:pPr lvl="1"/>
            <a:r>
              <a:rPr lang="en-US" sz="2000" dirty="0" smtClean="0"/>
              <a:t>spell checkers</a:t>
            </a:r>
          </a:p>
          <a:p>
            <a:pPr lvl="1"/>
            <a:r>
              <a:rPr lang="en-US" sz="2000" dirty="0" smtClean="0"/>
              <a:t>sentence splitters</a:t>
            </a:r>
          </a:p>
          <a:p>
            <a:pPr lvl="1"/>
            <a:r>
              <a:rPr lang="en-US" sz="2000" dirty="0" smtClean="0"/>
              <a:t>word </a:t>
            </a:r>
            <a:r>
              <a:rPr lang="en-US" sz="2000" dirty="0" err="1" smtClean="0"/>
              <a:t>segementers/tokenizers</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57200" y="1447800"/>
            <a:ext cx="7556313" cy="4144963"/>
          </a:xfrm>
        </p:spPr>
        <p:txBody>
          <a:bodyPr/>
          <a:lstStyle/>
          <a:p>
            <a:pPr marL="0" indent="0">
              <a:buNone/>
            </a:pPr>
            <a:r>
              <a:rPr lang="en-US" dirty="0" smtClean="0"/>
              <a:t>Parsing</a:t>
            </a:r>
          </a:p>
          <a:p>
            <a:pPr lvl="1"/>
            <a:r>
              <a:rPr lang="en-US" dirty="0" smtClean="0"/>
              <a:t>Stanford Parser (http://nlp.stanford.edu:8080/parser/)</a:t>
            </a:r>
            <a:endParaRPr lang="en-US" dirty="0"/>
          </a:p>
        </p:txBody>
      </p:sp>
      <p:pic>
        <p:nvPicPr>
          <p:cNvPr id="4" name="Picture 3"/>
          <p:cNvPicPr>
            <a:picLocks noChangeAspect="1"/>
          </p:cNvPicPr>
          <p:nvPr/>
        </p:nvPicPr>
        <p:blipFill>
          <a:blip r:embed="rId2"/>
          <a:stretch>
            <a:fillRect/>
          </a:stretch>
        </p:blipFill>
        <p:spPr>
          <a:xfrm>
            <a:off x="2286000" y="2438400"/>
            <a:ext cx="3581400" cy="376301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570037"/>
            <a:ext cx="7556313" cy="4144963"/>
          </a:xfrm>
        </p:spPr>
        <p:txBody>
          <a:bodyPr>
            <a:noAutofit/>
          </a:bodyPr>
          <a:lstStyle/>
          <a:p>
            <a:pPr marL="0" indent="0">
              <a:buNone/>
            </a:pPr>
            <a:r>
              <a:rPr lang="en-US" sz="2400" dirty="0" smtClean="0"/>
              <a:t>Machine translation</a:t>
            </a:r>
          </a:p>
          <a:p>
            <a:pPr lvl="1"/>
            <a:r>
              <a:rPr lang="en-US" sz="2000" dirty="0" smtClean="0"/>
              <a:t>Getting better every year</a:t>
            </a:r>
          </a:p>
          <a:p>
            <a:pPr lvl="1"/>
            <a:r>
              <a:rPr lang="en-US" sz="2000" dirty="0" smtClean="0"/>
              <a:t>enough to get the </a:t>
            </a:r>
            <a:r>
              <a:rPr lang="en-US" sz="2000" dirty="0" err="1" smtClean="0"/>
              <a:t>jist</a:t>
            </a:r>
            <a:r>
              <a:rPr lang="en-US" sz="2000" dirty="0" smtClean="0"/>
              <a:t> of most content, but still no where near a human translation</a:t>
            </a:r>
          </a:p>
          <a:p>
            <a:pPr lvl="1"/>
            <a:r>
              <a:rPr lang="en-US" sz="2000" dirty="0" smtClean="0"/>
              <a:t>better for some types of text</a:t>
            </a:r>
          </a:p>
          <a:p>
            <a:pPr lvl="1"/>
            <a:endParaRPr lang="en-US" sz="2000" dirty="0" smtClean="0"/>
          </a:p>
          <a:p>
            <a:pPr marL="0" indent="0">
              <a:buNone/>
            </a:pPr>
            <a:r>
              <a:rPr lang="en-US" sz="2400" dirty="0" smtClean="0"/>
              <a:t>http://</a:t>
            </a:r>
            <a:r>
              <a:rPr lang="en-US" sz="2400" dirty="0" err="1" smtClean="0"/>
              <a:t>translate.google.com</a:t>
            </a:r>
            <a:endParaRPr lang="en-US" sz="2400" dirty="0" smtClean="0"/>
          </a:p>
          <a:p>
            <a:pPr marL="0" indent="0">
              <a:buNone/>
            </a:pPr>
            <a:r>
              <a:rPr lang="en-US" sz="2400" dirty="0" smtClean="0"/>
              <a:t>Many commercial versions…</a:t>
            </a:r>
          </a:p>
          <a:p>
            <a:pPr lvl="1"/>
            <a:r>
              <a:rPr lang="en-US" sz="2000" dirty="0" err="1" smtClean="0"/>
              <a:t>systran</a:t>
            </a:r>
            <a:endParaRPr lang="en-US" sz="2000" dirty="0" smtClean="0"/>
          </a:p>
          <a:p>
            <a:pPr lvl="1"/>
            <a:r>
              <a:rPr lang="en-US" sz="2000" dirty="0" smtClean="0"/>
              <a:t>language weaver</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292287" y="1600200"/>
            <a:ext cx="7556313" cy="4144963"/>
          </a:xfrm>
        </p:spPr>
        <p:txBody>
          <a:bodyPr>
            <a:noAutofit/>
          </a:bodyPr>
          <a:lstStyle/>
          <a:p>
            <a:pPr marL="0" indent="0">
              <a:buNone/>
            </a:pPr>
            <a:r>
              <a:rPr lang="en-US" sz="2400" dirty="0" smtClean="0"/>
              <a:t>Information extraction</a:t>
            </a:r>
          </a:p>
          <a:p>
            <a:pPr lvl="1"/>
            <a:r>
              <a:rPr lang="en-US" sz="2000" dirty="0" smtClean="0"/>
              <a:t>Structured documents (very good!)</a:t>
            </a:r>
          </a:p>
          <a:p>
            <a:pPr lvl="2"/>
            <a:r>
              <a:rPr lang="en-US" sz="2000" dirty="0" smtClean="0">
                <a:hlinkClick r:id="rId2"/>
              </a:rPr>
              <a:t>www.dealtime.com</a:t>
            </a:r>
            <a:endParaRPr lang="en-US" sz="2000" dirty="0" smtClean="0"/>
          </a:p>
          <a:p>
            <a:pPr lvl="2"/>
            <a:r>
              <a:rPr lang="en-US" sz="2000" dirty="0" smtClean="0">
                <a:hlinkClick r:id="rId3"/>
              </a:rPr>
              <a:t>www.froogle.com</a:t>
            </a:r>
            <a:endParaRPr lang="en-US" sz="2000" dirty="0" smtClean="0"/>
          </a:p>
          <a:p>
            <a:pPr lvl="1"/>
            <a:r>
              <a:rPr lang="en-US" sz="2000" dirty="0" smtClean="0"/>
              <a:t>AKT technologies</a:t>
            </a:r>
          </a:p>
          <a:p>
            <a:pPr lvl="1"/>
            <a:endParaRPr lang="en-US" sz="2000" dirty="0" smtClean="0"/>
          </a:p>
          <a:p>
            <a:pPr lvl="1"/>
            <a:r>
              <a:rPr lang="en-US" sz="2000" dirty="0" smtClean="0"/>
              <a:t>Lots of these</a:t>
            </a:r>
          </a:p>
          <a:p>
            <a:pPr lvl="2"/>
            <a:r>
              <a:rPr lang="en-US" sz="2000" dirty="0" err="1" smtClean="0"/>
              <a:t>FlipDog</a:t>
            </a:r>
            <a:endParaRPr lang="en-US" sz="2000" dirty="0" smtClean="0"/>
          </a:p>
          <a:p>
            <a:pPr lvl="2"/>
            <a:r>
              <a:rPr lang="en-US" sz="2000" dirty="0" err="1" smtClean="0"/>
              <a:t>WhizBang</a:t>
            </a:r>
            <a:r>
              <a:rPr lang="en-US" sz="2000" dirty="0" smtClean="0"/>
              <a:t>! Labs</a:t>
            </a:r>
          </a:p>
          <a:p>
            <a:pPr lvl="2"/>
            <a:r>
              <a:rPr lang="en-US" sz="2000" dirty="0" smtClean="0"/>
              <a:t>…</a:t>
            </a:r>
          </a:p>
          <a:p>
            <a:pPr lvl="2"/>
            <a:r>
              <a:rPr lang="en-US" sz="2000" dirty="0" smtClean="0"/>
              <a:t>work fairly well</a:t>
            </a:r>
          </a:p>
        </p:txBody>
      </p:sp>
      <p:pic>
        <p:nvPicPr>
          <p:cNvPr id="4" name="Picture 3"/>
          <p:cNvPicPr>
            <a:picLocks noChangeAspect="1"/>
          </p:cNvPicPr>
          <p:nvPr/>
        </p:nvPicPr>
        <p:blipFill>
          <a:blip r:embed="rId4"/>
          <a:stretch>
            <a:fillRect/>
          </a:stretch>
        </p:blipFill>
        <p:spPr>
          <a:xfrm>
            <a:off x="3486150" y="3369365"/>
            <a:ext cx="5657850" cy="3488635"/>
          </a:xfrm>
          <a:prstGeom prst="rect">
            <a:avLst/>
          </a:prstGeom>
        </p:spPr>
      </p:pic>
    </p:spTree>
    <p:extLst>
      <p:ext uri="{BB962C8B-B14F-4D97-AF65-F5344CB8AC3E}">
        <p14:creationId xmlns:p14="http://schemas.microsoft.com/office/powerpoint/2010/main" val="124121929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600201"/>
            <a:ext cx="7556313" cy="1295400"/>
          </a:xfrm>
        </p:spPr>
        <p:txBody>
          <a:bodyPr>
            <a:normAutofit/>
          </a:bodyPr>
          <a:lstStyle/>
          <a:p>
            <a:pPr marL="0" indent="0">
              <a:buNone/>
            </a:pPr>
            <a:r>
              <a:rPr lang="en-US" sz="2400" dirty="0" smtClean="0"/>
              <a:t>CMU’s NELL (Never Ending Language Learner)</a:t>
            </a:r>
          </a:p>
          <a:p>
            <a:pPr marL="0" indent="0">
              <a:buNone/>
            </a:pPr>
            <a:r>
              <a:rPr lang="en-US" sz="2400" dirty="0">
                <a:hlinkClick r:id="rId2"/>
              </a:rPr>
              <a:t>http://rtw.ml.cmu.edu/rtw</a:t>
            </a:r>
            <a:r>
              <a:rPr lang="en-US" sz="2400" dirty="0" smtClean="0">
                <a:hlinkClick r:id="rId2"/>
              </a:rPr>
              <a:t>/</a:t>
            </a:r>
            <a:endParaRPr lang="en-US" sz="2400" dirty="0" smtClean="0"/>
          </a:p>
          <a:p>
            <a:endParaRPr lang="en-US" sz="2400" dirty="0"/>
          </a:p>
        </p:txBody>
      </p:sp>
      <p:pic>
        <p:nvPicPr>
          <p:cNvPr id="4" name="Picture 3"/>
          <p:cNvPicPr>
            <a:picLocks noChangeAspect="1"/>
          </p:cNvPicPr>
          <p:nvPr/>
        </p:nvPicPr>
        <p:blipFill>
          <a:blip r:embed="rId3"/>
          <a:stretch>
            <a:fillRect/>
          </a:stretch>
        </p:blipFill>
        <p:spPr>
          <a:xfrm>
            <a:off x="2133600" y="2898287"/>
            <a:ext cx="4343400" cy="3807313"/>
          </a:xfrm>
          <a:prstGeom prst="rect">
            <a:avLst/>
          </a:prstGeom>
        </p:spPr>
      </p:pic>
    </p:spTree>
    <p:extLst>
      <p:ext uri="{BB962C8B-B14F-4D97-AF65-F5344CB8AC3E}">
        <p14:creationId xmlns:p14="http://schemas.microsoft.com/office/powerpoint/2010/main" val="52943562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722437"/>
            <a:ext cx="7556313" cy="4144963"/>
          </a:xfrm>
        </p:spPr>
        <p:txBody>
          <a:bodyPr>
            <a:noAutofit/>
          </a:bodyPr>
          <a:lstStyle/>
          <a:p>
            <a:pPr marL="0" indent="0">
              <a:buNone/>
            </a:pPr>
            <a:r>
              <a:rPr lang="en-US" sz="2400" dirty="0" smtClean="0"/>
              <a:t>Information retrieval/query answering</a:t>
            </a:r>
          </a:p>
          <a:p>
            <a:pPr lvl="1"/>
            <a:r>
              <a:rPr lang="en-US" sz="2000" dirty="0" smtClean="0"/>
              <a:t>search engines:</a:t>
            </a:r>
          </a:p>
          <a:p>
            <a:pPr lvl="2"/>
            <a:r>
              <a:rPr lang="en-US" sz="2000" dirty="0" smtClean="0"/>
              <a:t>pretty good for some things</a:t>
            </a:r>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2"/>
            <a:r>
              <a:rPr lang="en-US" sz="2000" dirty="0" smtClean="0"/>
              <a:t>does mostly pattern matching and ranking</a:t>
            </a:r>
          </a:p>
          <a:p>
            <a:pPr lvl="3"/>
            <a:r>
              <a:rPr lang="en-US" sz="2000" dirty="0" smtClean="0"/>
              <a:t>no deep understanding</a:t>
            </a:r>
          </a:p>
          <a:p>
            <a:pPr lvl="3"/>
            <a:r>
              <a:rPr lang="en-US" sz="2000" dirty="0" smtClean="0"/>
              <a:t>still requires user to “find” the answer</a:t>
            </a:r>
            <a:endParaRPr lang="en-US" sz="2000" dirty="0"/>
          </a:p>
        </p:txBody>
      </p:sp>
      <p:pic>
        <p:nvPicPr>
          <p:cNvPr id="4" name="Picture 3"/>
          <p:cNvPicPr>
            <a:picLocks noChangeAspect="1"/>
          </p:cNvPicPr>
          <p:nvPr/>
        </p:nvPicPr>
        <p:blipFill>
          <a:blip r:embed="rId2"/>
          <a:stretch>
            <a:fillRect/>
          </a:stretch>
        </p:blipFill>
        <p:spPr>
          <a:xfrm>
            <a:off x="1143000" y="3543300"/>
            <a:ext cx="6024063" cy="1295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p:txBody>
          <a:bodyPr/>
          <a:lstStyle/>
          <a:p>
            <a:pPr marL="0" indent="0">
              <a:buNone/>
            </a:pPr>
            <a:r>
              <a:rPr lang="en-US" dirty="0" smtClean="0"/>
              <a:t>Question answering</a:t>
            </a:r>
          </a:p>
          <a:p>
            <a:pPr lvl="1"/>
            <a:r>
              <a:rPr lang="en-US" dirty="0" smtClean="0"/>
              <a:t>wolfram alpha</a:t>
            </a:r>
          </a:p>
          <a:p>
            <a:pPr lvl="2"/>
            <a:endParaRPr lang="en-US" dirty="0"/>
          </a:p>
        </p:txBody>
      </p:sp>
      <p:pic>
        <p:nvPicPr>
          <p:cNvPr id="4" name="Picture 3"/>
          <p:cNvPicPr>
            <a:picLocks noChangeAspect="1"/>
          </p:cNvPicPr>
          <p:nvPr/>
        </p:nvPicPr>
        <p:blipFill>
          <a:blip r:embed="rId2"/>
          <a:stretch>
            <a:fillRect/>
          </a:stretch>
        </p:blipFill>
        <p:spPr>
          <a:xfrm>
            <a:off x="838200" y="2895600"/>
            <a:ext cx="7467600" cy="3543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p:txBody>
          <a:bodyPr/>
          <a:lstStyle/>
          <a:p>
            <a:pPr marL="0" indent="0">
              <a:buNone/>
            </a:pPr>
            <a:r>
              <a:rPr lang="en-US" dirty="0" smtClean="0"/>
              <a:t>Question answering</a:t>
            </a:r>
          </a:p>
          <a:p>
            <a:pPr lvl="1"/>
            <a:r>
              <a:rPr lang="en-US" dirty="0" smtClean="0"/>
              <a:t>wolfram alpha</a:t>
            </a:r>
          </a:p>
          <a:p>
            <a:pPr lvl="2"/>
            <a:endParaRPr lang="en-US" dirty="0"/>
          </a:p>
        </p:txBody>
      </p:sp>
      <p:pic>
        <p:nvPicPr>
          <p:cNvPr id="5" name="Picture 4"/>
          <p:cNvPicPr>
            <a:picLocks noChangeAspect="1"/>
          </p:cNvPicPr>
          <p:nvPr/>
        </p:nvPicPr>
        <p:blipFill>
          <a:blip r:embed="rId2"/>
          <a:stretch>
            <a:fillRect/>
          </a:stretch>
        </p:blipFill>
        <p:spPr>
          <a:xfrm>
            <a:off x="1447800" y="2786063"/>
            <a:ext cx="7429500" cy="3340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answering</a:t>
            </a:r>
            <a:endParaRPr lang="en-US" dirty="0"/>
          </a:p>
        </p:txBody>
      </p:sp>
      <p:pic>
        <p:nvPicPr>
          <p:cNvPr id="4" name="Picture 3"/>
          <p:cNvPicPr>
            <a:picLocks noChangeAspect="1"/>
          </p:cNvPicPr>
          <p:nvPr/>
        </p:nvPicPr>
        <p:blipFill>
          <a:blip r:embed="rId2"/>
          <a:stretch>
            <a:fillRect/>
          </a:stretch>
        </p:blipFill>
        <p:spPr>
          <a:xfrm>
            <a:off x="228600" y="2971800"/>
            <a:ext cx="8573302" cy="3594100"/>
          </a:xfrm>
          <a:prstGeom prst="rect">
            <a:avLst/>
          </a:prstGeom>
        </p:spPr>
      </p:pic>
      <p:pic>
        <p:nvPicPr>
          <p:cNvPr id="5" name="Picture 4"/>
          <p:cNvPicPr>
            <a:picLocks noChangeAspect="1"/>
          </p:cNvPicPr>
          <p:nvPr/>
        </p:nvPicPr>
        <p:blipFill>
          <a:blip r:embed="rId3"/>
          <a:stretch>
            <a:fillRect/>
          </a:stretch>
        </p:blipFill>
        <p:spPr>
          <a:xfrm>
            <a:off x="191902" y="1295400"/>
            <a:ext cx="2032000" cy="1524000"/>
          </a:xfrm>
          <a:prstGeom prst="rect">
            <a:avLst/>
          </a:prstGeom>
        </p:spPr>
      </p:pic>
    </p:spTree>
    <p:extLst>
      <p:ext uri="{BB962C8B-B14F-4D97-AF65-F5344CB8AC3E}">
        <p14:creationId xmlns:p14="http://schemas.microsoft.com/office/powerpoint/2010/main" val="198519180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381000" y="1447800"/>
            <a:ext cx="7556313" cy="4144963"/>
          </a:xfrm>
        </p:spPr>
        <p:txBody>
          <a:bodyPr>
            <a:normAutofit/>
          </a:bodyPr>
          <a:lstStyle/>
          <a:p>
            <a:pPr marL="0" indent="0">
              <a:buNone/>
            </a:pPr>
            <a:r>
              <a:rPr lang="en-US" sz="3200" dirty="0" smtClean="0"/>
              <a:t>Question answering</a:t>
            </a:r>
          </a:p>
          <a:p>
            <a:pPr lvl="1"/>
            <a:r>
              <a:rPr lang="en-US" sz="2800" dirty="0" smtClean="0"/>
              <a:t>Many others…</a:t>
            </a:r>
          </a:p>
          <a:p>
            <a:pPr lvl="2"/>
            <a:r>
              <a:rPr lang="en-US" sz="2800" dirty="0" smtClean="0"/>
              <a:t>TREC question answering competition</a:t>
            </a:r>
          </a:p>
          <a:p>
            <a:pPr lvl="2"/>
            <a:r>
              <a:rPr lang="en-US" sz="2800" dirty="0" smtClean="0"/>
              <a:t>language computer </a:t>
            </a:r>
            <a:r>
              <a:rPr lang="en-US" sz="2800" dirty="0" err="1" smtClean="0"/>
              <a:t>corp</a:t>
            </a:r>
            <a:endParaRPr lang="en-US" sz="2800" dirty="0" smtClean="0"/>
          </a:p>
          <a:p>
            <a:pPr lvl="2"/>
            <a:r>
              <a:rPr lang="en-US" sz="2800" dirty="0" err="1" smtClean="0"/>
              <a:t>answerbus</a:t>
            </a:r>
            <a:endParaRPr lang="en-US" sz="2800" dirty="0" smtClean="0"/>
          </a:p>
          <a:p>
            <a:pPr lvl="2"/>
            <a:r>
              <a:rPr lang="en-US" sz="2800" dirty="0" smtClean="0"/>
              <a:t>…</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447800"/>
            <a:ext cx="7556313" cy="4144963"/>
          </a:xfrm>
        </p:spPr>
        <p:txBody>
          <a:bodyPr>
            <a:normAutofit/>
          </a:bodyPr>
          <a:lstStyle/>
          <a:p>
            <a:pPr marL="0" indent="0">
              <a:buNone/>
            </a:pPr>
            <a:r>
              <a:rPr lang="en-US" sz="2800" dirty="0" smtClean="0"/>
              <a:t>Summarization</a:t>
            </a:r>
          </a:p>
          <a:p>
            <a:pPr lvl="1"/>
            <a:r>
              <a:rPr lang="en-US" sz="2400" dirty="0" err="1" smtClean="0"/>
              <a:t>NewsBlaster</a:t>
            </a:r>
            <a:r>
              <a:rPr lang="en-US" sz="2400" dirty="0" smtClean="0"/>
              <a:t> (Columbia)</a:t>
            </a:r>
          </a:p>
          <a:p>
            <a:pPr lvl="2"/>
            <a:r>
              <a:rPr lang="en-US" sz="2400" dirty="0" smtClean="0">
                <a:hlinkClick r:id="rId2"/>
              </a:rPr>
              <a:t>http://newsblaster.cs.columbia.edu/</a:t>
            </a:r>
            <a:endParaRPr lang="en-US" sz="2400" dirty="0" smtClean="0"/>
          </a:p>
          <a:p>
            <a:pPr lvl="2">
              <a:buNone/>
            </a:pPr>
            <a:endParaRPr lang="en-US" sz="2400" dirty="0" smtClean="0"/>
          </a:p>
        </p:txBody>
      </p:sp>
      <p:pic>
        <p:nvPicPr>
          <p:cNvPr id="4" name="Picture 3"/>
          <p:cNvPicPr>
            <a:picLocks noChangeAspect="1"/>
          </p:cNvPicPr>
          <p:nvPr/>
        </p:nvPicPr>
        <p:blipFill>
          <a:blip r:embed="rId3"/>
          <a:stretch>
            <a:fillRect/>
          </a:stretch>
        </p:blipFill>
        <p:spPr>
          <a:xfrm>
            <a:off x="1905000" y="3396814"/>
            <a:ext cx="4775200" cy="308018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we now?</a:t>
            </a:r>
            <a:endParaRPr lang="en-US" dirty="0"/>
          </a:p>
        </p:txBody>
      </p:sp>
      <p:sp>
        <p:nvSpPr>
          <p:cNvPr id="3" name="Content Placeholder 2"/>
          <p:cNvSpPr>
            <a:spLocks noGrp="1"/>
          </p:cNvSpPr>
          <p:nvPr>
            <p:ph idx="1"/>
          </p:nvPr>
        </p:nvSpPr>
        <p:spPr>
          <a:xfrm>
            <a:off x="498474" y="1417637"/>
            <a:ext cx="7556313" cy="4144963"/>
          </a:xfrm>
        </p:spPr>
        <p:txBody>
          <a:bodyPr>
            <a:noAutofit/>
          </a:bodyPr>
          <a:lstStyle/>
          <a:p>
            <a:pPr marL="0" indent="0">
              <a:buNone/>
            </a:pPr>
            <a:r>
              <a:rPr lang="en-US" sz="2400" dirty="0" smtClean="0"/>
              <a:t>Voice </a:t>
            </a:r>
            <a:r>
              <a:rPr lang="en-US" sz="2400" dirty="0" smtClean="0"/>
              <a:t>recognition</a:t>
            </a:r>
          </a:p>
          <a:p>
            <a:pPr lvl="1"/>
            <a:r>
              <a:rPr lang="en-US" sz="2000" dirty="0" smtClean="0"/>
              <a:t>pretty good, particularly with speaker training</a:t>
            </a:r>
          </a:p>
          <a:p>
            <a:pPr lvl="2"/>
            <a:r>
              <a:rPr lang="en-US" sz="2000" dirty="0" smtClean="0"/>
              <a:t>Apple OS has one built in:</a:t>
            </a:r>
          </a:p>
          <a:p>
            <a:pPr lvl="3"/>
            <a:r>
              <a:rPr lang="en-US" sz="2000" dirty="0" smtClean="0"/>
              <a:t>“What time is it?”</a:t>
            </a:r>
          </a:p>
          <a:p>
            <a:pPr lvl="3"/>
            <a:r>
              <a:rPr lang="en-US" sz="2000" dirty="0" smtClean="0"/>
              <a:t>“Switch to finder”</a:t>
            </a:r>
          </a:p>
          <a:p>
            <a:pPr lvl="3"/>
            <a:r>
              <a:rPr lang="en-US" sz="2000" dirty="0" smtClean="0"/>
              <a:t>“Hide this application”</a:t>
            </a:r>
          </a:p>
          <a:p>
            <a:pPr lvl="2"/>
            <a:r>
              <a:rPr lang="en-US" sz="2000" dirty="0" smtClean="0"/>
              <a:t>IBM </a:t>
            </a:r>
            <a:r>
              <a:rPr lang="en-US" sz="2000" dirty="0" err="1" smtClean="0"/>
              <a:t>ViaVoice</a:t>
            </a:r>
            <a:endParaRPr lang="en-US" sz="2000" dirty="0" smtClean="0"/>
          </a:p>
          <a:p>
            <a:pPr lvl="2"/>
            <a:r>
              <a:rPr lang="en-US" sz="2000" dirty="0" smtClean="0"/>
              <a:t>Dragon Naturally Speaking</a:t>
            </a:r>
          </a:p>
          <a:p>
            <a:r>
              <a:rPr lang="en-US" sz="2400" dirty="0" smtClean="0"/>
              <a:t>Speech generation</a:t>
            </a:r>
          </a:p>
          <a:p>
            <a:pPr lvl="1"/>
            <a:r>
              <a:rPr lang="en-US" sz="2000" dirty="0" smtClean="0"/>
              <a:t>The systems can generate the words, but getting the subtle nuances right is still tricky</a:t>
            </a:r>
          </a:p>
          <a:p>
            <a:pPr lvl="2"/>
            <a:r>
              <a:rPr lang="en-US" sz="2000" dirty="0" smtClean="0"/>
              <a:t>Apple OS</a:t>
            </a:r>
          </a:p>
          <a:p>
            <a:pPr lvl="2"/>
            <a:r>
              <a:rPr lang="en-US" sz="2000" dirty="0" err="1" smtClean="0"/>
              <a:t>translate.google.com</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combination of problems…</a:t>
            </a:r>
            <a:endParaRPr lang="en-US" dirty="0"/>
          </a:p>
        </p:txBody>
      </p:sp>
      <p:pic>
        <p:nvPicPr>
          <p:cNvPr id="4" name="Picture 3"/>
          <p:cNvPicPr>
            <a:picLocks noChangeAspect="1"/>
          </p:cNvPicPr>
          <p:nvPr/>
        </p:nvPicPr>
        <p:blipFill>
          <a:blip r:embed="rId2"/>
          <a:stretch>
            <a:fillRect/>
          </a:stretch>
        </p:blipFill>
        <p:spPr>
          <a:xfrm>
            <a:off x="2921664" y="1676400"/>
            <a:ext cx="3098136" cy="4610100"/>
          </a:xfrm>
          <a:prstGeom prst="rect">
            <a:avLst/>
          </a:prstGeom>
        </p:spPr>
      </p:pic>
    </p:spTree>
    <p:extLst>
      <p:ext uri="{BB962C8B-B14F-4D97-AF65-F5344CB8AC3E}">
        <p14:creationId xmlns:p14="http://schemas.microsoft.com/office/powerpoint/2010/main" val="269363031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problems</a:t>
            </a:r>
            <a:endParaRPr lang="en-US" dirty="0"/>
          </a:p>
        </p:txBody>
      </p:sp>
      <p:sp>
        <p:nvSpPr>
          <p:cNvPr id="3" name="Content Placeholder 2"/>
          <p:cNvSpPr>
            <a:spLocks noGrp="1"/>
          </p:cNvSpPr>
          <p:nvPr>
            <p:ph idx="1"/>
          </p:nvPr>
        </p:nvSpPr>
        <p:spPr>
          <a:xfrm>
            <a:off x="498474" y="1600200"/>
            <a:ext cx="7556313" cy="4525963"/>
          </a:xfrm>
        </p:spPr>
        <p:txBody>
          <a:bodyPr/>
          <a:lstStyle/>
          <a:p>
            <a:r>
              <a:rPr lang="en-US" dirty="0" smtClean="0"/>
              <a:t>Many problems </a:t>
            </a:r>
            <a:r>
              <a:rPr lang="en-US" dirty="0" err="1" smtClean="0"/>
              <a:t>untackled</a:t>
            </a:r>
            <a:r>
              <a:rPr lang="en-US" dirty="0" smtClean="0"/>
              <a:t>/undiscovered</a:t>
            </a:r>
          </a:p>
          <a:p>
            <a:r>
              <a:rPr lang="en-US" dirty="0" smtClean="0"/>
              <a:t>“That’s </a:t>
            </a:r>
            <a:r>
              <a:rPr lang="en-US" dirty="0"/>
              <a:t>What She Said: Double Entendre </a:t>
            </a:r>
            <a:r>
              <a:rPr lang="en-US" dirty="0" smtClean="0"/>
              <a:t>Identiﬁcation”</a:t>
            </a:r>
          </a:p>
          <a:p>
            <a:pPr lvl="1"/>
            <a:r>
              <a:rPr lang="en-US" dirty="0" smtClean="0"/>
              <a:t>ACL 2011</a:t>
            </a:r>
          </a:p>
          <a:p>
            <a:pPr lvl="1"/>
            <a:r>
              <a:rPr lang="en-US" dirty="0" smtClean="0">
                <a:hlinkClick r:id="rId2"/>
              </a:rPr>
              <a:t>http</a:t>
            </a:r>
            <a:r>
              <a:rPr lang="en-US" dirty="0">
                <a:hlinkClick r:id="rId2"/>
              </a:rPr>
              <a:t>://www.cs.washington.edu/homes/brun/pubs/pubs/Kiddon11.</a:t>
            </a:r>
            <a:r>
              <a:rPr lang="en-US" dirty="0" smtClean="0">
                <a:hlinkClick r:id="rId2"/>
              </a:rPr>
              <a:t>pdf</a:t>
            </a:r>
            <a:endParaRPr lang="en-US" dirty="0" smtClean="0"/>
          </a:p>
          <a:p>
            <a:endParaRPr lang="en-US" dirty="0"/>
          </a:p>
        </p:txBody>
      </p:sp>
    </p:spTree>
    <p:extLst>
      <p:ext uri="{BB962C8B-B14F-4D97-AF65-F5344CB8AC3E}">
        <p14:creationId xmlns:p14="http://schemas.microsoft.com/office/powerpoint/2010/main" val="148721544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dirty="0"/>
              <a:t>Language translation</a:t>
            </a:r>
          </a:p>
        </p:txBody>
      </p:sp>
      <p:pic>
        <p:nvPicPr>
          <p:cNvPr id="386051" name="Picture 3" descr="chihuahua"/>
          <p:cNvPicPr>
            <a:picLocks noChangeAspect="1" noChangeArrowheads="1"/>
          </p:cNvPicPr>
          <p:nvPr/>
        </p:nvPicPr>
        <p:blipFill>
          <a:blip r:embed="rId3"/>
          <a:srcRect/>
          <a:stretch>
            <a:fillRect/>
          </a:stretch>
        </p:blipFill>
        <p:spPr bwMode="auto">
          <a:xfrm>
            <a:off x="685800" y="2743200"/>
            <a:ext cx="2057400" cy="2057400"/>
          </a:xfrm>
          <a:prstGeom prst="rect">
            <a:avLst/>
          </a:prstGeom>
          <a:noFill/>
        </p:spPr>
      </p:pic>
      <p:pic>
        <p:nvPicPr>
          <p:cNvPr id="386052" name="Picture 4" descr="talk_circle"/>
          <p:cNvPicPr>
            <a:picLocks noChangeAspect="1" noChangeArrowheads="1"/>
          </p:cNvPicPr>
          <p:nvPr/>
        </p:nvPicPr>
        <p:blipFill>
          <a:blip r:embed="rId4"/>
          <a:srcRect/>
          <a:stretch>
            <a:fillRect/>
          </a:stretch>
        </p:blipFill>
        <p:spPr bwMode="auto">
          <a:xfrm>
            <a:off x="2667000" y="1905000"/>
            <a:ext cx="1943100" cy="1257300"/>
          </a:xfrm>
          <a:prstGeom prst="rect">
            <a:avLst/>
          </a:prstGeom>
          <a:noFill/>
        </p:spPr>
      </p:pic>
      <p:sp>
        <p:nvSpPr>
          <p:cNvPr id="386053" name="Text Box 5"/>
          <p:cNvSpPr txBox="1">
            <a:spLocks noChangeArrowheads="1"/>
          </p:cNvSpPr>
          <p:nvPr/>
        </p:nvSpPr>
        <p:spPr bwMode="auto">
          <a:xfrm>
            <a:off x="3048000" y="2133600"/>
            <a:ext cx="15240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200" dirty="0" err="1">
                <a:latin typeface="Tahoma" pitchFamily="-111" charset="0"/>
              </a:rPr>
              <a:t>Yo</a:t>
            </a:r>
            <a:r>
              <a:rPr lang="en-US" sz="2200">
                <a:latin typeface="Tahoma" pitchFamily="-111" charset="0"/>
              </a:rPr>
              <a:t> quiero Taco Bell</a:t>
            </a:r>
          </a:p>
        </p:txBody>
      </p:sp>
      <p:pic>
        <p:nvPicPr>
          <p:cNvPr id="386054" name="Picture 6" descr="spanish flag"/>
          <p:cNvPicPr>
            <a:picLocks noChangeAspect="1" noChangeArrowheads="1"/>
          </p:cNvPicPr>
          <p:nvPr/>
        </p:nvPicPr>
        <p:blipFill>
          <a:blip r:embed="rId5"/>
          <a:srcRect/>
          <a:stretch>
            <a:fillRect/>
          </a:stretch>
        </p:blipFill>
        <p:spPr bwMode="auto">
          <a:xfrm>
            <a:off x="838200" y="5181600"/>
            <a:ext cx="1562100" cy="952500"/>
          </a:xfrm>
          <a:prstGeom prst="rect">
            <a:avLst/>
          </a:prstGeom>
          <a:noFill/>
        </p:spPr>
      </p:pic>
      <p:pic>
        <p:nvPicPr>
          <p:cNvPr id="386055" name="Picture 7" descr="confused"/>
          <p:cNvPicPr>
            <a:picLocks noChangeAspect="1" noChangeArrowheads="1"/>
          </p:cNvPicPr>
          <p:nvPr/>
        </p:nvPicPr>
        <p:blipFill>
          <a:blip r:embed="rId6"/>
          <a:srcRect/>
          <a:stretch>
            <a:fillRect/>
          </a:stretch>
        </p:blipFill>
        <p:spPr bwMode="auto">
          <a:xfrm>
            <a:off x="5715000" y="1905000"/>
            <a:ext cx="1689100" cy="3124200"/>
          </a:xfrm>
          <a:prstGeom prst="rect">
            <a:avLst/>
          </a:prstGeom>
          <a:noFill/>
        </p:spPr>
      </p:pic>
      <p:pic>
        <p:nvPicPr>
          <p:cNvPr id="386056" name="Picture 8" descr="american flag"/>
          <p:cNvPicPr>
            <a:picLocks noChangeAspect="1" noChangeArrowheads="1"/>
          </p:cNvPicPr>
          <p:nvPr/>
        </p:nvPicPr>
        <p:blipFill>
          <a:blip r:embed="rId7"/>
          <a:srcRect/>
          <a:stretch>
            <a:fillRect/>
          </a:stretch>
        </p:blipFill>
        <p:spPr bwMode="auto">
          <a:xfrm>
            <a:off x="6096000" y="5105400"/>
            <a:ext cx="1536700" cy="1003300"/>
          </a:xfrm>
          <a:prstGeom prst="rect">
            <a:avLst/>
          </a:prstGeom>
          <a:noFill/>
        </p:spPr>
      </p:pic>
    </p:spTree>
    <p:extLst>
      <p:ext uri="{BB962C8B-B14F-4D97-AF65-F5344CB8AC3E}">
        <p14:creationId xmlns:p14="http://schemas.microsoft.com/office/powerpoint/2010/main" val="155411117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MT Systems</a:t>
            </a:r>
            <a:endParaRPr lang="en-US" dirty="0"/>
          </a:p>
        </p:txBody>
      </p:sp>
      <p:sp>
        <p:nvSpPr>
          <p:cNvPr id="5" name="Rectangle 4"/>
          <p:cNvSpPr/>
          <p:nvPr/>
        </p:nvSpPr>
        <p:spPr>
          <a:xfrm>
            <a:off x="838200" y="2433935"/>
            <a:ext cx="7391400" cy="461665"/>
          </a:xfrm>
          <a:prstGeom prst="rect">
            <a:avLst/>
          </a:prstGeom>
        </p:spPr>
        <p:txBody>
          <a:bodyPr wrap="square">
            <a:spAutoFit/>
          </a:bodyPr>
          <a:lstStyle/>
          <a:p>
            <a:pPr algn="l">
              <a:buNone/>
            </a:pPr>
            <a:r>
              <a:rPr lang="en-US" sz="2400" dirty="0" smtClean="0">
                <a:solidFill>
                  <a:srgbClr val="FF0000"/>
                </a:solidFill>
              </a:rPr>
              <a:t>Where have you seen machine translation systems?</a:t>
            </a:r>
            <a:endParaRPr lang="en-US" sz="2400" dirty="0">
              <a:solidFill>
                <a:srgbClr val="FF0000"/>
              </a:solidFill>
            </a:endParaRPr>
          </a:p>
        </p:txBody>
      </p:sp>
    </p:spTree>
    <p:extLst>
      <p:ext uri="{BB962C8B-B14F-4D97-AF65-F5344CB8AC3E}">
        <p14:creationId xmlns:p14="http://schemas.microsoft.com/office/powerpoint/2010/main" val="368396299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33400" y="990600"/>
            <a:ext cx="8077200" cy="4826000"/>
          </a:xfrm>
          <a:prstGeom prst="rect">
            <a:avLst/>
          </a:prstGeom>
        </p:spPr>
      </p:pic>
    </p:spTree>
    <p:extLst>
      <p:ext uri="{BB962C8B-B14F-4D97-AF65-F5344CB8AC3E}">
        <p14:creationId xmlns:p14="http://schemas.microsoft.com/office/powerpoint/2010/main" val="40717087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15900" y="1587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23556" name="Text Box 4"/>
          <p:cNvSpPr txBox="1">
            <a:spLocks noChangeArrowheads="1"/>
          </p:cNvSpPr>
          <p:nvPr/>
        </p:nvSpPr>
        <p:spPr bwMode="auto">
          <a:xfrm>
            <a:off x="4800600" y="1524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23557" name="AutoShape 5"/>
          <p:cNvSpPr>
            <a:spLocks noChangeArrowheads="1"/>
          </p:cNvSpPr>
          <p:nvPr/>
        </p:nvSpPr>
        <p:spPr bwMode="auto">
          <a:xfrm>
            <a:off x="4025900" y="2082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
        <p:nvSpPr>
          <p:cNvPr id="23558" name="Text Box 6"/>
          <p:cNvSpPr txBox="1">
            <a:spLocks noChangeArrowheads="1"/>
          </p:cNvSpPr>
          <p:nvPr/>
        </p:nvSpPr>
        <p:spPr bwMode="auto">
          <a:xfrm>
            <a:off x="533400" y="3352800"/>
            <a:ext cx="8140720" cy="2308324"/>
          </a:xfrm>
          <a:prstGeom prst="rect">
            <a:avLst/>
          </a:prstGeom>
          <a:noFill/>
          <a:ln w="9525">
            <a:noFill/>
            <a:miter lim="800000"/>
            <a:headEnd/>
            <a:tailEnd/>
          </a:ln>
          <a:effectLst/>
        </p:spPr>
        <p:txBody>
          <a:bodyPr wrap="none">
            <a:prstTxWarp prst="textNoShape">
              <a:avLst/>
            </a:prstTxWarp>
            <a:spAutoFit/>
          </a:bodyPr>
          <a:lstStyle/>
          <a:p>
            <a:pPr algn="l"/>
            <a:r>
              <a:rPr lang="en-US" sz="2400" dirty="0"/>
              <a:t>The classic acid test for natural language processing.</a:t>
            </a:r>
          </a:p>
          <a:p>
            <a:pPr algn="l"/>
            <a:endParaRPr lang="en-US" sz="2400" dirty="0"/>
          </a:p>
          <a:p>
            <a:pPr algn="l"/>
            <a:r>
              <a:rPr lang="en-US" sz="2400" dirty="0"/>
              <a:t>Requires capabilities in both interpretation and generation.</a:t>
            </a:r>
            <a:endParaRPr lang="en-US" sz="2400" dirty="0" smtClean="0"/>
          </a:p>
          <a:p>
            <a:pPr algn="l"/>
            <a:endParaRPr lang="en-US" sz="2400" dirty="0" smtClean="0"/>
          </a:p>
          <a:p>
            <a:pPr algn="l"/>
            <a:r>
              <a:rPr lang="en-US" sz="2400" dirty="0"/>
              <a:t>People around the world stubbornly refuse to write</a:t>
            </a:r>
          </a:p>
          <a:p>
            <a:pPr algn="l"/>
            <a:r>
              <a:rPr lang="en-US" sz="2400" dirty="0"/>
              <a:t>  everything in English.</a:t>
            </a:r>
          </a:p>
        </p:txBody>
      </p:sp>
    </p:spTree>
    <p:extLst>
      <p:ext uri="{BB962C8B-B14F-4D97-AF65-F5344CB8AC3E}">
        <p14:creationId xmlns:p14="http://schemas.microsoft.com/office/powerpoint/2010/main" val="5783990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dirty="0">
                <a:solidFill>
                  <a:schemeClr val="tx2"/>
                </a:solidFill>
              </a:rPr>
              <a:t>Machine Translation</a:t>
            </a:r>
          </a:p>
        </p:txBody>
      </p:sp>
      <p:sp>
        <p:nvSpPr>
          <p:cNvPr id="23555" name="Text Box 3"/>
          <p:cNvSpPr txBox="1">
            <a:spLocks noChangeArrowheads="1"/>
          </p:cNvSpPr>
          <p:nvPr/>
        </p:nvSpPr>
        <p:spPr bwMode="auto">
          <a:xfrm>
            <a:off x="2590800" y="1371600"/>
            <a:ext cx="3810000" cy="1069975"/>
          </a:xfrm>
          <a:prstGeom prst="rect">
            <a:avLst/>
          </a:prstGeom>
          <a:noFill/>
          <a:ln w="9525">
            <a:noFill/>
            <a:miter lim="800000"/>
            <a:headEnd/>
            <a:tailEnd/>
          </a:ln>
          <a:effectLst/>
        </p:spPr>
        <p:txBody>
          <a:bodyPr>
            <a:prstTxWarp prst="textNoShape">
              <a:avLst/>
            </a:prstTxWarp>
            <a:spAutoFit/>
          </a:bodyPr>
          <a:lstStyle/>
          <a:p>
            <a:pPr algn="l"/>
            <a:r>
              <a:rPr lang="zh-CN" altLang="en-US" sz="1600" dirty="0" smtClean="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zh-CN" altLang="en-US" sz="1600" dirty="0">
              <a:latin typeface="Times New Roman" pitchFamily="-111" charset="0"/>
            </a:endParaRPr>
          </a:p>
        </p:txBody>
      </p:sp>
      <p:sp>
        <p:nvSpPr>
          <p:cNvPr id="23556" name="Text Box 4"/>
          <p:cNvSpPr txBox="1">
            <a:spLocks noChangeArrowheads="1"/>
          </p:cNvSpPr>
          <p:nvPr/>
        </p:nvSpPr>
        <p:spPr bwMode="auto">
          <a:xfrm>
            <a:off x="152400" y="51054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dirty="0"/>
              <a:t>The U.S. island of Guam is maintaining a high state of alert after the Guam</a:t>
            </a:r>
            <a:r>
              <a:rPr lang="en-US" sz="1400" b="1" dirty="0"/>
              <a:t> </a:t>
            </a:r>
            <a:r>
              <a:rPr lang="en-US" sz="1400" dirty="0"/>
              <a:t>airport and its offices both received an e-mail from someone calling himself the Saudi Arabian Osama bin Laden and threatening a biological/chemical attack against public places such as the airport . </a:t>
            </a:r>
          </a:p>
        </p:txBody>
      </p:sp>
      <p:sp>
        <p:nvSpPr>
          <p:cNvPr id="23558" name="Text Box 6"/>
          <p:cNvSpPr txBox="1">
            <a:spLocks noChangeArrowheads="1"/>
          </p:cNvSpPr>
          <p:nvPr/>
        </p:nvSpPr>
        <p:spPr bwMode="auto">
          <a:xfrm>
            <a:off x="609600" y="2667000"/>
            <a:ext cx="6609502" cy="1200328"/>
          </a:xfrm>
          <a:prstGeom prst="rect">
            <a:avLst/>
          </a:prstGeom>
          <a:noFill/>
          <a:ln w="9525">
            <a:noFill/>
            <a:miter lim="800000"/>
            <a:headEnd/>
            <a:tailEnd/>
          </a:ln>
          <a:effectLst/>
        </p:spPr>
        <p:txBody>
          <a:bodyPr wrap="none">
            <a:prstTxWarp prst="textNoShape">
              <a:avLst/>
            </a:prstTxWarp>
            <a:spAutoFit/>
          </a:bodyPr>
          <a:lstStyle/>
          <a:p>
            <a:pPr algn="l"/>
            <a:r>
              <a:rPr lang="en-US" sz="2400" dirty="0" smtClean="0"/>
              <a:t>Machine translation is becoming very prevalent</a:t>
            </a:r>
          </a:p>
          <a:p>
            <a:pPr algn="l"/>
            <a:endParaRPr lang="en-US" sz="2400" dirty="0" smtClean="0"/>
          </a:p>
          <a:p>
            <a:pPr algn="l"/>
            <a:r>
              <a:rPr lang="en-US" sz="2400" dirty="0" smtClean="0">
                <a:solidFill>
                  <a:srgbClr val="0000FF"/>
                </a:solidFill>
              </a:rPr>
              <a:t>Even PowerPoint has translation built into it!</a:t>
            </a:r>
            <a:endParaRPr lang="en-US" sz="2400" dirty="0">
              <a:solidFill>
                <a:srgbClr val="0000FF"/>
              </a:solidFill>
            </a:endParaRPr>
          </a:p>
        </p:txBody>
      </p:sp>
      <p:sp>
        <p:nvSpPr>
          <p:cNvPr id="7" name="Rectangle 6"/>
          <p:cNvSpPr/>
          <p:nvPr/>
        </p:nvSpPr>
        <p:spPr>
          <a:xfrm>
            <a:off x="4267200" y="5105400"/>
            <a:ext cx="4572000" cy="1169551"/>
          </a:xfrm>
          <a:prstGeom prst="rect">
            <a:avLst/>
          </a:prstGeom>
        </p:spPr>
        <p:txBody>
          <a:bodyPr>
            <a:spAutoFit/>
          </a:bodyPr>
          <a:lstStyle/>
          <a:p>
            <a:pPr algn="l"/>
            <a:r>
              <a:rPr lang="en-US" sz="1400" dirty="0"/>
              <a:t>United States Guam International Airport and the Office received one claiming to be a wealthy Saudi Arabia an email such as Osama bin Laden, threats to the airport after biochemical attacks in public places such as Guam remain on high alert.</a:t>
            </a:r>
          </a:p>
        </p:txBody>
      </p:sp>
    </p:spTree>
    <p:extLst>
      <p:ext uri="{BB962C8B-B14F-4D97-AF65-F5344CB8AC3E}">
        <p14:creationId xmlns:p14="http://schemas.microsoft.com/office/powerpoint/2010/main" val="3317362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4243" name="Text Box 3"/>
          <p:cNvSpPr txBox="1">
            <a:spLocks noChangeArrowheads="1"/>
          </p:cNvSpPr>
          <p:nvPr/>
        </p:nvSpPr>
        <p:spPr bwMode="auto">
          <a:xfrm>
            <a:off x="533400" y="1828800"/>
            <a:ext cx="8610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Beijing Youth Daily said that under the Ministry of Agriculture, the beef will be destroyed after tests.</a:t>
            </a:r>
          </a:p>
        </p:txBody>
      </p:sp>
      <p:sp>
        <p:nvSpPr>
          <p:cNvPr id="394244" name="Text Box 4"/>
          <p:cNvSpPr txBox="1">
            <a:spLocks noChangeArrowheads="1"/>
          </p:cNvSpPr>
          <p:nvPr/>
        </p:nvSpPr>
        <p:spPr bwMode="auto">
          <a:xfrm>
            <a:off x="685800" y="3657600"/>
            <a:ext cx="7620000" cy="9159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The Beijing Youth Daily pointed out that the seized beef would be disposed of after being examined according to advice from the Ministry of Agriculture.</a:t>
            </a:r>
          </a:p>
        </p:txBody>
      </p:sp>
      <p:sp>
        <p:nvSpPr>
          <p:cNvPr id="394245"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4246" name="Rectangle 6"/>
          <p:cNvSpPr>
            <a:spLocks noChangeArrowheads="1"/>
          </p:cNvSpPr>
          <p:nvPr/>
        </p:nvSpPr>
        <p:spPr bwMode="auto">
          <a:xfrm>
            <a:off x="685800" y="3505200"/>
            <a:ext cx="7848600" cy="1371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Tree>
    <p:extLst>
      <p:ext uri="{BB962C8B-B14F-4D97-AF65-F5344CB8AC3E}">
        <p14:creationId xmlns:p14="http://schemas.microsoft.com/office/powerpoint/2010/main" val="28292596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2196" name="Text Box 4"/>
          <p:cNvSpPr txBox="1">
            <a:spLocks noChangeArrowheads="1"/>
          </p:cNvSpPr>
          <p:nvPr/>
        </p:nvSpPr>
        <p:spPr bwMode="auto">
          <a:xfrm>
            <a:off x="685800" y="3657600"/>
            <a:ext cx="7620000" cy="10541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Pakistani President Musharraf Won the Trust Vote in Senate and Lower House</a:t>
            </a:r>
          </a:p>
          <a:p>
            <a:pPr>
              <a:spcBef>
                <a:spcPct val="50000"/>
              </a:spcBef>
            </a:pPr>
            <a:endParaRPr lang="en-US" dirty="0"/>
          </a:p>
        </p:txBody>
      </p:sp>
      <p:sp>
        <p:nvSpPr>
          <p:cNvPr id="392197"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2198" name="Rectangle 6"/>
          <p:cNvSpPr>
            <a:spLocks noChangeArrowheads="1"/>
          </p:cNvSpPr>
          <p:nvPr/>
        </p:nvSpPr>
        <p:spPr bwMode="auto">
          <a:xfrm>
            <a:off x="685800" y="3505200"/>
            <a:ext cx="7848600" cy="990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
        <p:nvSpPr>
          <p:cNvPr id="392199" name="Text Box 7"/>
          <p:cNvSpPr txBox="1">
            <a:spLocks noChangeArrowheads="1"/>
          </p:cNvSpPr>
          <p:nvPr/>
        </p:nvSpPr>
        <p:spPr bwMode="auto">
          <a:xfrm>
            <a:off x="533400" y="1828800"/>
            <a:ext cx="84582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Pakistan President Pervez Musharraf Wins Senate Confidence Vote</a:t>
            </a:r>
          </a:p>
        </p:txBody>
      </p:sp>
    </p:spTree>
    <p:extLst>
      <p:ext uri="{BB962C8B-B14F-4D97-AF65-F5344CB8AC3E}">
        <p14:creationId xmlns:p14="http://schemas.microsoft.com/office/powerpoint/2010/main" val="34271532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3219" name="Text Box 3"/>
          <p:cNvSpPr txBox="1">
            <a:spLocks noChangeArrowheads="1"/>
          </p:cNvSpPr>
          <p:nvPr/>
        </p:nvSpPr>
        <p:spPr bwMode="auto">
          <a:xfrm>
            <a:off x="533400" y="1828800"/>
            <a:ext cx="861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There was not a single vote against him."</a:t>
            </a:r>
          </a:p>
        </p:txBody>
      </p:sp>
      <p:sp>
        <p:nvSpPr>
          <p:cNvPr id="393220" name="Text Box 4"/>
          <p:cNvSpPr txBox="1">
            <a:spLocks noChangeArrowheads="1"/>
          </p:cNvSpPr>
          <p:nvPr/>
        </p:nvSpPr>
        <p:spPr bwMode="auto">
          <a:xfrm>
            <a:off x="685800" y="3657600"/>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No members vote against him. "</a:t>
            </a:r>
          </a:p>
        </p:txBody>
      </p:sp>
      <p:sp>
        <p:nvSpPr>
          <p:cNvPr id="393221"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3222" name="Rectangle 6"/>
          <p:cNvSpPr>
            <a:spLocks noChangeArrowheads="1"/>
          </p:cNvSpPr>
          <p:nvPr/>
        </p:nvSpPr>
        <p:spPr bwMode="auto">
          <a:xfrm>
            <a:off x="342900" y="1676400"/>
            <a:ext cx="4495800" cy="609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Tree>
    <p:extLst>
      <p:ext uri="{BB962C8B-B14F-4D97-AF65-F5344CB8AC3E}">
        <p14:creationId xmlns:p14="http://schemas.microsoft.com/office/powerpoint/2010/main" val="1238859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52400"/>
            <a:ext cx="8610600" cy="1143000"/>
          </a:xfrm>
        </p:spPr>
        <p:txBody>
          <a:bodyPr/>
          <a:lstStyle/>
          <a:p>
            <a:r>
              <a:rPr lang="en-US" dirty="0"/>
              <a:t>Data-Driven Machine Translation</a:t>
            </a:r>
          </a:p>
        </p:txBody>
      </p:sp>
      <p:pic>
        <p:nvPicPr>
          <p:cNvPr id="21507" name="Picture 3" descr="j0283011"/>
          <p:cNvPicPr>
            <a:picLocks noChangeAspect="1" noChangeArrowheads="1" noCrop="1"/>
          </p:cNvPicPr>
          <p:nvPr/>
        </p:nvPicPr>
        <p:blipFill>
          <a:blip r:embed="rId3"/>
          <a:srcRect/>
          <a:stretch>
            <a:fillRect/>
          </a:stretch>
        </p:blipFill>
        <p:spPr bwMode="auto">
          <a:xfrm>
            <a:off x="228600" y="3810000"/>
            <a:ext cx="2667000" cy="2667000"/>
          </a:xfrm>
          <a:prstGeom prst="rect">
            <a:avLst/>
          </a:prstGeom>
          <a:noFill/>
        </p:spPr>
      </p:pic>
      <p:sp>
        <p:nvSpPr>
          <p:cNvPr id="21511" name="Text Box 7"/>
          <p:cNvSpPr txBox="1">
            <a:spLocks noChangeArrowheads="1"/>
          </p:cNvSpPr>
          <p:nvPr/>
        </p:nvSpPr>
        <p:spPr bwMode="auto">
          <a:xfrm>
            <a:off x="5638800" y="1676400"/>
            <a:ext cx="2852738" cy="1739900"/>
          </a:xfrm>
          <a:prstGeom prst="rect">
            <a:avLst/>
          </a:prstGeom>
          <a:noFill/>
          <a:ln w="9525">
            <a:noFill/>
            <a:miter lim="800000"/>
            <a:headEnd/>
            <a:tailEnd/>
          </a:ln>
          <a:effectLst/>
        </p:spPr>
        <p:txBody>
          <a:bodyPr wrap="none">
            <a:prstTxWarp prst="textNoShape">
              <a:avLst/>
            </a:prstTxWarp>
            <a:spAutoFit/>
          </a:bodyPr>
          <a:lstStyle/>
          <a:p>
            <a:pPr algn="l"/>
            <a:r>
              <a:rPr lang="en-US"/>
              <a:t>Hmm, every time he sees </a:t>
            </a:r>
          </a:p>
          <a:p>
            <a:pPr algn="l"/>
            <a:r>
              <a:rPr lang="en-US"/>
              <a:t>“banco”, he either types </a:t>
            </a:r>
          </a:p>
          <a:p>
            <a:pPr algn="l"/>
            <a:r>
              <a:rPr lang="en-US"/>
              <a:t>“bank” or “bench” … but if </a:t>
            </a:r>
          </a:p>
          <a:p>
            <a:pPr algn="l"/>
            <a:r>
              <a:rPr lang="en-US"/>
              <a:t>he sees “banco de…”,</a:t>
            </a:r>
          </a:p>
          <a:p>
            <a:pPr algn="l"/>
            <a:r>
              <a:rPr lang="en-US"/>
              <a:t>he always types “bank”, </a:t>
            </a:r>
          </a:p>
          <a:p>
            <a:pPr algn="l"/>
            <a:r>
              <a:rPr lang="en-US"/>
              <a:t>never “bench”…</a:t>
            </a:r>
          </a:p>
        </p:txBody>
      </p:sp>
      <p:sp>
        <p:nvSpPr>
          <p:cNvPr id="21513" name="AutoShape 9"/>
          <p:cNvSpPr>
            <a:spLocks noChangeArrowheads="1"/>
          </p:cNvSpPr>
          <p:nvPr/>
        </p:nvSpPr>
        <p:spPr bwMode="auto">
          <a:xfrm>
            <a:off x="5181600" y="1219200"/>
            <a:ext cx="3581400" cy="2819400"/>
          </a:xfrm>
          <a:prstGeom prst="cloudCallout">
            <a:avLst>
              <a:gd name="adj1" fmla="val 37986"/>
              <a:gd name="adj2" fmla="val 69653"/>
            </a:avLst>
          </a:prstGeom>
          <a:noFill/>
          <a:ln w="38100">
            <a:solidFill>
              <a:schemeClr val="tx1"/>
            </a:solidFill>
            <a:round/>
            <a:headEnd/>
            <a:tailEnd/>
          </a:ln>
          <a:effectLst/>
        </p:spPr>
        <p:txBody>
          <a:bodyPr>
            <a:prstTxWarp prst="textNoShape">
              <a:avLst/>
            </a:prstTxWarp>
          </a:bodyPr>
          <a:lstStyle/>
          <a:p>
            <a:endParaRPr lang="en-US"/>
          </a:p>
        </p:txBody>
      </p:sp>
      <p:sp>
        <p:nvSpPr>
          <p:cNvPr id="21512" name="Text Box 8"/>
          <p:cNvSpPr txBox="1">
            <a:spLocks noChangeArrowheads="1"/>
          </p:cNvSpPr>
          <p:nvPr/>
        </p:nvSpPr>
        <p:spPr bwMode="auto">
          <a:xfrm>
            <a:off x="914400" y="2590800"/>
            <a:ext cx="2408238" cy="366713"/>
          </a:xfrm>
          <a:prstGeom prst="rect">
            <a:avLst/>
          </a:prstGeom>
          <a:noFill/>
          <a:ln w="9525">
            <a:noFill/>
            <a:miter lim="800000"/>
            <a:headEnd/>
            <a:tailEnd/>
          </a:ln>
          <a:effectLst/>
        </p:spPr>
        <p:txBody>
          <a:bodyPr wrap="none">
            <a:prstTxWarp prst="textNoShape">
              <a:avLst/>
            </a:prstTxWarp>
            <a:spAutoFit/>
          </a:bodyPr>
          <a:lstStyle/>
          <a:p>
            <a:pPr algn="l"/>
            <a:r>
              <a:rPr lang="en-US"/>
              <a:t>Man, this is so boring.</a:t>
            </a:r>
          </a:p>
        </p:txBody>
      </p:sp>
      <p:sp>
        <p:nvSpPr>
          <p:cNvPr id="21514" name="AutoShape 10"/>
          <p:cNvSpPr>
            <a:spLocks noChangeArrowheads="1"/>
          </p:cNvSpPr>
          <p:nvPr/>
        </p:nvSpPr>
        <p:spPr bwMode="auto">
          <a:xfrm>
            <a:off x="533400" y="2362200"/>
            <a:ext cx="3429000" cy="838200"/>
          </a:xfrm>
          <a:prstGeom prst="cloudCallout">
            <a:avLst>
              <a:gd name="adj1" fmla="val -12639"/>
              <a:gd name="adj2" fmla="val 113824"/>
            </a:avLst>
          </a:prstGeom>
          <a:noFill/>
          <a:ln w="38100">
            <a:solidFill>
              <a:schemeClr val="tx1"/>
            </a:solidFill>
            <a:round/>
            <a:headEnd/>
            <a:tailEnd/>
          </a:ln>
          <a:effectLst/>
        </p:spPr>
        <p:txBody>
          <a:bodyPr>
            <a:prstTxWarp prst="textNoShape">
              <a:avLst/>
            </a:prstTxWarp>
          </a:bodyPr>
          <a:lstStyle/>
          <a:p>
            <a:endParaRPr lang="en-US"/>
          </a:p>
        </p:txBody>
      </p:sp>
      <p:sp>
        <p:nvSpPr>
          <p:cNvPr id="21515" name="Line 11"/>
          <p:cNvSpPr>
            <a:spLocks noChangeShapeType="1"/>
          </p:cNvSpPr>
          <p:nvPr/>
        </p:nvSpPr>
        <p:spPr bwMode="auto">
          <a:xfrm>
            <a:off x="2895600" y="5105400"/>
            <a:ext cx="14478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
        <p:nvSpPr>
          <p:cNvPr id="21516" name="AutoShape 12"/>
          <p:cNvSpPr>
            <a:spLocks noChangeArrowheads="1"/>
          </p:cNvSpPr>
          <p:nvPr/>
        </p:nvSpPr>
        <p:spPr bwMode="auto">
          <a:xfrm>
            <a:off x="44958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7" name="AutoShape 13"/>
          <p:cNvSpPr>
            <a:spLocks noChangeArrowheads="1"/>
          </p:cNvSpPr>
          <p:nvPr/>
        </p:nvSpPr>
        <p:spPr bwMode="auto">
          <a:xfrm>
            <a:off x="50292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8" name="AutoShape 14"/>
          <p:cNvSpPr>
            <a:spLocks noChangeArrowheads="1"/>
          </p:cNvSpPr>
          <p:nvPr/>
        </p:nvSpPr>
        <p:spPr bwMode="auto">
          <a:xfrm>
            <a:off x="44958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9" name="AutoShape 15"/>
          <p:cNvSpPr>
            <a:spLocks noChangeArrowheads="1"/>
          </p:cNvSpPr>
          <p:nvPr/>
        </p:nvSpPr>
        <p:spPr bwMode="auto">
          <a:xfrm>
            <a:off x="50292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0" name="AutoShape 16"/>
          <p:cNvSpPr>
            <a:spLocks noChangeArrowheads="1"/>
          </p:cNvSpPr>
          <p:nvPr/>
        </p:nvSpPr>
        <p:spPr bwMode="auto">
          <a:xfrm>
            <a:off x="44958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1" name="AutoShape 17"/>
          <p:cNvSpPr>
            <a:spLocks noChangeArrowheads="1"/>
          </p:cNvSpPr>
          <p:nvPr/>
        </p:nvSpPr>
        <p:spPr bwMode="auto">
          <a:xfrm>
            <a:off x="50292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2" name="Text Box 18"/>
          <p:cNvSpPr txBox="1">
            <a:spLocks noChangeArrowheads="1"/>
          </p:cNvSpPr>
          <p:nvPr/>
        </p:nvSpPr>
        <p:spPr bwMode="auto">
          <a:xfrm>
            <a:off x="3733800" y="5791200"/>
            <a:ext cx="2622550" cy="366713"/>
          </a:xfrm>
          <a:prstGeom prst="rect">
            <a:avLst/>
          </a:prstGeom>
          <a:noFill/>
          <a:ln w="9525">
            <a:noFill/>
            <a:miter lim="800000"/>
            <a:headEnd/>
            <a:tailEnd/>
          </a:ln>
          <a:effectLst/>
        </p:spPr>
        <p:txBody>
          <a:bodyPr wrap="none">
            <a:prstTxWarp prst="textNoShape">
              <a:avLst/>
            </a:prstTxWarp>
            <a:spAutoFit/>
          </a:bodyPr>
          <a:lstStyle/>
          <a:p>
            <a:pPr algn="l"/>
            <a:r>
              <a:rPr lang="en-US" b="1"/>
              <a:t>Translated documents</a:t>
            </a:r>
          </a:p>
        </p:txBody>
      </p:sp>
      <p:sp>
        <p:nvSpPr>
          <p:cNvPr id="21523" name="laptop"/>
          <p:cNvSpPr>
            <a:spLocks noEditPoints="1" noChangeArrowheads="1"/>
          </p:cNvSpPr>
          <p:nvPr/>
        </p:nvSpPr>
        <p:spPr bwMode="auto">
          <a:xfrm>
            <a:off x="7620000" y="4876800"/>
            <a:ext cx="1223963" cy="92075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prstTxWarp prst="textNoShape">
              <a:avLst/>
            </a:prstTxWarp>
          </a:bodyPr>
          <a:lstStyle/>
          <a:p>
            <a:endParaRPr lang="en-US"/>
          </a:p>
        </p:txBody>
      </p:sp>
      <p:sp>
        <p:nvSpPr>
          <p:cNvPr id="21524" name="Line 20"/>
          <p:cNvSpPr>
            <a:spLocks noChangeShapeType="1"/>
          </p:cNvSpPr>
          <p:nvPr/>
        </p:nvSpPr>
        <p:spPr bwMode="auto">
          <a:xfrm>
            <a:off x="5791200" y="5105400"/>
            <a:ext cx="15240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91261833"/>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04800"/>
            <a:ext cx="7772400" cy="1143000"/>
          </a:xfrm>
        </p:spPr>
        <p:txBody>
          <a:bodyPr/>
          <a:lstStyle/>
          <a:p>
            <a:r>
              <a:rPr lang="en-US" sz="3600"/>
              <a:t>Welcome to the Chinese Room</a:t>
            </a:r>
          </a:p>
        </p:txBody>
      </p:sp>
      <p:sp>
        <p:nvSpPr>
          <p:cNvPr id="48131" name="Oval 3"/>
          <p:cNvSpPr>
            <a:spLocks noChangeArrowheads="1"/>
          </p:cNvSpPr>
          <p:nvPr/>
        </p:nvSpPr>
        <p:spPr bwMode="auto">
          <a:xfrm>
            <a:off x="4178300" y="2716213"/>
            <a:ext cx="533400" cy="533400"/>
          </a:xfrm>
          <a:prstGeom prst="ellips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48132" name="Line 4"/>
          <p:cNvSpPr>
            <a:spLocks noChangeShapeType="1"/>
          </p:cNvSpPr>
          <p:nvPr/>
        </p:nvSpPr>
        <p:spPr bwMode="auto">
          <a:xfrm>
            <a:off x="4483100" y="3249613"/>
            <a:ext cx="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3" name="Line 5"/>
          <p:cNvSpPr>
            <a:spLocks noChangeShapeType="1"/>
          </p:cNvSpPr>
          <p:nvPr/>
        </p:nvSpPr>
        <p:spPr bwMode="auto">
          <a:xfrm flipH="1">
            <a:off x="3797300" y="4087813"/>
            <a:ext cx="685800" cy="6858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4" name="Line 6"/>
          <p:cNvSpPr>
            <a:spLocks noChangeShapeType="1"/>
          </p:cNvSpPr>
          <p:nvPr/>
        </p:nvSpPr>
        <p:spPr bwMode="auto">
          <a:xfrm>
            <a:off x="4483100" y="4011613"/>
            <a:ext cx="53340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5" name="Line 7"/>
          <p:cNvSpPr>
            <a:spLocks noChangeShapeType="1"/>
          </p:cNvSpPr>
          <p:nvPr/>
        </p:nvSpPr>
        <p:spPr bwMode="auto">
          <a:xfrm>
            <a:off x="4025900" y="3478213"/>
            <a:ext cx="990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6" name="Line 8"/>
          <p:cNvSpPr>
            <a:spLocks noChangeShapeType="1"/>
          </p:cNvSpPr>
          <p:nvPr/>
        </p:nvSpPr>
        <p:spPr bwMode="auto">
          <a:xfrm>
            <a:off x="3797300" y="45450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7" name="Line 9"/>
          <p:cNvSpPr>
            <a:spLocks noChangeShapeType="1"/>
          </p:cNvSpPr>
          <p:nvPr/>
        </p:nvSpPr>
        <p:spPr bwMode="auto">
          <a:xfrm flipV="1">
            <a:off x="3797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8" name="Line 10"/>
          <p:cNvSpPr>
            <a:spLocks noChangeShapeType="1"/>
          </p:cNvSpPr>
          <p:nvPr/>
        </p:nvSpPr>
        <p:spPr bwMode="auto">
          <a:xfrm>
            <a:off x="3797300" y="23352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9" name="Line 11"/>
          <p:cNvSpPr>
            <a:spLocks noChangeShapeType="1"/>
          </p:cNvSpPr>
          <p:nvPr/>
        </p:nvSpPr>
        <p:spPr bwMode="auto">
          <a:xfrm>
            <a:off x="5702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0" name="Line 12"/>
          <p:cNvSpPr>
            <a:spLocks noChangeShapeType="1"/>
          </p:cNvSpPr>
          <p:nvPr/>
        </p:nvSpPr>
        <p:spPr bwMode="auto">
          <a:xfrm flipV="1">
            <a:off x="57023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1" name="Line 13"/>
          <p:cNvSpPr>
            <a:spLocks noChangeShapeType="1"/>
          </p:cNvSpPr>
          <p:nvPr/>
        </p:nvSpPr>
        <p:spPr bwMode="auto">
          <a:xfrm flipH="1" flipV="1">
            <a:off x="32639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2" name="Line 14"/>
          <p:cNvSpPr>
            <a:spLocks noChangeShapeType="1"/>
          </p:cNvSpPr>
          <p:nvPr/>
        </p:nvSpPr>
        <p:spPr bwMode="auto">
          <a:xfrm flipV="1">
            <a:off x="3644900" y="2792413"/>
            <a:ext cx="0" cy="1828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3" name="Line 15"/>
          <p:cNvSpPr>
            <a:spLocks noChangeShapeType="1"/>
          </p:cNvSpPr>
          <p:nvPr/>
        </p:nvSpPr>
        <p:spPr bwMode="auto">
          <a:xfrm flipH="1" flipV="1">
            <a:off x="3111500" y="2487613"/>
            <a:ext cx="533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4" name="Line 16"/>
          <p:cNvSpPr>
            <a:spLocks noChangeShapeType="1"/>
          </p:cNvSpPr>
          <p:nvPr/>
        </p:nvSpPr>
        <p:spPr bwMode="auto">
          <a:xfrm flipV="1">
            <a:off x="5930900" y="2640013"/>
            <a:ext cx="0" cy="2057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5" name="Line 17"/>
          <p:cNvSpPr>
            <a:spLocks noChangeShapeType="1"/>
          </p:cNvSpPr>
          <p:nvPr/>
        </p:nvSpPr>
        <p:spPr bwMode="auto">
          <a:xfrm flipV="1">
            <a:off x="5930900" y="2259013"/>
            <a:ext cx="533400" cy="381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6" name="Oval 18"/>
          <p:cNvSpPr>
            <a:spLocks noChangeArrowheads="1"/>
          </p:cNvSpPr>
          <p:nvPr/>
        </p:nvSpPr>
        <p:spPr bwMode="auto">
          <a:xfrm>
            <a:off x="34925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7" name="Oval 19"/>
          <p:cNvSpPr>
            <a:spLocks noChangeArrowheads="1"/>
          </p:cNvSpPr>
          <p:nvPr/>
        </p:nvSpPr>
        <p:spPr bwMode="auto">
          <a:xfrm>
            <a:off x="63119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8" name="AutoShape 20"/>
          <p:cNvSpPr>
            <a:spLocks noChangeArrowheads="1"/>
          </p:cNvSpPr>
          <p:nvPr/>
        </p:nvSpPr>
        <p:spPr bwMode="auto">
          <a:xfrm>
            <a:off x="596900" y="3325813"/>
            <a:ext cx="17526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9" name="Text Box 21"/>
          <p:cNvSpPr txBox="1">
            <a:spLocks noChangeArrowheads="1"/>
          </p:cNvSpPr>
          <p:nvPr/>
        </p:nvSpPr>
        <p:spPr bwMode="auto">
          <a:xfrm>
            <a:off x="825500" y="3402013"/>
            <a:ext cx="1454150" cy="118745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New </a:t>
            </a:r>
          </a:p>
          <a:p>
            <a:pPr algn="l"/>
            <a:r>
              <a:rPr lang="en-US" sz="2400">
                <a:latin typeface="Times New Roman" pitchFamily="-111" charset="0"/>
              </a:rPr>
              <a:t>Chinese</a:t>
            </a:r>
          </a:p>
          <a:p>
            <a:pPr algn="l"/>
            <a:r>
              <a:rPr lang="en-US" sz="2400">
                <a:latin typeface="Times New Roman" pitchFamily="-111" charset="0"/>
              </a:rPr>
              <a:t>Document</a:t>
            </a:r>
          </a:p>
        </p:txBody>
      </p:sp>
      <p:sp>
        <p:nvSpPr>
          <p:cNvPr id="48150" name="AutoShape 22"/>
          <p:cNvSpPr>
            <a:spLocks noChangeArrowheads="1"/>
          </p:cNvSpPr>
          <p:nvPr/>
        </p:nvSpPr>
        <p:spPr bwMode="auto">
          <a:xfrm>
            <a:off x="6769100" y="3173413"/>
            <a:ext cx="19812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51" name="Text Box 23"/>
          <p:cNvSpPr txBox="1">
            <a:spLocks noChangeArrowheads="1"/>
          </p:cNvSpPr>
          <p:nvPr/>
        </p:nvSpPr>
        <p:spPr bwMode="auto">
          <a:xfrm>
            <a:off x="6997700" y="3402013"/>
            <a:ext cx="1571625" cy="82232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English</a:t>
            </a:r>
          </a:p>
          <a:p>
            <a:pPr algn="l"/>
            <a:r>
              <a:rPr lang="en-US" sz="2400">
                <a:latin typeface="Times New Roman" pitchFamily="-111" charset="0"/>
              </a:rPr>
              <a:t>Translation</a:t>
            </a:r>
          </a:p>
        </p:txBody>
      </p:sp>
      <p:cxnSp>
        <p:nvCxnSpPr>
          <p:cNvPr id="48152" name="AutoShape 24"/>
          <p:cNvCxnSpPr>
            <a:cxnSpLocks noChangeShapeType="1"/>
            <a:stCxn id="48149" idx="3"/>
            <a:endCxn id="48133" idx="1"/>
          </p:cNvCxnSpPr>
          <p:nvPr/>
        </p:nvCxnSpPr>
        <p:spPr bwMode="auto">
          <a:xfrm>
            <a:off x="2279650" y="3995738"/>
            <a:ext cx="1517650" cy="795337"/>
          </a:xfrm>
          <a:prstGeom prst="curvedConnector4">
            <a:avLst>
              <a:gd name="adj1" fmla="val 50000"/>
              <a:gd name="adj2" fmla="val 126546"/>
            </a:avLst>
          </a:prstGeom>
          <a:noFill/>
          <a:ln w="76200">
            <a:solidFill>
              <a:schemeClr val="tx1"/>
            </a:solidFill>
            <a:round/>
            <a:headEnd/>
            <a:tailEnd type="triangle" w="med" len="med"/>
          </a:ln>
          <a:effectLst/>
        </p:spPr>
      </p:cxnSp>
      <p:cxnSp>
        <p:nvCxnSpPr>
          <p:cNvPr id="48153" name="AutoShape 25"/>
          <p:cNvCxnSpPr>
            <a:cxnSpLocks noChangeShapeType="1"/>
            <a:endCxn id="48150" idx="1"/>
          </p:cNvCxnSpPr>
          <p:nvPr/>
        </p:nvCxnSpPr>
        <p:spPr bwMode="auto">
          <a:xfrm flipV="1">
            <a:off x="5321300" y="3859213"/>
            <a:ext cx="1619250" cy="1066800"/>
          </a:xfrm>
          <a:prstGeom prst="curvedConnector3">
            <a:avLst>
              <a:gd name="adj1" fmla="val 57843"/>
            </a:avLst>
          </a:prstGeom>
          <a:noFill/>
          <a:ln w="76200">
            <a:solidFill>
              <a:schemeClr val="tx1"/>
            </a:solidFill>
            <a:round/>
            <a:headEnd/>
            <a:tailEnd type="triangle" w="med" len="med"/>
          </a:ln>
          <a:effectLst/>
        </p:spPr>
      </p:cxnSp>
      <p:sp>
        <p:nvSpPr>
          <p:cNvPr id="48154" name="Line 26"/>
          <p:cNvSpPr>
            <a:spLocks noChangeShapeType="1"/>
          </p:cNvSpPr>
          <p:nvPr/>
        </p:nvSpPr>
        <p:spPr bwMode="auto">
          <a:xfrm flipH="1">
            <a:off x="3111500" y="2487613"/>
            <a:ext cx="0" cy="2438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5" name="Line 27"/>
          <p:cNvSpPr>
            <a:spLocks noChangeShapeType="1"/>
          </p:cNvSpPr>
          <p:nvPr/>
        </p:nvSpPr>
        <p:spPr bwMode="auto">
          <a:xfrm>
            <a:off x="6464300" y="2259013"/>
            <a:ext cx="0" cy="2743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6" name="Line 28"/>
          <p:cNvSpPr>
            <a:spLocks noChangeShapeType="1"/>
          </p:cNvSpPr>
          <p:nvPr/>
        </p:nvSpPr>
        <p:spPr bwMode="auto">
          <a:xfrm flipH="1">
            <a:off x="2806700" y="4545013"/>
            <a:ext cx="990600" cy="609600"/>
          </a:xfrm>
          <a:prstGeom prst="line">
            <a:avLst/>
          </a:prstGeom>
          <a:noFill/>
          <a:ln w="9525">
            <a:solidFill>
              <a:schemeClr val="tx1"/>
            </a:solidFill>
            <a:round/>
            <a:headEnd/>
            <a:tailEnd/>
          </a:ln>
          <a:effectLst/>
        </p:spPr>
        <p:txBody>
          <a:bodyPr>
            <a:prstTxWarp prst="textNoShape">
              <a:avLst/>
            </a:prstTxWarp>
          </a:bodyPr>
          <a:lstStyle/>
          <a:p>
            <a:endParaRPr lang="en-US"/>
          </a:p>
        </p:txBody>
      </p:sp>
      <p:pic>
        <p:nvPicPr>
          <p:cNvPr id="48157" name="Picture 29"/>
          <p:cNvPicPr>
            <a:picLocks noChangeAspect="1" noChangeArrowheads="1"/>
          </p:cNvPicPr>
          <p:nvPr/>
        </p:nvPicPr>
        <p:blipFill>
          <a:blip r:embed="rId3"/>
          <a:srcRect/>
          <a:stretch>
            <a:fillRect/>
          </a:stretch>
        </p:blipFill>
        <p:spPr bwMode="auto">
          <a:xfrm>
            <a:off x="4787900" y="3249613"/>
            <a:ext cx="762000" cy="665162"/>
          </a:xfrm>
          <a:prstGeom prst="rect">
            <a:avLst/>
          </a:prstGeom>
          <a:noFill/>
          <a:ln w="9525">
            <a:noFill/>
            <a:miter lim="800000"/>
            <a:headEnd/>
            <a:tailEnd/>
          </a:ln>
          <a:effectLst/>
        </p:spPr>
      </p:pic>
      <p:sp>
        <p:nvSpPr>
          <p:cNvPr id="48158" name="Text Box 30"/>
          <p:cNvSpPr txBox="1">
            <a:spLocks noChangeArrowheads="1"/>
          </p:cNvSpPr>
          <p:nvPr/>
        </p:nvSpPr>
        <p:spPr bwMode="auto">
          <a:xfrm>
            <a:off x="3721100" y="1649413"/>
            <a:ext cx="2195513" cy="701675"/>
          </a:xfrm>
          <a:prstGeom prst="rect">
            <a:avLst/>
          </a:prstGeom>
          <a:noFill/>
          <a:ln w="9525">
            <a:noFill/>
            <a:miter lim="800000"/>
            <a:headEnd/>
            <a:tailEnd/>
          </a:ln>
          <a:effectLst/>
        </p:spPr>
        <p:txBody>
          <a:bodyPr wrap="none">
            <a:prstTxWarp prst="textNoShape">
              <a:avLst/>
            </a:prstTxWarp>
            <a:spAutoFit/>
          </a:bodyPr>
          <a:lstStyle/>
          <a:p>
            <a:pPr algn="l"/>
            <a:r>
              <a:rPr lang="en-US" sz="2000">
                <a:latin typeface="Times New Roman" pitchFamily="-111" charset="0"/>
              </a:rPr>
              <a:t>Chinese texts with</a:t>
            </a:r>
          </a:p>
          <a:p>
            <a:pPr algn="l"/>
            <a:r>
              <a:rPr lang="en-US" sz="2000">
                <a:latin typeface="Times New Roman" pitchFamily="-111" charset="0"/>
              </a:rPr>
              <a:t>English translations</a:t>
            </a:r>
          </a:p>
        </p:txBody>
      </p:sp>
      <p:sp>
        <p:nvSpPr>
          <p:cNvPr id="48159" name="Line 31"/>
          <p:cNvSpPr>
            <a:spLocks noChangeShapeType="1"/>
          </p:cNvSpPr>
          <p:nvPr/>
        </p:nvSpPr>
        <p:spPr bwMode="auto">
          <a:xfrm>
            <a:off x="5702300" y="4545013"/>
            <a:ext cx="914400" cy="533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60" name="Text Box 32"/>
          <p:cNvSpPr txBox="1">
            <a:spLocks noChangeArrowheads="1"/>
          </p:cNvSpPr>
          <p:nvPr/>
        </p:nvSpPr>
        <p:spPr bwMode="auto">
          <a:xfrm>
            <a:off x="187325" y="5197475"/>
            <a:ext cx="6621463" cy="1200150"/>
          </a:xfrm>
          <a:prstGeom prst="rect">
            <a:avLst/>
          </a:prstGeom>
          <a:solidFill>
            <a:srgbClr val="FFFF00"/>
          </a:solidFill>
          <a:ln w="12700">
            <a:solidFill>
              <a:schemeClr val="tx1"/>
            </a:solidFill>
            <a:miter lim="800000"/>
            <a:headEnd/>
            <a:tailEnd/>
          </a:ln>
          <a:effectLst/>
        </p:spPr>
        <p:txBody>
          <a:bodyPr wrap="none">
            <a:prstTxWarp prst="textNoShape">
              <a:avLst/>
            </a:prstTxWarp>
            <a:spAutoFit/>
          </a:bodyPr>
          <a:lstStyle/>
          <a:p>
            <a:pPr algn="l"/>
            <a:r>
              <a:rPr lang="en-US" sz="2400">
                <a:latin typeface="Times New Roman" pitchFamily="-111" charset="0"/>
              </a:rPr>
              <a:t>You can teach yourself to translate Chinese</a:t>
            </a:r>
          </a:p>
          <a:p>
            <a:pPr algn="l"/>
            <a:r>
              <a:rPr lang="en-US" sz="2400">
                <a:latin typeface="Times New Roman" pitchFamily="-111" charset="0"/>
              </a:rPr>
              <a:t>using </a:t>
            </a:r>
            <a:r>
              <a:rPr lang="en-US" sz="2400" i="1">
                <a:latin typeface="Times New Roman" pitchFamily="-111" charset="0"/>
              </a:rPr>
              <a:t>only</a:t>
            </a:r>
            <a:r>
              <a:rPr lang="en-US" sz="2400">
                <a:latin typeface="Times New Roman" pitchFamily="-111" charset="0"/>
              </a:rPr>
              <a:t> bilingual data (without grammar books, </a:t>
            </a:r>
          </a:p>
          <a:p>
            <a:pPr algn="l"/>
            <a:r>
              <a:rPr lang="en-US" sz="2400">
                <a:latin typeface="Times New Roman" pitchFamily="-111" charset="0"/>
              </a:rPr>
              <a:t>dictionaries, any people to answer your questions…)</a:t>
            </a:r>
          </a:p>
        </p:txBody>
      </p:sp>
      <p:sp>
        <p:nvSpPr>
          <p:cNvPr id="48162" name="Line 34"/>
          <p:cNvSpPr>
            <a:spLocks noChangeShapeType="1"/>
          </p:cNvSpPr>
          <p:nvPr/>
        </p:nvSpPr>
        <p:spPr bwMode="auto">
          <a:xfrm>
            <a:off x="5092700" y="2335213"/>
            <a:ext cx="304800" cy="762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163" name="Rectangle 35"/>
          <p:cNvSpPr>
            <a:spLocks noChangeArrowheads="1"/>
          </p:cNvSpPr>
          <p:nvPr/>
        </p:nvSpPr>
        <p:spPr bwMode="auto">
          <a:xfrm>
            <a:off x="604838" y="5748338"/>
            <a:ext cx="184150" cy="457200"/>
          </a:xfrm>
          <a:prstGeom prst="rect">
            <a:avLst/>
          </a:prstGeom>
          <a:noFill/>
          <a:ln w="12700">
            <a:noFill/>
            <a:miter lim="800000"/>
            <a:headEnd/>
            <a:tailEnd/>
          </a:ln>
          <a:effectLst/>
        </p:spPr>
        <p:txBody>
          <a:bodyPr wrap="none">
            <a:prstTxWarp prst="textNoShape">
              <a:avLst/>
            </a:prstTxWarp>
            <a:spAutoFit/>
          </a:bodyPr>
          <a:lstStyle/>
          <a:p>
            <a:pPr algn="l"/>
            <a:endParaRPr lang="en-US" sz="2400">
              <a:latin typeface="Times New Roman" pitchFamily="-111" charset="0"/>
            </a:endParaRPr>
          </a:p>
        </p:txBody>
      </p:sp>
    </p:spTree>
    <p:extLst>
      <p:ext uri="{BB962C8B-B14F-4D97-AF65-F5344CB8AC3E}">
        <p14:creationId xmlns:p14="http://schemas.microsoft.com/office/powerpoint/2010/main" val="426703735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7848600" y="152400"/>
            <a:ext cx="1219200" cy="1905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698"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29699" name="Group 3"/>
          <p:cNvGrpSpPr>
            <a:grpSpLocks/>
          </p:cNvGrpSpPr>
          <p:nvPr/>
        </p:nvGrpSpPr>
        <p:grpSpPr bwMode="auto">
          <a:xfrm>
            <a:off x="381000" y="1524000"/>
            <a:ext cx="8337550" cy="4873625"/>
            <a:chOff x="-3" y="-3"/>
            <a:chExt cx="3487" cy="3344"/>
          </a:xfrm>
        </p:grpSpPr>
        <p:grpSp>
          <p:nvGrpSpPr>
            <p:cNvPr id="29700" name="Group 4"/>
            <p:cNvGrpSpPr>
              <a:grpSpLocks/>
            </p:cNvGrpSpPr>
            <p:nvPr/>
          </p:nvGrpSpPr>
          <p:grpSpPr bwMode="auto">
            <a:xfrm>
              <a:off x="0" y="0"/>
              <a:ext cx="3481" cy="3338"/>
              <a:chOff x="0" y="0"/>
              <a:chExt cx="3481" cy="3338"/>
            </a:xfrm>
          </p:grpSpPr>
          <p:grpSp>
            <p:nvGrpSpPr>
              <p:cNvPr id="29701" name="Group 5"/>
              <p:cNvGrpSpPr>
                <a:grpSpLocks/>
              </p:cNvGrpSpPr>
              <p:nvPr/>
            </p:nvGrpSpPr>
            <p:grpSpPr bwMode="auto">
              <a:xfrm>
                <a:off x="0" y="0"/>
                <a:ext cx="1599" cy="633"/>
                <a:chOff x="0" y="0"/>
                <a:chExt cx="1599" cy="633"/>
              </a:xfrm>
            </p:grpSpPr>
            <p:sp>
              <p:nvSpPr>
                <p:cNvPr id="2970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2970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4" name="Group 8"/>
              <p:cNvGrpSpPr>
                <a:grpSpLocks/>
              </p:cNvGrpSpPr>
              <p:nvPr/>
            </p:nvGrpSpPr>
            <p:grpSpPr bwMode="auto">
              <a:xfrm>
                <a:off x="1599" y="0"/>
                <a:ext cx="1882" cy="633"/>
                <a:chOff x="1599" y="0"/>
                <a:chExt cx="1882" cy="633"/>
              </a:xfrm>
            </p:grpSpPr>
            <p:sp>
              <p:nvSpPr>
                <p:cNvPr id="2970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2970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7" name="Group 11"/>
              <p:cNvGrpSpPr>
                <a:grpSpLocks/>
              </p:cNvGrpSpPr>
              <p:nvPr/>
            </p:nvGrpSpPr>
            <p:grpSpPr bwMode="auto">
              <a:xfrm>
                <a:off x="0" y="633"/>
                <a:ext cx="1599" cy="633"/>
                <a:chOff x="0" y="633"/>
                <a:chExt cx="1599" cy="633"/>
              </a:xfrm>
            </p:grpSpPr>
            <p:sp>
              <p:nvSpPr>
                <p:cNvPr id="2970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2970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0" name="Group 14"/>
              <p:cNvGrpSpPr>
                <a:grpSpLocks/>
              </p:cNvGrpSpPr>
              <p:nvPr/>
            </p:nvGrpSpPr>
            <p:grpSpPr bwMode="auto">
              <a:xfrm>
                <a:off x="1599" y="633"/>
                <a:ext cx="1882" cy="633"/>
                <a:chOff x="1599" y="633"/>
                <a:chExt cx="1882" cy="633"/>
              </a:xfrm>
            </p:grpSpPr>
            <p:sp>
              <p:nvSpPr>
                <p:cNvPr id="2971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2971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3" name="Group 17"/>
              <p:cNvGrpSpPr>
                <a:grpSpLocks/>
              </p:cNvGrpSpPr>
              <p:nvPr/>
            </p:nvGrpSpPr>
            <p:grpSpPr bwMode="auto">
              <a:xfrm>
                <a:off x="0" y="1266"/>
                <a:ext cx="1599" cy="518"/>
                <a:chOff x="0" y="1266"/>
                <a:chExt cx="1599" cy="518"/>
              </a:xfrm>
            </p:grpSpPr>
            <p:sp>
              <p:nvSpPr>
                <p:cNvPr id="2971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2971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6" name="Group 20"/>
              <p:cNvGrpSpPr>
                <a:grpSpLocks/>
              </p:cNvGrpSpPr>
              <p:nvPr/>
            </p:nvGrpSpPr>
            <p:grpSpPr bwMode="auto">
              <a:xfrm>
                <a:off x="1599" y="1266"/>
                <a:ext cx="1882" cy="518"/>
                <a:chOff x="1599" y="1266"/>
                <a:chExt cx="1882" cy="518"/>
              </a:xfrm>
            </p:grpSpPr>
            <p:sp>
              <p:nvSpPr>
                <p:cNvPr id="2971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2971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9" name="Group 23"/>
              <p:cNvGrpSpPr>
                <a:grpSpLocks/>
              </p:cNvGrpSpPr>
              <p:nvPr/>
            </p:nvGrpSpPr>
            <p:grpSpPr bwMode="auto">
              <a:xfrm>
                <a:off x="0" y="1784"/>
                <a:ext cx="1599" cy="518"/>
                <a:chOff x="0" y="1784"/>
                <a:chExt cx="1599" cy="518"/>
              </a:xfrm>
            </p:grpSpPr>
            <p:sp>
              <p:nvSpPr>
                <p:cNvPr id="2972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2972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2" name="Group 26"/>
              <p:cNvGrpSpPr>
                <a:grpSpLocks/>
              </p:cNvGrpSpPr>
              <p:nvPr/>
            </p:nvGrpSpPr>
            <p:grpSpPr bwMode="auto">
              <a:xfrm>
                <a:off x="1599" y="1784"/>
                <a:ext cx="1882" cy="518"/>
                <a:chOff x="1599" y="1784"/>
                <a:chExt cx="1882" cy="518"/>
              </a:xfrm>
            </p:grpSpPr>
            <p:sp>
              <p:nvSpPr>
                <p:cNvPr id="2972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2972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5" name="Group 29"/>
              <p:cNvGrpSpPr>
                <a:grpSpLocks/>
              </p:cNvGrpSpPr>
              <p:nvPr/>
            </p:nvGrpSpPr>
            <p:grpSpPr bwMode="auto">
              <a:xfrm>
                <a:off x="0" y="2302"/>
                <a:ext cx="1599" cy="518"/>
                <a:chOff x="0" y="2302"/>
                <a:chExt cx="1599" cy="518"/>
              </a:xfrm>
            </p:grpSpPr>
            <p:sp>
              <p:nvSpPr>
                <p:cNvPr id="2972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2972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8" name="Group 32"/>
              <p:cNvGrpSpPr>
                <a:grpSpLocks/>
              </p:cNvGrpSpPr>
              <p:nvPr/>
            </p:nvGrpSpPr>
            <p:grpSpPr bwMode="auto">
              <a:xfrm>
                <a:off x="1599" y="2302"/>
                <a:ext cx="1882" cy="518"/>
                <a:chOff x="1599" y="2302"/>
                <a:chExt cx="1882" cy="518"/>
              </a:xfrm>
            </p:grpSpPr>
            <p:sp>
              <p:nvSpPr>
                <p:cNvPr id="2972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2973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1" name="Group 35"/>
              <p:cNvGrpSpPr>
                <a:grpSpLocks/>
              </p:cNvGrpSpPr>
              <p:nvPr/>
            </p:nvGrpSpPr>
            <p:grpSpPr bwMode="auto">
              <a:xfrm>
                <a:off x="0" y="2820"/>
                <a:ext cx="1599" cy="518"/>
                <a:chOff x="0" y="2820"/>
                <a:chExt cx="1599" cy="518"/>
              </a:xfrm>
            </p:grpSpPr>
            <p:sp>
              <p:nvSpPr>
                <p:cNvPr id="2973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2973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4" name="Group 38"/>
              <p:cNvGrpSpPr>
                <a:grpSpLocks/>
              </p:cNvGrpSpPr>
              <p:nvPr/>
            </p:nvGrpSpPr>
            <p:grpSpPr bwMode="auto">
              <a:xfrm>
                <a:off x="1599" y="2820"/>
                <a:ext cx="1882" cy="518"/>
                <a:chOff x="1599" y="2820"/>
                <a:chExt cx="1882" cy="518"/>
              </a:xfrm>
            </p:grpSpPr>
            <p:sp>
              <p:nvSpPr>
                <p:cNvPr id="2973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2973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2973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29738"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extLst>
      <p:ext uri="{BB962C8B-B14F-4D97-AF65-F5344CB8AC3E}">
        <p14:creationId xmlns:p14="http://schemas.microsoft.com/office/powerpoint/2010/main" val="382340583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13" name="Rectangle 45"/>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2" name="Rectangle 44"/>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1" name="Rectangle 43"/>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770"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2771" name="Group 3"/>
          <p:cNvGrpSpPr>
            <a:grpSpLocks/>
          </p:cNvGrpSpPr>
          <p:nvPr/>
        </p:nvGrpSpPr>
        <p:grpSpPr bwMode="auto">
          <a:xfrm>
            <a:off x="381000" y="1524000"/>
            <a:ext cx="8337550" cy="4873625"/>
            <a:chOff x="-3" y="-3"/>
            <a:chExt cx="3487" cy="3344"/>
          </a:xfrm>
        </p:grpSpPr>
        <p:grpSp>
          <p:nvGrpSpPr>
            <p:cNvPr id="32772" name="Group 4"/>
            <p:cNvGrpSpPr>
              <a:grpSpLocks/>
            </p:cNvGrpSpPr>
            <p:nvPr/>
          </p:nvGrpSpPr>
          <p:grpSpPr bwMode="auto">
            <a:xfrm>
              <a:off x="0" y="0"/>
              <a:ext cx="3481" cy="3338"/>
              <a:chOff x="0" y="0"/>
              <a:chExt cx="3481" cy="3338"/>
            </a:xfrm>
          </p:grpSpPr>
          <p:grpSp>
            <p:nvGrpSpPr>
              <p:cNvPr id="32773" name="Group 5"/>
              <p:cNvGrpSpPr>
                <a:grpSpLocks/>
              </p:cNvGrpSpPr>
              <p:nvPr/>
            </p:nvGrpSpPr>
            <p:grpSpPr bwMode="auto">
              <a:xfrm>
                <a:off x="0" y="0"/>
                <a:ext cx="1599" cy="633"/>
                <a:chOff x="0" y="0"/>
                <a:chExt cx="1599" cy="633"/>
              </a:xfrm>
            </p:grpSpPr>
            <p:sp>
              <p:nvSpPr>
                <p:cNvPr id="3277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277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6" name="Group 8"/>
              <p:cNvGrpSpPr>
                <a:grpSpLocks/>
              </p:cNvGrpSpPr>
              <p:nvPr/>
            </p:nvGrpSpPr>
            <p:grpSpPr bwMode="auto">
              <a:xfrm>
                <a:off x="1599" y="0"/>
                <a:ext cx="1882" cy="633"/>
                <a:chOff x="1599" y="0"/>
                <a:chExt cx="1882" cy="633"/>
              </a:xfrm>
            </p:grpSpPr>
            <p:sp>
              <p:nvSpPr>
                <p:cNvPr id="3277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277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9" name="Group 11"/>
              <p:cNvGrpSpPr>
                <a:grpSpLocks/>
              </p:cNvGrpSpPr>
              <p:nvPr/>
            </p:nvGrpSpPr>
            <p:grpSpPr bwMode="auto">
              <a:xfrm>
                <a:off x="0" y="633"/>
                <a:ext cx="1599" cy="633"/>
                <a:chOff x="0" y="633"/>
                <a:chExt cx="1599" cy="633"/>
              </a:xfrm>
            </p:grpSpPr>
            <p:sp>
              <p:nvSpPr>
                <p:cNvPr id="3278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278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2" name="Group 14"/>
              <p:cNvGrpSpPr>
                <a:grpSpLocks/>
              </p:cNvGrpSpPr>
              <p:nvPr/>
            </p:nvGrpSpPr>
            <p:grpSpPr bwMode="auto">
              <a:xfrm>
                <a:off x="1599" y="633"/>
                <a:ext cx="1882" cy="633"/>
                <a:chOff x="1599" y="633"/>
                <a:chExt cx="1882" cy="633"/>
              </a:xfrm>
            </p:grpSpPr>
            <p:sp>
              <p:nvSpPr>
                <p:cNvPr id="3278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278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5" name="Group 17"/>
              <p:cNvGrpSpPr>
                <a:grpSpLocks/>
              </p:cNvGrpSpPr>
              <p:nvPr/>
            </p:nvGrpSpPr>
            <p:grpSpPr bwMode="auto">
              <a:xfrm>
                <a:off x="0" y="1266"/>
                <a:ext cx="1599" cy="518"/>
                <a:chOff x="0" y="1266"/>
                <a:chExt cx="1599" cy="518"/>
              </a:xfrm>
            </p:grpSpPr>
            <p:sp>
              <p:nvSpPr>
                <p:cNvPr id="3278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278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8" name="Group 20"/>
              <p:cNvGrpSpPr>
                <a:grpSpLocks/>
              </p:cNvGrpSpPr>
              <p:nvPr/>
            </p:nvGrpSpPr>
            <p:grpSpPr bwMode="auto">
              <a:xfrm>
                <a:off x="1599" y="1266"/>
                <a:ext cx="1882" cy="518"/>
                <a:chOff x="1599" y="1266"/>
                <a:chExt cx="1882" cy="518"/>
              </a:xfrm>
            </p:grpSpPr>
            <p:sp>
              <p:nvSpPr>
                <p:cNvPr id="3278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279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1" name="Group 23"/>
              <p:cNvGrpSpPr>
                <a:grpSpLocks/>
              </p:cNvGrpSpPr>
              <p:nvPr/>
            </p:nvGrpSpPr>
            <p:grpSpPr bwMode="auto">
              <a:xfrm>
                <a:off x="0" y="1784"/>
                <a:ext cx="1599" cy="518"/>
                <a:chOff x="0" y="1784"/>
                <a:chExt cx="1599" cy="518"/>
              </a:xfrm>
            </p:grpSpPr>
            <p:sp>
              <p:nvSpPr>
                <p:cNvPr id="3279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279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4" name="Group 26"/>
              <p:cNvGrpSpPr>
                <a:grpSpLocks/>
              </p:cNvGrpSpPr>
              <p:nvPr/>
            </p:nvGrpSpPr>
            <p:grpSpPr bwMode="auto">
              <a:xfrm>
                <a:off x="1599" y="1784"/>
                <a:ext cx="1882" cy="518"/>
                <a:chOff x="1599" y="1784"/>
                <a:chExt cx="1882" cy="518"/>
              </a:xfrm>
            </p:grpSpPr>
            <p:sp>
              <p:nvSpPr>
                <p:cNvPr id="3279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279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7" name="Group 29"/>
              <p:cNvGrpSpPr>
                <a:grpSpLocks/>
              </p:cNvGrpSpPr>
              <p:nvPr/>
            </p:nvGrpSpPr>
            <p:grpSpPr bwMode="auto">
              <a:xfrm>
                <a:off x="0" y="2302"/>
                <a:ext cx="1599" cy="518"/>
                <a:chOff x="0" y="2302"/>
                <a:chExt cx="1599" cy="518"/>
              </a:xfrm>
            </p:grpSpPr>
            <p:sp>
              <p:nvSpPr>
                <p:cNvPr id="3279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279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0" name="Group 32"/>
              <p:cNvGrpSpPr>
                <a:grpSpLocks/>
              </p:cNvGrpSpPr>
              <p:nvPr/>
            </p:nvGrpSpPr>
            <p:grpSpPr bwMode="auto">
              <a:xfrm>
                <a:off x="1599" y="2302"/>
                <a:ext cx="1882" cy="518"/>
                <a:chOff x="1599" y="2302"/>
                <a:chExt cx="1882" cy="518"/>
              </a:xfrm>
            </p:grpSpPr>
            <p:sp>
              <p:nvSpPr>
                <p:cNvPr id="3280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280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3" name="Group 35"/>
              <p:cNvGrpSpPr>
                <a:grpSpLocks/>
              </p:cNvGrpSpPr>
              <p:nvPr/>
            </p:nvGrpSpPr>
            <p:grpSpPr bwMode="auto">
              <a:xfrm>
                <a:off x="0" y="2820"/>
                <a:ext cx="1599" cy="518"/>
                <a:chOff x="0" y="2820"/>
                <a:chExt cx="1599" cy="518"/>
              </a:xfrm>
            </p:grpSpPr>
            <p:sp>
              <p:nvSpPr>
                <p:cNvPr id="3280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280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6" name="Group 38"/>
              <p:cNvGrpSpPr>
                <a:grpSpLocks/>
              </p:cNvGrpSpPr>
              <p:nvPr/>
            </p:nvGrpSpPr>
            <p:grpSpPr bwMode="auto">
              <a:xfrm>
                <a:off x="1599" y="2820"/>
                <a:ext cx="1882" cy="518"/>
                <a:chOff x="1599" y="2820"/>
                <a:chExt cx="1882" cy="518"/>
              </a:xfrm>
            </p:grpSpPr>
            <p:sp>
              <p:nvSpPr>
                <p:cNvPr id="3280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280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280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2810"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extLst>
      <p:ext uri="{BB962C8B-B14F-4D97-AF65-F5344CB8AC3E}">
        <p14:creationId xmlns:p14="http://schemas.microsoft.com/office/powerpoint/2010/main" val="400280148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5" name="Text Box 45"/>
          <p:cNvSpPr txBox="1">
            <a:spLocks noChangeArrowheads="1"/>
          </p:cNvSpPr>
          <p:nvPr/>
        </p:nvSpPr>
        <p:spPr bwMode="auto">
          <a:xfrm>
            <a:off x="152400" y="1066800"/>
            <a:ext cx="8540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
        <p:nvSpPr>
          <p:cNvPr id="143407" name="Rectangle 47"/>
          <p:cNvSpPr>
            <a:spLocks noChangeArrowheads="1"/>
          </p:cNvSpPr>
          <p:nvPr/>
        </p:nvSpPr>
        <p:spPr bwMode="auto">
          <a:xfrm>
            <a:off x="5029200" y="1981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6" name="Rectangle 46"/>
          <p:cNvSpPr>
            <a:spLocks noChangeArrowheads="1"/>
          </p:cNvSpPr>
          <p:nvPr/>
        </p:nvSpPr>
        <p:spPr bwMode="auto">
          <a:xfrm>
            <a:off x="1295400" y="5410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3" name="Rectangle 3"/>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4" name="Rectangle 4"/>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5" name="Rectangle 5"/>
          <p:cNvSpPr>
            <a:spLocks noGrp="1" noChangeArrowheads="1"/>
          </p:cNvSpPr>
          <p:nvPr>
            <p:ph type="title"/>
          </p:nvPr>
        </p:nvSpPr>
        <p:spPr>
          <a:xfrm>
            <a:off x="533400" y="138113"/>
            <a:ext cx="8458200" cy="838200"/>
          </a:xfrm>
        </p:spPr>
        <p:txBody>
          <a:bodyPr/>
          <a:lstStyle/>
          <a:p>
            <a:r>
              <a:rPr lang="en-US" sz="3600"/>
              <a:t>Centauri/Arcturan [Knight, 1997]</a:t>
            </a:r>
            <a:endParaRPr lang="en-US"/>
          </a:p>
        </p:txBody>
      </p:sp>
      <p:grpSp>
        <p:nvGrpSpPr>
          <p:cNvPr id="143366" name="Group 6"/>
          <p:cNvGrpSpPr>
            <a:grpSpLocks/>
          </p:cNvGrpSpPr>
          <p:nvPr/>
        </p:nvGrpSpPr>
        <p:grpSpPr bwMode="auto">
          <a:xfrm>
            <a:off x="381000" y="1524000"/>
            <a:ext cx="8337550" cy="4873625"/>
            <a:chOff x="-3" y="-3"/>
            <a:chExt cx="3487" cy="3344"/>
          </a:xfrm>
        </p:grpSpPr>
        <p:grpSp>
          <p:nvGrpSpPr>
            <p:cNvPr id="143367" name="Group 7"/>
            <p:cNvGrpSpPr>
              <a:grpSpLocks/>
            </p:cNvGrpSpPr>
            <p:nvPr/>
          </p:nvGrpSpPr>
          <p:grpSpPr bwMode="auto">
            <a:xfrm>
              <a:off x="0" y="0"/>
              <a:ext cx="3481" cy="3338"/>
              <a:chOff x="0" y="0"/>
              <a:chExt cx="3481" cy="3338"/>
            </a:xfrm>
          </p:grpSpPr>
          <p:grpSp>
            <p:nvGrpSpPr>
              <p:cNvPr id="143368" name="Group 8"/>
              <p:cNvGrpSpPr>
                <a:grpSpLocks/>
              </p:cNvGrpSpPr>
              <p:nvPr/>
            </p:nvGrpSpPr>
            <p:grpSpPr bwMode="auto">
              <a:xfrm>
                <a:off x="0" y="0"/>
                <a:ext cx="1599" cy="633"/>
                <a:chOff x="0" y="0"/>
                <a:chExt cx="1599" cy="633"/>
              </a:xfrm>
            </p:grpSpPr>
            <p:sp>
              <p:nvSpPr>
                <p:cNvPr id="143369" name="Rectangle 9"/>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143370" name="Rectangle 10"/>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1" name="Group 11"/>
              <p:cNvGrpSpPr>
                <a:grpSpLocks/>
              </p:cNvGrpSpPr>
              <p:nvPr/>
            </p:nvGrpSpPr>
            <p:grpSpPr bwMode="auto">
              <a:xfrm>
                <a:off x="1599" y="0"/>
                <a:ext cx="1882" cy="633"/>
                <a:chOff x="1599" y="0"/>
                <a:chExt cx="1882" cy="633"/>
              </a:xfrm>
            </p:grpSpPr>
            <p:sp>
              <p:nvSpPr>
                <p:cNvPr id="143372" name="Rectangle 12"/>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bichat wat dat vat eneat .</a:t>
                  </a:r>
                </a:p>
                <a:p>
                  <a:pPr algn="l" eaLnBrk="0" hangingPunct="0"/>
                  <a:endParaRPr lang="en-US" sz="3200">
                    <a:latin typeface="Times New Roman" pitchFamily="-111" charset="0"/>
                  </a:endParaRPr>
                </a:p>
              </p:txBody>
            </p:sp>
            <p:sp>
              <p:nvSpPr>
                <p:cNvPr id="143373" name="Rectangle 13"/>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4" name="Group 14"/>
              <p:cNvGrpSpPr>
                <a:grpSpLocks/>
              </p:cNvGrpSpPr>
              <p:nvPr/>
            </p:nvGrpSpPr>
            <p:grpSpPr bwMode="auto">
              <a:xfrm>
                <a:off x="0" y="633"/>
                <a:ext cx="1599" cy="633"/>
                <a:chOff x="0" y="633"/>
                <a:chExt cx="1599" cy="633"/>
              </a:xfrm>
            </p:grpSpPr>
            <p:sp>
              <p:nvSpPr>
                <p:cNvPr id="143375" name="Rectangle 15"/>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143376" name="Rectangle 16"/>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7" name="Group 17"/>
              <p:cNvGrpSpPr>
                <a:grpSpLocks/>
              </p:cNvGrpSpPr>
              <p:nvPr/>
            </p:nvGrpSpPr>
            <p:grpSpPr bwMode="auto">
              <a:xfrm>
                <a:off x="1599" y="633"/>
                <a:ext cx="1882" cy="633"/>
                <a:chOff x="1599" y="633"/>
                <a:chExt cx="1882" cy="633"/>
              </a:xfrm>
            </p:grpSpPr>
            <p:sp>
              <p:nvSpPr>
                <p:cNvPr id="143378" name="Rectangle 18"/>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143379" name="Rectangle 19"/>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0" name="Group 20"/>
              <p:cNvGrpSpPr>
                <a:grpSpLocks/>
              </p:cNvGrpSpPr>
              <p:nvPr/>
            </p:nvGrpSpPr>
            <p:grpSpPr bwMode="auto">
              <a:xfrm>
                <a:off x="0" y="1266"/>
                <a:ext cx="1599" cy="518"/>
                <a:chOff x="0" y="1266"/>
                <a:chExt cx="1599" cy="518"/>
              </a:xfrm>
            </p:grpSpPr>
            <p:sp>
              <p:nvSpPr>
                <p:cNvPr id="143381" name="Rectangle 21"/>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143382" name="Rectangle 22"/>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3" name="Group 23"/>
              <p:cNvGrpSpPr>
                <a:grpSpLocks/>
              </p:cNvGrpSpPr>
              <p:nvPr/>
            </p:nvGrpSpPr>
            <p:grpSpPr bwMode="auto">
              <a:xfrm>
                <a:off x="1599" y="1266"/>
                <a:ext cx="1882" cy="518"/>
                <a:chOff x="1599" y="1266"/>
                <a:chExt cx="1882" cy="518"/>
              </a:xfrm>
            </p:grpSpPr>
            <p:sp>
              <p:nvSpPr>
                <p:cNvPr id="143384" name="Rectangle 24"/>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143385" name="Rectangle 25"/>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6" name="Group 26"/>
              <p:cNvGrpSpPr>
                <a:grpSpLocks/>
              </p:cNvGrpSpPr>
              <p:nvPr/>
            </p:nvGrpSpPr>
            <p:grpSpPr bwMode="auto">
              <a:xfrm>
                <a:off x="0" y="1784"/>
                <a:ext cx="1599" cy="518"/>
                <a:chOff x="0" y="1784"/>
                <a:chExt cx="1599" cy="518"/>
              </a:xfrm>
            </p:grpSpPr>
            <p:sp>
              <p:nvSpPr>
                <p:cNvPr id="143387" name="Rectangle 27"/>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143388" name="Rectangle 28"/>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9" name="Group 29"/>
              <p:cNvGrpSpPr>
                <a:grpSpLocks/>
              </p:cNvGrpSpPr>
              <p:nvPr/>
            </p:nvGrpSpPr>
            <p:grpSpPr bwMode="auto">
              <a:xfrm>
                <a:off x="1599" y="1784"/>
                <a:ext cx="1882" cy="518"/>
                <a:chOff x="1599" y="1784"/>
                <a:chExt cx="1882" cy="518"/>
              </a:xfrm>
            </p:grpSpPr>
            <p:sp>
              <p:nvSpPr>
                <p:cNvPr id="143390" name="Rectangle 30"/>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143391" name="Rectangle 31"/>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2" name="Group 32"/>
              <p:cNvGrpSpPr>
                <a:grpSpLocks/>
              </p:cNvGrpSpPr>
              <p:nvPr/>
            </p:nvGrpSpPr>
            <p:grpSpPr bwMode="auto">
              <a:xfrm>
                <a:off x="0" y="2302"/>
                <a:ext cx="1599" cy="518"/>
                <a:chOff x="0" y="2302"/>
                <a:chExt cx="1599" cy="518"/>
              </a:xfrm>
            </p:grpSpPr>
            <p:sp>
              <p:nvSpPr>
                <p:cNvPr id="143393" name="Rectangle 33"/>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quat cat .</a:t>
                  </a:r>
                </a:p>
                <a:p>
                  <a:pPr algn="l" eaLnBrk="0" hangingPunct="0"/>
                  <a:endParaRPr lang="en-US" sz="3200">
                    <a:latin typeface="Times New Roman" pitchFamily="-111" charset="0"/>
                  </a:endParaRPr>
                </a:p>
              </p:txBody>
            </p:sp>
            <p:sp>
              <p:nvSpPr>
                <p:cNvPr id="143394" name="Rectangle 34"/>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5" name="Group 35"/>
              <p:cNvGrpSpPr>
                <a:grpSpLocks/>
              </p:cNvGrpSpPr>
              <p:nvPr/>
            </p:nvGrpSpPr>
            <p:grpSpPr bwMode="auto">
              <a:xfrm>
                <a:off x="1599" y="2302"/>
                <a:ext cx="1882" cy="518"/>
                <a:chOff x="1599" y="2302"/>
                <a:chExt cx="1882" cy="518"/>
              </a:xfrm>
            </p:grpSpPr>
            <p:sp>
              <p:nvSpPr>
                <p:cNvPr id="143396" name="Rectangle 36"/>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143397" name="Rectangle 37"/>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8" name="Group 38"/>
              <p:cNvGrpSpPr>
                <a:grpSpLocks/>
              </p:cNvGrpSpPr>
              <p:nvPr/>
            </p:nvGrpSpPr>
            <p:grpSpPr bwMode="auto">
              <a:xfrm>
                <a:off x="0" y="2820"/>
                <a:ext cx="1599" cy="518"/>
                <a:chOff x="0" y="2820"/>
                <a:chExt cx="1599" cy="518"/>
              </a:xfrm>
            </p:grpSpPr>
            <p:sp>
              <p:nvSpPr>
                <p:cNvPr id="143399" name="Rectangle 39"/>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143400" name="Rectangle 40"/>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401" name="Group 41"/>
              <p:cNvGrpSpPr>
                <a:grpSpLocks/>
              </p:cNvGrpSpPr>
              <p:nvPr/>
            </p:nvGrpSpPr>
            <p:grpSpPr bwMode="auto">
              <a:xfrm>
                <a:off x="1599" y="2820"/>
                <a:ext cx="1882" cy="518"/>
                <a:chOff x="1599" y="2820"/>
                <a:chExt cx="1882" cy="518"/>
              </a:xfrm>
            </p:grpSpPr>
            <p:sp>
              <p:nvSpPr>
                <p:cNvPr id="143402" name="Rectangle 42"/>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143403" name="Rectangle 43"/>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143404" name="Rectangle 44"/>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143408" name="Line 48"/>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43409" name="Line 49"/>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2174861519"/>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40" name="Rectangle 4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3839" name="Rectangle 47"/>
          <p:cNvSpPr>
            <a:spLocks noChangeArrowheads="1"/>
          </p:cNvSpPr>
          <p:nvPr/>
        </p:nvSpPr>
        <p:spPr bwMode="auto">
          <a:xfrm>
            <a:off x="5334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838" name="Rectangle 46"/>
          <p:cNvSpPr>
            <a:spLocks noChangeArrowheads="1"/>
          </p:cNvSpPr>
          <p:nvPr/>
        </p:nvSpPr>
        <p:spPr bwMode="auto">
          <a:xfrm>
            <a:off x="5583238" y="4903788"/>
            <a:ext cx="633412"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794"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3795" name="Group 3"/>
          <p:cNvGrpSpPr>
            <a:grpSpLocks/>
          </p:cNvGrpSpPr>
          <p:nvPr/>
        </p:nvGrpSpPr>
        <p:grpSpPr bwMode="auto">
          <a:xfrm>
            <a:off x="381000" y="1524000"/>
            <a:ext cx="8337550" cy="4873625"/>
            <a:chOff x="-3" y="-3"/>
            <a:chExt cx="3487" cy="3344"/>
          </a:xfrm>
        </p:grpSpPr>
        <p:grpSp>
          <p:nvGrpSpPr>
            <p:cNvPr id="33796" name="Group 4"/>
            <p:cNvGrpSpPr>
              <a:grpSpLocks/>
            </p:cNvGrpSpPr>
            <p:nvPr/>
          </p:nvGrpSpPr>
          <p:grpSpPr bwMode="auto">
            <a:xfrm>
              <a:off x="0" y="0"/>
              <a:ext cx="3481" cy="3338"/>
              <a:chOff x="0" y="0"/>
              <a:chExt cx="3481" cy="3338"/>
            </a:xfrm>
          </p:grpSpPr>
          <p:grpSp>
            <p:nvGrpSpPr>
              <p:cNvPr id="33797" name="Group 5"/>
              <p:cNvGrpSpPr>
                <a:grpSpLocks/>
              </p:cNvGrpSpPr>
              <p:nvPr/>
            </p:nvGrpSpPr>
            <p:grpSpPr bwMode="auto">
              <a:xfrm>
                <a:off x="0" y="0"/>
                <a:ext cx="1599" cy="633"/>
                <a:chOff x="0" y="0"/>
                <a:chExt cx="1599" cy="633"/>
              </a:xfrm>
            </p:grpSpPr>
            <p:sp>
              <p:nvSpPr>
                <p:cNvPr id="3379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379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0" name="Group 8"/>
              <p:cNvGrpSpPr>
                <a:grpSpLocks/>
              </p:cNvGrpSpPr>
              <p:nvPr/>
            </p:nvGrpSpPr>
            <p:grpSpPr bwMode="auto">
              <a:xfrm>
                <a:off x="1599" y="0"/>
                <a:ext cx="1882" cy="633"/>
                <a:chOff x="1599" y="0"/>
                <a:chExt cx="1882" cy="633"/>
              </a:xfrm>
            </p:grpSpPr>
            <p:sp>
              <p:nvSpPr>
                <p:cNvPr id="3380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380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3" name="Group 11"/>
              <p:cNvGrpSpPr>
                <a:grpSpLocks/>
              </p:cNvGrpSpPr>
              <p:nvPr/>
            </p:nvGrpSpPr>
            <p:grpSpPr bwMode="auto">
              <a:xfrm>
                <a:off x="0" y="633"/>
                <a:ext cx="1599" cy="633"/>
                <a:chOff x="0" y="633"/>
                <a:chExt cx="1599" cy="633"/>
              </a:xfrm>
            </p:grpSpPr>
            <p:sp>
              <p:nvSpPr>
                <p:cNvPr id="3380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380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6" name="Group 14"/>
              <p:cNvGrpSpPr>
                <a:grpSpLocks/>
              </p:cNvGrpSpPr>
              <p:nvPr/>
            </p:nvGrpSpPr>
            <p:grpSpPr bwMode="auto">
              <a:xfrm>
                <a:off x="1599" y="633"/>
                <a:ext cx="1882" cy="633"/>
                <a:chOff x="1599" y="633"/>
                <a:chExt cx="1882" cy="633"/>
              </a:xfrm>
            </p:grpSpPr>
            <p:sp>
              <p:nvSpPr>
                <p:cNvPr id="3380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380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9" name="Group 17"/>
              <p:cNvGrpSpPr>
                <a:grpSpLocks/>
              </p:cNvGrpSpPr>
              <p:nvPr/>
            </p:nvGrpSpPr>
            <p:grpSpPr bwMode="auto">
              <a:xfrm>
                <a:off x="0" y="1266"/>
                <a:ext cx="1599" cy="518"/>
                <a:chOff x="0" y="1266"/>
                <a:chExt cx="1599" cy="518"/>
              </a:xfrm>
            </p:grpSpPr>
            <p:sp>
              <p:nvSpPr>
                <p:cNvPr id="3381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381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2" name="Group 20"/>
              <p:cNvGrpSpPr>
                <a:grpSpLocks/>
              </p:cNvGrpSpPr>
              <p:nvPr/>
            </p:nvGrpSpPr>
            <p:grpSpPr bwMode="auto">
              <a:xfrm>
                <a:off x="1599" y="1266"/>
                <a:ext cx="1882" cy="518"/>
                <a:chOff x="1599" y="1266"/>
                <a:chExt cx="1882" cy="518"/>
              </a:xfrm>
            </p:grpSpPr>
            <p:sp>
              <p:nvSpPr>
                <p:cNvPr id="3381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381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5" name="Group 23"/>
              <p:cNvGrpSpPr>
                <a:grpSpLocks/>
              </p:cNvGrpSpPr>
              <p:nvPr/>
            </p:nvGrpSpPr>
            <p:grpSpPr bwMode="auto">
              <a:xfrm>
                <a:off x="0" y="1784"/>
                <a:ext cx="1599" cy="518"/>
                <a:chOff x="0" y="1784"/>
                <a:chExt cx="1599" cy="518"/>
              </a:xfrm>
            </p:grpSpPr>
            <p:sp>
              <p:nvSpPr>
                <p:cNvPr id="3381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381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8" name="Group 26"/>
              <p:cNvGrpSpPr>
                <a:grpSpLocks/>
              </p:cNvGrpSpPr>
              <p:nvPr/>
            </p:nvGrpSpPr>
            <p:grpSpPr bwMode="auto">
              <a:xfrm>
                <a:off x="1599" y="1784"/>
                <a:ext cx="1882" cy="518"/>
                <a:chOff x="1599" y="1784"/>
                <a:chExt cx="1882" cy="518"/>
              </a:xfrm>
            </p:grpSpPr>
            <p:sp>
              <p:nvSpPr>
                <p:cNvPr id="3381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382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1" name="Group 29"/>
              <p:cNvGrpSpPr>
                <a:grpSpLocks/>
              </p:cNvGrpSpPr>
              <p:nvPr/>
            </p:nvGrpSpPr>
            <p:grpSpPr bwMode="auto">
              <a:xfrm>
                <a:off x="0" y="2302"/>
                <a:ext cx="1599" cy="518"/>
                <a:chOff x="0" y="2302"/>
                <a:chExt cx="1599" cy="518"/>
              </a:xfrm>
            </p:grpSpPr>
            <p:sp>
              <p:nvSpPr>
                <p:cNvPr id="3382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382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4" name="Group 32"/>
              <p:cNvGrpSpPr>
                <a:grpSpLocks/>
              </p:cNvGrpSpPr>
              <p:nvPr/>
            </p:nvGrpSpPr>
            <p:grpSpPr bwMode="auto">
              <a:xfrm>
                <a:off x="1599" y="2302"/>
                <a:ext cx="1882" cy="518"/>
                <a:chOff x="1599" y="2302"/>
                <a:chExt cx="1882" cy="518"/>
              </a:xfrm>
            </p:grpSpPr>
            <p:sp>
              <p:nvSpPr>
                <p:cNvPr id="3382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a:t>
                  </a:r>
                  <a:r>
                    <a:rPr lang="en-US" sz="1600" b="1">
                      <a:latin typeface="Times New Roman" pitchFamily="-111" charset="0"/>
                      <a:ea typeface="Times New Roman" pitchFamily="-111" charset="0"/>
                      <a:cs typeface="Times New Roman" pitchFamily="-111" charset="0"/>
                    </a:rPr>
                    <a:t>crrrok</a:t>
                  </a:r>
                  <a:r>
                    <a:rPr lang="en-US" sz="1600">
                      <a:latin typeface="Times New Roman" pitchFamily="-111" charset="0"/>
                      <a:ea typeface="Times New Roman" pitchFamily="-111" charset="0"/>
                      <a:cs typeface="Times New Roman" pitchFamily="-111" charset="0"/>
                    </a:rPr>
                    <a:t>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382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7" name="Group 35"/>
              <p:cNvGrpSpPr>
                <a:grpSpLocks/>
              </p:cNvGrpSpPr>
              <p:nvPr/>
            </p:nvGrpSpPr>
            <p:grpSpPr bwMode="auto">
              <a:xfrm>
                <a:off x="0" y="2820"/>
                <a:ext cx="1599" cy="518"/>
                <a:chOff x="0" y="2820"/>
                <a:chExt cx="1599" cy="518"/>
              </a:xfrm>
            </p:grpSpPr>
            <p:sp>
              <p:nvSpPr>
                <p:cNvPr id="3382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382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30" name="Group 38"/>
              <p:cNvGrpSpPr>
                <a:grpSpLocks/>
              </p:cNvGrpSpPr>
              <p:nvPr/>
            </p:nvGrpSpPr>
            <p:grpSpPr bwMode="auto">
              <a:xfrm>
                <a:off x="1599" y="2820"/>
                <a:ext cx="1882" cy="518"/>
                <a:chOff x="1599" y="2820"/>
                <a:chExt cx="1882" cy="518"/>
              </a:xfrm>
            </p:grpSpPr>
            <p:sp>
              <p:nvSpPr>
                <p:cNvPr id="3383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383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383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3834" name="Text Box 42"/>
          <p:cNvSpPr txBox="1">
            <a:spLocks noChangeArrowheads="1"/>
          </p:cNvSpPr>
          <p:nvPr/>
        </p:nvSpPr>
        <p:spPr bwMode="auto">
          <a:xfrm>
            <a:off x="152400" y="1066800"/>
            <a:ext cx="85804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383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7" name="Text Box 45"/>
          <p:cNvSpPr txBox="1">
            <a:spLocks noChangeArrowheads="1"/>
          </p:cNvSpPr>
          <p:nvPr/>
        </p:nvSpPr>
        <p:spPr bwMode="auto">
          <a:xfrm>
            <a:off x="5562600" y="51816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Tree>
    <p:extLst>
      <p:ext uri="{BB962C8B-B14F-4D97-AF65-F5344CB8AC3E}">
        <p14:creationId xmlns:p14="http://schemas.microsoft.com/office/powerpoint/2010/main" val="87314361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66" name="Rectangle 50"/>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4864" name="Rectangle 48"/>
          <p:cNvSpPr>
            <a:spLocks noChangeArrowheads="1"/>
          </p:cNvSpPr>
          <p:nvPr/>
        </p:nvSpPr>
        <p:spPr bwMode="auto">
          <a:xfrm>
            <a:off x="58674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3" name="Rectangle 47"/>
          <p:cNvSpPr>
            <a:spLocks noChangeArrowheads="1"/>
          </p:cNvSpPr>
          <p:nvPr/>
        </p:nvSpPr>
        <p:spPr bwMode="auto">
          <a:xfrm>
            <a:off x="6484938" y="56419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2" name="Rectangle 46"/>
          <p:cNvSpPr>
            <a:spLocks noChangeArrowheads="1"/>
          </p:cNvSpPr>
          <p:nvPr/>
        </p:nvSpPr>
        <p:spPr bwMode="auto">
          <a:xfrm>
            <a:off x="61293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1" name="Rectangle 45"/>
          <p:cNvSpPr>
            <a:spLocks noChangeArrowheads="1"/>
          </p:cNvSpPr>
          <p:nvPr/>
        </p:nvSpPr>
        <p:spPr bwMode="auto">
          <a:xfrm>
            <a:off x="2184400" y="33766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18"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4819" name="Group 3"/>
          <p:cNvGrpSpPr>
            <a:grpSpLocks/>
          </p:cNvGrpSpPr>
          <p:nvPr/>
        </p:nvGrpSpPr>
        <p:grpSpPr bwMode="auto">
          <a:xfrm>
            <a:off x="381000" y="1524000"/>
            <a:ext cx="8337550" cy="4873625"/>
            <a:chOff x="-3" y="-3"/>
            <a:chExt cx="3487" cy="3344"/>
          </a:xfrm>
        </p:grpSpPr>
        <p:grpSp>
          <p:nvGrpSpPr>
            <p:cNvPr id="34820" name="Group 4"/>
            <p:cNvGrpSpPr>
              <a:grpSpLocks/>
            </p:cNvGrpSpPr>
            <p:nvPr/>
          </p:nvGrpSpPr>
          <p:grpSpPr bwMode="auto">
            <a:xfrm>
              <a:off x="0" y="0"/>
              <a:ext cx="3481" cy="3338"/>
              <a:chOff x="0" y="0"/>
              <a:chExt cx="3481" cy="3338"/>
            </a:xfrm>
          </p:grpSpPr>
          <p:grpSp>
            <p:nvGrpSpPr>
              <p:cNvPr id="34821" name="Group 5"/>
              <p:cNvGrpSpPr>
                <a:grpSpLocks/>
              </p:cNvGrpSpPr>
              <p:nvPr/>
            </p:nvGrpSpPr>
            <p:grpSpPr bwMode="auto">
              <a:xfrm>
                <a:off x="0" y="0"/>
                <a:ext cx="1599" cy="633"/>
                <a:chOff x="0" y="0"/>
                <a:chExt cx="1599" cy="633"/>
              </a:xfrm>
            </p:grpSpPr>
            <p:sp>
              <p:nvSpPr>
                <p:cNvPr id="3482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482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4" name="Group 8"/>
              <p:cNvGrpSpPr>
                <a:grpSpLocks/>
              </p:cNvGrpSpPr>
              <p:nvPr/>
            </p:nvGrpSpPr>
            <p:grpSpPr bwMode="auto">
              <a:xfrm>
                <a:off x="1599" y="0"/>
                <a:ext cx="1882" cy="633"/>
                <a:chOff x="1599" y="0"/>
                <a:chExt cx="1882" cy="633"/>
              </a:xfrm>
            </p:grpSpPr>
            <p:sp>
              <p:nvSpPr>
                <p:cNvPr id="3482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482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7" name="Group 11"/>
              <p:cNvGrpSpPr>
                <a:grpSpLocks/>
              </p:cNvGrpSpPr>
              <p:nvPr/>
            </p:nvGrpSpPr>
            <p:grpSpPr bwMode="auto">
              <a:xfrm>
                <a:off x="0" y="633"/>
                <a:ext cx="1599" cy="633"/>
                <a:chOff x="0" y="633"/>
                <a:chExt cx="1599" cy="633"/>
              </a:xfrm>
            </p:grpSpPr>
            <p:sp>
              <p:nvSpPr>
                <p:cNvPr id="3482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482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0" name="Group 14"/>
              <p:cNvGrpSpPr>
                <a:grpSpLocks/>
              </p:cNvGrpSpPr>
              <p:nvPr/>
            </p:nvGrpSpPr>
            <p:grpSpPr bwMode="auto">
              <a:xfrm>
                <a:off x="1599" y="633"/>
                <a:ext cx="1882" cy="633"/>
                <a:chOff x="1599" y="633"/>
                <a:chExt cx="1882" cy="633"/>
              </a:xfrm>
            </p:grpSpPr>
            <p:sp>
              <p:nvSpPr>
                <p:cNvPr id="3483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483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3" name="Group 17"/>
              <p:cNvGrpSpPr>
                <a:grpSpLocks/>
              </p:cNvGrpSpPr>
              <p:nvPr/>
            </p:nvGrpSpPr>
            <p:grpSpPr bwMode="auto">
              <a:xfrm>
                <a:off x="0" y="1266"/>
                <a:ext cx="1599" cy="518"/>
                <a:chOff x="0" y="1266"/>
                <a:chExt cx="1599" cy="518"/>
              </a:xfrm>
            </p:grpSpPr>
            <p:sp>
              <p:nvSpPr>
                <p:cNvPr id="3483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483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6" name="Group 20"/>
              <p:cNvGrpSpPr>
                <a:grpSpLocks/>
              </p:cNvGrpSpPr>
              <p:nvPr/>
            </p:nvGrpSpPr>
            <p:grpSpPr bwMode="auto">
              <a:xfrm>
                <a:off x="1599" y="1266"/>
                <a:ext cx="1882" cy="518"/>
                <a:chOff x="1599" y="1266"/>
                <a:chExt cx="1882" cy="518"/>
              </a:xfrm>
            </p:grpSpPr>
            <p:sp>
              <p:nvSpPr>
                <p:cNvPr id="3483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483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9" name="Group 23"/>
              <p:cNvGrpSpPr>
                <a:grpSpLocks/>
              </p:cNvGrpSpPr>
              <p:nvPr/>
            </p:nvGrpSpPr>
            <p:grpSpPr bwMode="auto">
              <a:xfrm>
                <a:off x="0" y="1784"/>
                <a:ext cx="1599" cy="518"/>
                <a:chOff x="0" y="1784"/>
                <a:chExt cx="1599" cy="518"/>
              </a:xfrm>
            </p:grpSpPr>
            <p:sp>
              <p:nvSpPr>
                <p:cNvPr id="3484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484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2" name="Group 26"/>
              <p:cNvGrpSpPr>
                <a:grpSpLocks/>
              </p:cNvGrpSpPr>
              <p:nvPr/>
            </p:nvGrpSpPr>
            <p:grpSpPr bwMode="auto">
              <a:xfrm>
                <a:off x="1599" y="1784"/>
                <a:ext cx="1882" cy="518"/>
                <a:chOff x="1599" y="1784"/>
                <a:chExt cx="1882" cy="518"/>
              </a:xfrm>
            </p:grpSpPr>
            <p:sp>
              <p:nvSpPr>
                <p:cNvPr id="3484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484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5" name="Group 29"/>
              <p:cNvGrpSpPr>
                <a:grpSpLocks/>
              </p:cNvGrpSpPr>
              <p:nvPr/>
            </p:nvGrpSpPr>
            <p:grpSpPr bwMode="auto">
              <a:xfrm>
                <a:off x="0" y="2302"/>
                <a:ext cx="1599" cy="518"/>
                <a:chOff x="0" y="2302"/>
                <a:chExt cx="1599" cy="518"/>
              </a:xfrm>
            </p:grpSpPr>
            <p:sp>
              <p:nvSpPr>
                <p:cNvPr id="3484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484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8" name="Group 32"/>
              <p:cNvGrpSpPr>
                <a:grpSpLocks/>
              </p:cNvGrpSpPr>
              <p:nvPr/>
            </p:nvGrpSpPr>
            <p:grpSpPr bwMode="auto">
              <a:xfrm>
                <a:off x="1599" y="2302"/>
                <a:ext cx="1882" cy="518"/>
                <a:chOff x="1599" y="2302"/>
                <a:chExt cx="1882" cy="518"/>
              </a:xfrm>
            </p:grpSpPr>
            <p:sp>
              <p:nvSpPr>
                <p:cNvPr id="3484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485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1" name="Group 35"/>
              <p:cNvGrpSpPr>
                <a:grpSpLocks/>
              </p:cNvGrpSpPr>
              <p:nvPr/>
            </p:nvGrpSpPr>
            <p:grpSpPr bwMode="auto">
              <a:xfrm>
                <a:off x="0" y="2820"/>
                <a:ext cx="1599" cy="518"/>
                <a:chOff x="0" y="2820"/>
                <a:chExt cx="1599" cy="518"/>
              </a:xfrm>
            </p:grpSpPr>
            <p:sp>
              <p:nvSpPr>
                <p:cNvPr id="3485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485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4" name="Group 38"/>
              <p:cNvGrpSpPr>
                <a:grpSpLocks/>
              </p:cNvGrpSpPr>
              <p:nvPr/>
            </p:nvGrpSpPr>
            <p:grpSpPr bwMode="auto">
              <a:xfrm>
                <a:off x="1599" y="2820"/>
                <a:ext cx="1882" cy="518"/>
                <a:chOff x="1599" y="2820"/>
                <a:chExt cx="1882" cy="518"/>
              </a:xfrm>
            </p:grpSpPr>
            <p:sp>
              <p:nvSpPr>
                <p:cNvPr id="3485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485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485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4858" name="Text Box 42"/>
          <p:cNvSpPr txBox="1">
            <a:spLocks noChangeArrowheads="1"/>
          </p:cNvSpPr>
          <p:nvPr/>
        </p:nvSpPr>
        <p:spPr bwMode="auto">
          <a:xfrm>
            <a:off x="152400" y="1066800"/>
            <a:ext cx="85852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485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86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321589822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93" name="Rectangle 53"/>
          <p:cNvSpPr>
            <a:spLocks noChangeArrowheads="1"/>
          </p:cNvSpPr>
          <p:nvPr/>
        </p:nvSpPr>
        <p:spPr bwMode="auto">
          <a:xfrm>
            <a:off x="5943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2" name="Rectangle 52"/>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1" name="Rectangle 51"/>
          <p:cNvSpPr>
            <a:spLocks noChangeArrowheads="1"/>
          </p:cNvSpPr>
          <p:nvPr/>
        </p:nvSpPr>
        <p:spPr bwMode="auto">
          <a:xfrm>
            <a:off x="6477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90" name="Rectangle 50"/>
          <p:cNvSpPr>
            <a:spLocks noChangeArrowheads="1"/>
          </p:cNvSpPr>
          <p:nvPr/>
        </p:nvSpPr>
        <p:spPr bwMode="auto">
          <a:xfrm>
            <a:off x="6675438" y="49053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89" name="Rectangle 49"/>
          <p:cNvSpPr>
            <a:spLocks noChangeArrowheads="1"/>
          </p:cNvSpPr>
          <p:nvPr/>
        </p:nvSpPr>
        <p:spPr bwMode="auto">
          <a:xfrm>
            <a:off x="6003925" y="4135438"/>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42"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5843" name="Group 3"/>
          <p:cNvGrpSpPr>
            <a:grpSpLocks/>
          </p:cNvGrpSpPr>
          <p:nvPr/>
        </p:nvGrpSpPr>
        <p:grpSpPr bwMode="auto">
          <a:xfrm>
            <a:off x="381000" y="1524000"/>
            <a:ext cx="8337550" cy="4873625"/>
            <a:chOff x="-3" y="-3"/>
            <a:chExt cx="3487" cy="3344"/>
          </a:xfrm>
        </p:grpSpPr>
        <p:grpSp>
          <p:nvGrpSpPr>
            <p:cNvPr id="35844" name="Group 4"/>
            <p:cNvGrpSpPr>
              <a:grpSpLocks/>
            </p:cNvGrpSpPr>
            <p:nvPr/>
          </p:nvGrpSpPr>
          <p:grpSpPr bwMode="auto">
            <a:xfrm>
              <a:off x="0" y="0"/>
              <a:ext cx="3481" cy="3338"/>
              <a:chOff x="0" y="0"/>
              <a:chExt cx="3481" cy="3338"/>
            </a:xfrm>
          </p:grpSpPr>
          <p:grpSp>
            <p:nvGrpSpPr>
              <p:cNvPr id="35845" name="Group 5"/>
              <p:cNvGrpSpPr>
                <a:grpSpLocks/>
              </p:cNvGrpSpPr>
              <p:nvPr/>
            </p:nvGrpSpPr>
            <p:grpSpPr bwMode="auto">
              <a:xfrm>
                <a:off x="0" y="0"/>
                <a:ext cx="1599" cy="633"/>
                <a:chOff x="0" y="0"/>
                <a:chExt cx="1599" cy="633"/>
              </a:xfrm>
            </p:grpSpPr>
            <p:sp>
              <p:nvSpPr>
                <p:cNvPr id="35846"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5847"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48" name="Group 8"/>
              <p:cNvGrpSpPr>
                <a:grpSpLocks/>
              </p:cNvGrpSpPr>
              <p:nvPr/>
            </p:nvGrpSpPr>
            <p:grpSpPr bwMode="auto">
              <a:xfrm>
                <a:off x="1599" y="0"/>
                <a:ext cx="1882" cy="633"/>
                <a:chOff x="1599" y="0"/>
                <a:chExt cx="1882" cy="633"/>
              </a:xfrm>
            </p:grpSpPr>
            <p:sp>
              <p:nvSpPr>
                <p:cNvPr id="35849"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5850"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1" name="Group 11"/>
              <p:cNvGrpSpPr>
                <a:grpSpLocks/>
              </p:cNvGrpSpPr>
              <p:nvPr/>
            </p:nvGrpSpPr>
            <p:grpSpPr bwMode="auto">
              <a:xfrm>
                <a:off x="0" y="633"/>
                <a:ext cx="1599" cy="633"/>
                <a:chOff x="0" y="633"/>
                <a:chExt cx="1599" cy="633"/>
              </a:xfrm>
            </p:grpSpPr>
            <p:sp>
              <p:nvSpPr>
                <p:cNvPr id="35852"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5853"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4" name="Group 14"/>
              <p:cNvGrpSpPr>
                <a:grpSpLocks/>
              </p:cNvGrpSpPr>
              <p:nvPr/>
            </p:nvGrpSpPr>
            <p:grpSpPr bwMode="auto">
              <a:xfrm>
                <a:off x="1599" y="633"/>
                <a:ext cx="1882" cy="633"/>
                <a:chOff x="1599" y="633"/>
                <a:chExt cx="1882" cy="633"/>
              </a:xfrm>
            </p:grpSpPr>
            <p:sp>
              <p:nvSpPr>
                <p:cNvPr id="35855"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5856"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7" name="Group 17"/>
              <p:cNvGrpSpPr>
                <a:grpSpLocks/>
              </p:cNvGrpSpPr>
              <p:nvPr/>
            </p:nvGrpSpPr>
            <p:grpSpPr bwMode="auto">
              <a:xfrm>
                <a:off x="0" y="1266"/>
                <a:ext cx="1599" cy="518"/>
                <a:chOff x="0" y="1266"/>
                <a:chExt cx="1599" cy="518"/>
              </a:xfrm>
            </p:grpSpPr>
            <p:sp>
              <p:nvSpPr>
                <p:cNvPr id="35858"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5859"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0" name="Group 20"/>
              <p:cNvGrpSpPr>
                <a:grpSpLocks/>
              </p:cNvGrpSpPr>
              <p:nvPr/>
            </p:nvGrpSpPr>
            <p:grpSpPr bwMode="auto">
              <a:xfrm>
                <a:off x="1599" y="1266"/>
                <a:ext cx="1882" cy="518"/>
                <a:chOff x="1599" y="1266"/>
                <a:chExt cx="1882" cy="518"/>
              </a:xfrm>
            </p:grpSpPr>
            <p:sp>
              <p:nvSpPr>
                <p:cNvPr id="35861"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5862"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3" name="Group 23"/>
              <p:cNvGrpSpPr>
                <a:grpSpLocks/>
              </p:cNvGrpSpPr>
              <p:nvPr/>
            </p:nvGrpSpPr>
            <p:grpSpPr bwMode="auto">
              <a:xfrm>
                <a:off x="0" y="1784"/>
                <a:ext cx="1599" cy="518"/>
                <a:chOff x="0" y="1784"/>
                <a:chExt cx="1599" cy="518"/>
              </a:xfrm>
            </p:grpSpPr>
            <p:sp>
              <p:nvSpPr>
                <p:cNvPr id="35864"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5865"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6" name="Group 26"/>
              <p:cNvGrpSpPr>
                <a:grpSpLocks/>
              </p:cNvGrpSpPr>
              <p:nvPr/>
            </p:nvGrpSpPr>
            <p:grpSpPr bwMode="auto">
              <a:xfrm>
                <a:off x="1599" y="1784"/>
                <a:ext cx="1882" cy="518"/>
                <a:chOff x="1599" y="1784"/>
                <a:chExt cx="1882" cy="518"/>
              </a:xfrm>
            </p:grpSpPr>
            <p:sp>
              <p:nvSpPr>
                <p:cNvPr id="35867"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5868"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9" name="Group 29"/>
              <p:cNvGrpSpPr>
                <a:grpSpLocks/>
              </p:cNvGrpSpPr>
              <p:nvPr/>
            </p:nvGrpSpPr>
            <p:grpSpPr bwMode="auto">
              <a:xfrm>
                <a:off x="0" y="2302"/>
                <a:ext cx="1599" cy="518"/>
                <a:chOff x="0" y="2302"/>
                <a:chExt cx="1599" cy="518"/>
              </a:xfrm>
            </p:grpSpPr>
            <p:sp>
              <p:nvSpPr>
                <p:cNvPr id="35870"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5871"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2" name="Group 32"/>
              <p:cNvGrpSpPr>
                <a:grpSpLocks/>
              </p:cNvGrpSpPr>
              <p:nvPr/>
            </p:nvGrpSpPr>
            <p:grpSpPr bwMode="auto">
              <a:xfrm>
                <a:off x="1599" y="2302"/>
                <a:ext cx="1882" cy="518"/>
                <a:chOff x="1599" y="2302"/>
                <a:chExt cx="1882" cy="518"/>
              </a:xfrm>
            </p:grpSpPr>
            <p:sp>
              <p:nvSpPr>
                <p:cNvPr id="35873"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5874"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5" name="Group 35"/>
              <p:cNvGrpSpPr>
                <a:grpSpLocks/>
              </p:cNvGrpSpPr>
              <p:nvPr/>
            </p:nvGrpSpPr>
            <p:grpSpPr bwMode="auto">
              <a:xfrm>
                <a:off x="0" y="2820"/>
                <a:ext cx="1599" cy="518"/>
                <a:chOff x="0" y="2820"/>
                <a:chExt cx="1599" cy="518"/>
              </a:xfrm>
            </p:grpSpPr>
            <p:sp>
              <p:nvSpPr>
                <p:cNvPr id="35876"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5877"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8" name="Group 38"/>
              <p:cNvGrpSpPr>
                <a:grpSpLocks/>
              </p:cNvGrpSpPr>
              <p:nvPr/>
            </p:nvGrpSpPr>
            <p:grpSpPr bwMode="auto">
              <a:xfrm>
                <a:off x="1599" y="2820"/>
                <a:ext cx="1882" cy="518"/>
                <a:chOff x="1599" y="2820"/>
                <a:chExt cx="1882" cy="518"/>
              </a:xfrm>
            </p:grpSpPr>
            <p:sp>
              <p:nvSpPr>
                <p:cNvPr id="35879"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5880"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5881"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5882" name="Text Box 42"/>
          <p:cNvSpPr txBox="1">
            <a:spLocks noChangeArrowheads="1"/>
          </p:cNvSpPr>
          <p:nvPr/>
        </p:nvSpPr>
        <p:spPr bwMode="auto">
          <a:xfrm>
            <a:off x="152400" y="1066800"/>
            <a:ext cx="86185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yorok clok kantok ok-yurp</a:t>
            </a:r>
          </a:p>
        </p:txBody>
      </p:sp>
      <p:sp>
        <p:nvSpPr>
          <p:cNvPr id="35883"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4"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5"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6"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15479418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68" name="Rectangle 56"/>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7" name="Rectangle 55"/>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5" name="Rectangle 53"/>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64" name="Rectangle 52"/>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14" name="Rectangle 2"/>
          <p:cNvSpPr>
            <a:spLocks noGrp="1" noChangeArrowheads="1"/>
          </p:cNvSpPr>
          <p:nvPr>
            <p:ph type="title"/>
          </p:nvPr>
        </p:nvSpPr>
        <p:spPr>
          <a:xfrm>
            <a:off x="533400" y="138113"/>
            <a:ext cx="8458200" cy="838200"/>
          </a:xfrm>
        </p:spPr>
        <p:txBody>
          <a:bodyPr/>
          <a:lstStyle/>
          <a:p>
            <a:r>
              <a:rPr lang="en-US" sz="3600"/>
              <a:t>Centauri/Arcturan [Knight, 1997]</a:t>
            </a:r>
            <a:endParaRPr lang="en-US"/>
          </a:p>
        </p:txBody>
      </p:sp>
      <p:grpSp>
        <p:nvGrpSpPr>
          <p:cNvPr id="38915" name="Group 3"/>
          <p:cNvGrpSpPr>
            <a:grpSpLocks/>
          </p:cNvGrpSpPr>
          <p:nvPr/>
        </p:nvGrpSpPr>
        <p:grpSpPr bwMode="auto">
          <a:xfrm>
            <a:off x="381000" y="1524000"/>
            <a:ext cx="8337550" cy="4873625"/>
            <a:chOff x="-3" y="-3"/>
            <a:chExt cx="3487" cy="3344"/>
          </a:xfrm>
        </p:grpSpPr>
        <p:grpSp>
          <p:nvGrpSpPr>
            <p:cNvPr id="38916" name="Group 4"/>
            <p:cNvGrpSpPr>
              <a:grpSpLocks/>
            </p:cNvGrpSpPr>
            <p:nvPr/>
          </p:nvGrpSpPr>
          <p:grpSpPr bwMode="auto">
            <a:xfrm>
              <a:off x="0" y="0"/>
              <a:ext cx="3481" cy="3338"/>
              <a:chOff x="0" y="0"/>
              <a:chExt cx="3481" cy="3338"/>
            </a:xfrm>
          </p:grpSpPr>
          <p:grpSp>
            <p:nvGrpSpPr>
              <p:cNvPr id="38917" name="Group 5"/>
              <p:cNvGrpSpPr>
                <a:grpSpLocks/>
              </p:cNvGrpSpPr>
              <p:nvPr/>
            </p:nvGrpSpPr>
            <p:grpSpPr bwMode="auto">
              <a:xfrm>
                <a:off x="0" y="0"/>
                <a:ext cx="1599" cy="633"/>
                <a:chOff x="0" y="0"/>
                <a:chExt cx="1599" cy="633"/>
              </a:xfrm>
            </p:grpSpPr>
            <p:sp>
              <p:nvSpPr>
                <p:cNvPr id="3891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891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0" name="Group 8"/>
              <p:cNvGrpSpPr>
                <a:grpSpLocks/>
              </p:cNvGrpSpPr>
              <p:nvPr/>
            </p:nvGrpSpPr>
            <p:grpSpPr bwMode="auto">
              <a:xfrm>
                <a:off x="1599" y="0"/>
                <a:ext cx="1882" cy="633"/>
                <a:chOff x="1599" y="0"/>
                <a:chExt cx="1882" cy="633"/>
              </a:xfrm>
            </p:grpSpPr>
            <p:sp>
              <p:nvSpPr>
                <p:cNvPr id="3892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892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3" name="Group 11"/>
              <p:cNvGrpSpPr>
                <a:grpSpLocks/>
              </p:cNvGrpSpPr>
              <p:nvPr/>
            </p:nvGrpSpPr>
            <p:grpSpPr bwMode="auto">
              <a:xfrm>
                <a:off x="0" y="633"/>
                <a:ext cx="1599" cy="633"/>
                <a:chOff x="0" y="633"/>
                <a:chExt cx="1599" cy="633"/>
              </a:xfrm>
            </p:grpSpPr>
            <p:sp>
              <p:nvSpPr>
                <p:cNvPr id="3892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892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6" name="Group 14"/>
              <p:cNvGrpSpPr>
                <a:grpSpLocks/>
              </p:cNvGrpSpPr>
              <p:nvPr/>
            </p:nvGrpSpPr>
            <p:grpSpPr bwMode="auto">
              <a:xfrm>
                <a:off x="1599" y="633"/>
                <a:ext cx="1882" cy="633"/>
                <a:chOff x="1599" y="633"/>
                <a:chExt cx="1882" cy="633"/>
              </a:xfrm>
            </p:grpSpPr>
            <p:sp>
              <p:nvSpPr>
                <p:cNvPr id="3892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892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9" name="Group 17"/>
              <p:cNvGrpSpPr>
                <a:grpSpLocks/>
              </p:cNvGrpSpPr>
              <p:nvPr/>
            </p:nvGrpSpPr>
            <p:grpSpPr bwMode="auto">
              <a:xfrm>
                <a:off x="0" y="1266"/>
                <a:ext cx="1599" cy="518"/>
                <a:chOff x="0" y="1266"/>
                <a:chExt cx="1599" cy="518"/>
              </a:xfrm>
            </p:grpSpPr>
            <p:sp>
              <p:nvSpPr>
                <p:cNvPr id="3893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893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2" name="Group 20"/>
              <p:cNvGrpSpPr>
                <a:grpSpLocks/>
              </p:cNvGrpSpPr>
              <p:nvPr/>
            </p:nvGrpSpPr>
            <p:grpSpPr bwMode="auto">
              <a:xfrm>
                <a:off x="1599" y="1266"/>
                <a:ext cx="1882" cy="518"/>
                <a:chOff x="1599" y="1266"/>
                <a:chExt cx="1882" cy="518"/>
              </a:xfrm>
            </p:grpSpPr>
            <p:sp>
              <p:nvSpPr>
                <p:cNvPr id="3893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893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5" name="Group 23"/>
              <p:cNvGrpSpPr>
                <a:grpSpLocks/>
              </p:cNvGrpSpPr>
              <p:nvPr/>
            </p:nvGrpSpPr>
            <p:grpSpPr bwMode="auto">
              <a:xfrm>
                <a:off x="0" y="1784"/>
                <a:ext cx="1599" cy="518"/>
                <a:chOff x="0" y="1784"/>
                <a:chExt cx="1599" cy="518"/>
              </a:xfrm>
            </p:grpSpPr>
            <p:sp>
              <p:nvSpPr>
                <p:cNvPr id="3893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893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8" name="Group 26"/>
              <p:cNvGrpSpPr>
                <a:grpSpLocks/>
              </p:cNvGrpSpPr>
              <p:nvPr/>
            </p:nvGrpSpPr>
            <p:grpSpPr bwMode="auto">
              <a:xfrm>
                <a:off x="1599" y="1784"/>
                <a:ext cx="1882" cy="518"/>
                <a:chOff x="1599" y="1784"/>
                <a:chExt cx="1882" cy="518"/>
              </a:xfrm>
            </p:grpSpPr>
            <p:sp>
              <p:nvSpPr>
                <p:cNvPr id="3893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894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1" name="Group 29"/>
              <p:cNvGrpSpPr>
                <a:grpSpLocks/>
              </p:cNvGrpSpPr>
              <p:nvPr/>
            </p:nvGrpSpPr>
            <p:grpSpPr bwMode="auto">
              <a:xfrm>
                <a:off x="0" y="2302"/>
                <a:ext cx="1599" cy="518"/>
                <a:chOff x="0" y="2302"/>
                <a:chExt cx="1599" cy="518"/>
              </a:xfrm>
            </p:grpSpPr>
            <p:sp>
              <p:nvSpPr>
                <p:cNvPr id="3894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894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4" name="Group 32"/>
              <p:cNvGrpSpPr>
                <a:grpSpLocks/>
              </p:cNvGrpSpPr>
              <p:nvPr/>
            </p:nvGrpSpPr>
            <p:grpSpPr bwMode="auto">
              <a:xfrm>
                <a:off x="1599" y="2302"/>
                <a:ext cx="1882" cy="518"/>
                <a:chOff x="1599" y="2302"/>
                <a:chExt cx="1882" cy="518"/>
              </a:xfrm>
            </p:grpSpPr>
            <p:sp>
              <p:nvSpPr>
                <p:cNvPr id="3894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894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7" name="Group 35"/>
              <p:cNvGrpSpPr>
                <a:grpSpLocks/>
              </p:cNvGrpSpPr>
              <p:nvPr/>
            </p:nvGrpSpPr>
            <p:grpSpPr bwMode="auto">
              <a:xfrm>
                <a:off x="0" y="2820"/>
                <a:ext cx="1599" cy="518"/>
                <a:chOff x="0" y="2820"/>
                <a:chExt cx="1599" cy="518"/>
              </a:xfrm>
            </p:grpSpPr>
            <p:sp>
              <p:nvSpPr>
                <p:cNvPr id="3894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894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50" name="Group 38"/>
              <p:cNvGrpSpPr>
                <a:grpSpLocks/>
              </p:cNvGrpSpPr>
              <p:nvPr/>
            </p:nvGrpSpPr>
            <p:grpSpPr bwMode="auto">
              <a:xfrm>
                <a:off x="1599" y="2820"/>
                <a:ext cx="1882" cy="518"/>
                <a:chOff x="1599" y="2820"/>
                <a:chExt cx="1882" cy="518"/>
              </a:xfrm>
            </p:grpSpPr>
            <p:sp>
              <p:nvSpPr>
                <p:cNvPr id="3895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895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895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8954"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895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7"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8"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9"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1" name="Line 49"/>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6" name="Line 54"/>
          <p:cNvSpPr>
            <a:spLocks noChangeShapeType="1"/>
          </p:cNvSpPr>
          <p:nvPr/>
        </p:nvSpPr>
        <p:spPr bwMode="auto">
          <a:xfrm flipH="1">
            <a:off x="59436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579600687"/>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23" name="Rectangle 59"/>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2" name="Rectangle 5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1"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920"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866"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6867" name="Group 3"/>
          <p:cNvGrpSpPr>
            <a:grpSpLocks/>
          </p:cNvGrpSpPr>
          <p:nvPr/>
        </p:nvGrpSpPr>
        <p:grpSpPr bwMode="auto">
          <a:xfrm>
            <a:off x="381000" y="1524000"/>
            <a:ext cx="8337550" cy="4873625"/>
            <a:chOff x="-3" y="-3"/>
            <a:chExt cx="3487" cy="3344"/>
          </a:xfrm>
        </p:grpSpPr>
        <p:grpSp>
          <p:nvGrpSpPr>
            <p:cNvPr id="36868" name="Group 4"/>
            <p:cNvGrpSpPr>
              <a:grpSpLocks/>
            </p:cNvGrpSpPr>
            <p:nvPr/>
          </p:nvGrpSpPr>
          <p:grpSpPr bwMode="auto">
            <a:xfrm>
              <a:off x="0" y="0"/>
              <a:ext cx="3481" cy="3338"/>
              <a:chOff x="0" y="0"/>
              <a:chExt cx="3481" cy="3338"/>
            </a:xfrm>
          </p:grpSpPr>
          <p:grpSp>
            <p:nvGrpSpPr>
              <p:cNvPr id="36869" name="Group 5"/>
              <p:cNvGrpSpPr>
                <a:grpSpLocks/>
              </p:cNvGrpSpPr>
              <p:nvPr/>
            </p:nvGrpSpPr>
            <p:grpSpPr bwMode="auto">
              <a:xfrm>
                <a:off x="0" y="0"/>
                <a:ext cx="1599" cy="633"/>
                <a:chOff x="0" y="0"/>
                <a:chExt cx="1599" cy="633"/>
              </a:xfrm>
            </p:grpSpPr>
            <p:sp>
              <p:nvSpPr>
                <p:cNvPr id="3687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687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2" name="Group 8"/>
              <p:cNvGrpSpPr>
                <a:grpSpLocks/>
              </p:cNvGrpSpPr>
              <p:nvPr/>
            </p:nvGrpSpPr>
            <p:grpSpPr bwMode="auto">
              <a:xfrm>
                <a:off x="1599" y="0"/>
                <a:ext cx="1882" cy="633"/>
                <a:chOff x="1599" y="0"/>
                <a:chExt cx="1882" cy="633"/>
              </a:xfrm>
            </p:grpSpPr>
            <p:sp>
              <p:nvSpPr>
                <p:cNvPr id="3687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687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5" name="Group 11"/>
              <p:cNvGrpSpPr>
                <a:grpSpLocks/>
              </p:cNvGrpSpPr>
              <p:nvPr/>
            </p:nvGrpSpPr>
            <p:grpSpPr bwMode="auto">
              <a:xfrm>
                <a:off x="0" y="633"/>
                <a:ext cx="1599" cy="633"/>
                <a:chOff x="0" y="633"/>
                <a:chExt cx="1599" cy="633"/>
              </a:xfrm>
            </p:grpSpPr>
            <p:sp>
              <p:nvSpPr>
                <p:cNvPr id="3687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687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8" name="Group 14"/>
              <p:cNvGrpSpPr>
                <a:grpSpLocks/>
              </p:cNvGrpSpPr>
              <p:nvPr/>
            </p:nvGrpSpPr>
            <p:grpSpPr bwMode="auto">
              <a:xfrm>
                <a:off x="1599" y="633"/>
                <a:ext cx="1882" cy="633"/>
                <a:chOff x="1599" y="633"/>
                <a:chExt cx="1882" cy="633"/>
              </a:xfrm>
            </p:grpSpPr>
            <p:sp>
              <p:nvSpPr>
                <p:cNvPr id="3687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688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1" name="Group 17"/>
              <p:cNvGrpSpPr>
                <a:grpSpLocks/>
              </p:cNvGrpSpPr>
              <p:nvPr/>
            </p:nvGrpSpPr>
            <p:grpSpPr bwMode="auto">
              <a:xfrm>
                <a:off x="0" y="1266"/>
                <a:ext cx="1599" cy="518"/>
                <a:chOff x="0" y="1266"/>
                <a:chExt cx="1599" cy="518"/>
              </a:xfrm>
            </p:grpSpPr>
            <p:sp>
              <p:nvSpPr>
                <p:cNvPr id="3688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688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4" name="Group 20"/>
              <p:cNvGrpSpPr>
                <a:grpSpLocks/>
              </p:cNvGrpSpPr>
              <p:nvPr/>
            </p:nvGrpSpPr>
            <p:grpSpPr bwMode="auto">
              <a:xfrm>
                <a:off x="1599" y="1266"/>
                <a:ext cx="1882" cy="518"/>
                <a:chOff x="1599" y="1266"/>
                <a:chExt cx="1882" cy="518"/>
              </a:xfrm>
            </p:grpSpPr>
            <p:sp>
              <p:nvSpPr>
                <p:cNvPr id="3688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688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7" name="Group 23"/>
              <p:cNvGrpSpPr>
                <a:grpSpLocks/>
              </p:cNvGrpSpPr>
              <p:nvPr/>
            </p:nvGrpSpPr>
            <p:grpSpPr bwMode="auto">
              <a:xfrm>
                <a:off x="0" y="1784"/>
                <a:ext cx="1599" cy="518"/>
                <a:chOff x="0" y="1784"/>
                <a:chExt cx="1599" cy="518"/>
              </a:xfrm>
            </p:grpSpPr>
            <p:sp>
              <p:nvSpPr>
                <p:cNvPr id="3688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688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0" name="Group 26"/>
              <p:cNvGrpSpPr>
                <a:grpSpLocks/>
              </p:cNvGrpSpPr>
              <p:nvPr/>
            </p:nvGrpSpPr>
            <p:grpSpPr bwMode="auto">
              <a:xfrm>
                <a:off x="1599" y="1784"/>
                <a:ext cx="1882" cy="518"/>
                <a:chOff x="1599" y="1784"/>
                <a:chExt cx="1882" cy="518"/>
              </a:xfrm>
            </p:grpSpPr>
            <p:sp>
              <p:nvSpPr>
                <p:cNvPr id="3689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689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3" name="Group 29"/>
              <p:cNvGrpSpPr>
                <a:grpSpLocks/>
              </p:cNvGrpSpPr>
              <p:nvPr/>
            </p:nvGrpSpPr>
            <p:grpSpPr bwMode="auto">
              <a:xfrm>
                <a:off x="0" y="2302"/>
                <a:ext cx="1599" cy="518"/>
                <a:chOff x="0" y="2302"/>
                <a:chExt cx="1599" cy="518"/>
              </a:xfrm>
            </p:grpSpPr>
            <p:sp>
              <p:nvSpPr>
                <p:cNvPr id="3689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689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6" name="Group 32"/>
              <p:cNvGrpSpPr>
                <a:grpSpLocks/>
              </p:cNvGrpSpPr>
              <p:nvPr/>
            </p:nvGrpSpPr>
            <p:grpSpPr bwMode="auto">
              <a:xfrm>
                <a:off x="1599" y="2302"/>
                <a:ext cx="1882" cy="518"/>
                <a:chOff x="1599" y="2302"/>
                <a:chExt cx="1882" cy="518"/>
              </a:xfrm>
            </p:grpSpPr>
            <p:sp>
              <p:nvSpPr>
                <p:cNvPr id="3689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689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9" name="Group 35"/>
              <p:cNvGrpSpPr>
                <a:grpSpLocks/>
              </p:cNvGrpSpPr>
              <p:nvPr/>
            </p:nvGrpSpPr>
            <p:grpSpPr bwMode="auto">
              <a:xfrm>
                <a:off x="0" y="2820"/>
                <a:ext cx="1599" cy="518"/>
                <a:chOff x="0" y="2820"/>
                <a:chExt cx="1599" cy="518"/>
              </a:xfrm>
            </p:grpSpPr>
            <p:sp>
              <p:nvSpPr>
                <p:cNvPr id="3690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690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902" name="Group 38"/>
              <p:cNvGrpSpPr>
                <a:grpSpLocks/>
              </p:cNvGrpSpPr>
              <p:nvPr/>
            </p:nvGrpSpPr>
            <p:grpSpPr bwMode="auto">
              <a:xfrm>
                <a:off x="1599" y="2820"/>
                <a:ext cx="1882" cy="518"/>
                <a:chOff x="1599" y="2820"/>
                <a:chExt cx="1882" cy="518"/>
              </a:xfrm>
            </p:grpSpPr>
            <p:sp>
              <p:nvSpPr>
                <p:cNvPr id="3690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690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690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6906"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690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2" name="Line 48"/>
          <p:cNvSpPr>
            <a:spLocks noChangeShapeType="1"/>
          </p:cNvSpPr>
          <p:nvPr/>
        </p:nvSpPr>
        <p:spPr bwMode="auto">
          <a:xfrm flipH="1">
            <a:off x="4953000" y="4419600"/>
            <a:ext cx="2362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3" name="Line 49"/>
          <p:cNvSpPr>
            <a:spLocks noChangeShapeType="1"/>
          </p:cNvSpPr>
          <p:nvPr/>
        </p:nvSpPr>
        <p:spPr bwMode="auto">
          <a:xfrm flipH="1">
            <a:off x="5410200" y="4419600"/>
            <a:ext cx="19050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4" name="Line 50"/>
          <p:cNvSpPr>
            <a:spLocks noChangeShapeType="1"/>
          </p:cNvSpPr>
          <p:nvPr/>
        </p:nvSpPr>
        <p:spPr bwMode="auto">
          <a:xfrm flipH="1">
            <a:off x="5715000" y="4419600"/>
            <a:ext cx="1600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5" name="Line 51"/>
          <p:cNvSpPr>
            <a:spLocks noChangeShapeType="1"/>
          </p:cNvSpPr>
          <p:nvPr/>
        </p:nvSpPr>
        <p:spPr bwMode="auto">
          <a:xfrm flipH="1">
            <a:off x="6019800" y="4419600"/>
            <a:ext cx="152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6" name="Line 52"/>
          <p:cNvSpPr>
            <a:spLocks noChangeShapeType="1"/>
          </p:cNvSpPr>
          <p:nvPr/>
        </p:nvSpPr>
        <p:spPr bwMode="auto">
          <a:xfrm flipH="1">
            <a:off x="6324600" y="4419600"/>
            <a:ext cx="990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7" name="Line 53"/>
          <p:cNvSpPr>
            <a:spLocks noChangeShapeType="1"/>
          </p:cNvSpPr>
          <p:nvPr/>
        </p:nvSpPr>
        <p:spPr bwMode="auto">
          <a:xfrm flipH="1">
            <a:off x="6629400" y="4419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8" name="Text Box 54"/>
          <p:cNvSpPr txBox="1">
            <a:spLocks noChangeArrowheads="1"/>
          </p:cNvSpPr>
          <p:nvPr/>
        </p:nvSpPr>
        <p:spPr bwMode="auto">
          <a:xfrm>
            <a:off x="7543800" y="43434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
        <p:nvSpPr>
          <p:cNvPr id="36919" name="Line 55"/>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353432172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60" name="Rectangle 72"/>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61"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50" name="Rectangle 62"/>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949" name="Rectangle 61"/>
          <p:cNvSpPr>
            <a:spLocks noChangeArrowheads="1"/>
          </p:cNvSpPr>
          <p:nvPr/>
        </p:nvSpPr>
        <p:spPr bwMode="auto">
          <a:xfrm>
            <a:off x="4724400" y="4114800"/>
            <a:ext cx="23622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890"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7891" name="Group 3"/>
          <p:cNvGrpSpPr>
            <a:grpSpLocks/>
          </p:cNvGrpSpPr>
          <p:nvPr/>
        </p:nvGrpSpPr>
        <p:grpSpPr bwMode="auto">
          <a:xfrm>
            <a:off x="381000" y="1524000"/>
            <a:ext cx="8337550" cy="4873625"/>
            <a:chOff x="-3" y="-3"/>
            <a:chExt cx="3487" cy="3344"/>
          </a:xfrm>
        </p:grpSpPr>
        <p:grpSp>
          <p:nvGrpSpPr>
            <p:cNvPr id="37892" name="Group 4"/>
            <p:cNvGrpSpPr>
              <a:grpSpLocks/>
            </p:cNvGrpSpPr>
            <p:nvPr/>
          </p:nvGrpSpPr>
          <p:grpSpPr bwMode="auto">
            <a:xfrm>
              <a:off x="0" y="0"/>
              <a:ext cx="3481" cy="3338"/>
              <a:chOff x="0" y="0"/>
              <a:chExt cx="3481" cy="3338"/>
            </a:xfrm>
          </p:grpSpPr>
          <p:grpSp>
            <p:nvGrpSpPr>
              <p:cNvPr id="37893" name="Group 5"/>
              <p:cNvGrpSpPr>
                <a:grpSpLocks/>
              </p:cNvGrpSpPr>
              <p:nvPr/>
            </p:nvGrpSpPr>
            <p:grpSpPr bwMode="auto">
              <a:xfrm>
                <a:off x="0" y="0"/>
                <a:ext cx="1599" cy="633"/>
                <a:chOff x="0" y="0"/>
                <a:chExt cx="1599" cy="633"/>
              </a:xfrm>
            </p:grpSpPr>
            <p:sp>
              <p:nvSpPr>
                <p:cNvPr id="3789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789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6" name="Group 8"/>
              <p:cNvGrpSpPr>
                <a:grpSpLocks/>
              </p:cNvGrpSpPr>
              <p:nvPr/>
            </p:nvGrpSpPr>
            <p:grpSpPr bwMode="auto">
              <a:xfrm>
                <a:off x="1599" y="0"/>
                <a:ext cx="1882" cy="633"/>
                <a:chOff x="1599" y="0"/>
                <a:chExt cx="1882" cy="633"/>
              </a:xfrm>
            </p:grpSpPr>
            <p:sp>
              <p:nvSpPr>
                <p:cNvPr id="3789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789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9" name="Group 11"/>
              <p:cNvGrpSpPr>
                <a:grpSpLocks/>
              </p:cNvGrpSpPr>
              <p:nvPr/>
            </p:nvGrpSpPr>
            <p:grpSpPr bwMode="auto">
              <a:xfrm>
                <a:off x="0" y="633"/>
                <a:ext cx="1599" cy="633"/>
                <a:chOff x="0" y="633"/>
                <a:chExt cx="1599" cy="633"/>
              </a:xfrm>
            </p:grpSpPr>
            <p:sp>
              <p:nvSpPr>
                <p:cNvPr id="3790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790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2" name="Group 14"/>
              <p:cNvGrpSpPr>
                <a:grpSpLocks/>
              </p:cNvGrpSpPr>
              <p:nvPr/>
            </p:nvGrpSpPr>
            <p:grpSpPr bwMode="auto">
              <a:xfrm>
                <a:off x="1599" y="633"/>
                <a:ext cx="1882" cy="633"/>
                <a:chOff x="1599" y="633"/>
                <a:chExt cx="1882" cy="633"/>
              </a:xfrm>
            </p:grpSpPr>
            <p:sp>
              <p:nvSpPr>
                <p:cNvPr id="3790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790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5" name="Group 17"/>
              <p:cNvGrpSpPr>
                <a:grpSpLocks/>
              </p:cNvGrpSpPr>
              <p:nvPr/>
            </p:nvGrpSpPr>
            <p:grpSpPr bwMode="auto">
              <a:xfrm>
                <a:off x="0" y="1266"/>
                <a:ext cx="1599" cy="518"/>
                <a:chOff x="0" y="1266"/>
                <a:chExt cx="1599" cy="518"/>
              </a:xfrm>
            </p:grpSpPr>
            <p:sp>
              <p:nvSpPr>
                <p:cNvPr id="3790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790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8" name="Group 20"/>
              <p:cNvGrpSpPr>
                <a:grpSpLocks/>
              </p:cNvGrpSpPr>
              <p:nvPr/>
            </p:nvGrpSpPr>
            <p:grpSpPr bwMode="auto">
              <a:xfrm>
                <a:off x="1599" y="1266"/>
                <a:ext cx="1882" cy="518"/>
                <a:chOff x="1599" y="1266"/>
                <a:chExt cx="1882" cy="518"/>
              </a:xfrm>
            </p:grpSpPr>
            <p:sp>
              <p:nvSpPr>
                <p:cNvPr id="3790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791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1" name="Group 23"/>
              <p:cNvGrpSpPr>
                <a:grpSpLocks/>
              </p:cNvGrpSpPr>
              <p:nvPr/>
            </p:nvGrpSpPr>
            <p:grpSpPr bwMode="auto">
              <a:xfrm>
                <a:off x="0" y="1784"/>
                <a:ext cx="1599" cy="518"/>
                <a:chOff x="0" y="1784"/>
                <a:chExt cx="1599" cy="518"/>
              </a:xfrm>
            </p:grpSpPr>
            <p:sp>
              <p:nvSpPr>
                <p:cNvPr id="3791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791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4" name="Group 26"/>
              <p:cNvGrpSpPr>
                <a:grpSpLocks/>
              </p:cNvGrpSpPr>
              <p:nvPr/>
            </p:nvGrpSpPr>
            <p:grpSpPr bwMode="auto">
              <a:xfrm>
                <a:off x="1599" y="1784"/>
                <a:ext cx="1882" cy="518"/>
                <a:chOff x="1599" y="1784"/>
                <a:chExt cx="1882" cy="518"/>
              </a:xfrm>
            </p:grpSpPr>
            <p:sp>
              <p:nvSpPr>
                <p:cNvPr id="3791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791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7" name="Group 29"/>
              <p:cNvGrpSpPr>
                <a:grpSpLocks/>
              </p:cNvGrpSpPr>
              <p:nvPr/>
            </p:nvGrpSpPr>
            <p:grpSpPr bwMode="auto">
              <a:xfrm>
                <a:off x="0" y="2302"/>
                <a:ext cx="1599" cy="518"/>
                <a:chOff x="0" y="2302"/>
                <a:chExt cx="1599" cy="518"/>
              </a:xfrm>
            </p:grpSpPr>
            <p:sp>
              <p:nvSpPr>
                <p:cNvPr id="3791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791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0" name="Group 32"/>
              <p:cNvGrpSpPr>
                <a:grpSpLocks/>
              </p:cNvGrpSpPr>
              <p:nvPr/>
            </p:nvGrpSpPr>
            <p:grpSpPr bwMode="auto">
              <a:xfrm>
                <a:off x="1599" y="2302"/>
                <a:ext cx="1882" cy="518"/>
                <a:chOff x="1599" y="2302"/>
                <a:chExt cx="1882" cy="518"/>
              </a:xfrm>
            </p:grpSpPr>
            <p:sp>
              <p:nvSpPr>
                <p:cNvPr id="3792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792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3" name="Group 35"/>
              <p:cNvGrpSpPr>
                <a:grpSpLocks/>
              </p:cNvGrpSpPr>
              <p:nvPr/>
            </p:nvGrpSpPr>
            <p:grpSpPr bwMode="auto">
              <a:xfrm>
                <a:off x="0" y="2820"/>
                <a:ext cx="1599" cy="518"/>
                <a:chOff x="0" y="2820"/>
                <a:chExt cx="1599" cy="518"/>
              </a:xfrm>
            </p:grpSpPr>
            <p:sp>
              <p:nvSpPr>
                <p:cNvPr id="3792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792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6" name="Group 38"/>
              <p:cNvGrpSpPr>
                <a:grpSpLocks/>
              </p:cNvGrpSpPr>
              <p:nvPr/>
            </p:nvGrpSpPr>
            <p:grpSpPr bwMode="auto">
              <a:xfrm>
                <a:off x="1599" y="2820"/>
                <a:ext cx="1882" cy="518"/>
                <a:chOff x="1599" y="2820"/>
                <a:chExt cx="1882" cy="518"/>
              </a:xfrm>
            </p:grpSpPr>
            <p:sp>
              <p:nvSpPr>
                <p:cNvPr id="3792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792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792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7930"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clok kantok ok-yurp</a:t>
            </a:r>
          </a:p>
        </p:txBody>
      </p:sp>
      <p:sp>
        <p:nvSpPr>
          <p:cNvPr id="3793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3" name="Line 55"/>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4" name="Line 56"/>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5" name="Line 57"/>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6" name="Line 58"/>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7" name="Line 59"/>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8" name="Line 60"/>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1" name="Line 63"/>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2" name="Line 64"/>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3" name="Line 65"/>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4" name="Line 66"/>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5" name="Line 67"/>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6" name="Line 68"/>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7" name="Line 69"/>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8" name="Line 70"/>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9" name="Line 71"/>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61181320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03" name="Rectangle 67"/>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0004" name="Rectangle 6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9993"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92"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38"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39939" name="Group 3"/>
          <p:cNvGrpSpPr>
            <a:grpSpLocks/>
          </p:cNvGrpSpPr>
          <p:nvPr/>
        </p:nvGrpSpPr>
        <p:grpSpPr bwMode="auto">
          <a:xfrm>
            <a:off x="381000" y="1524000"/>
            <a:ext cx="8337550" cy="4873625"/>
            <a:chOff x="-3" y="-3"/>
            <a:chExt cx="3487" cy="3344"/>
          </a:xfrm>
        </p:grpSpPr>
        <p:grpSp>
          <p:nvGrpSpPr>
            <p:cNvPr id="39940" name="Group 4"/>
            <p:cNvGrpSpPr>
              <a:grpSpLocks/>
            </p:cNvGrpSpPr>
            <p:nvPr/>
          </p:nvGrpSpPr>
          <p:grpSpPr bwMode="auto">
            <a:xfrm>
              <a:off x="0" y="0"/>
              <a:ext cx="3481" cy="3338"/>
              <a:chOff x="0" y="0"/>
              <a:chExt cx="3481" cy="3338"/>
            </a:xfrm>
          </p:grpSpPr>
          <p:grpSp>
            <p:nvGrpSpPr>
              <p:cNvPr id="39941" name="Group 5"/>
              <p:cNvGrpSpPr>
                <a:grpSpLocks/>
              </p:cNvGrpSpPr>
              <p:nvPr/>
            </p:nvGrpSpPr>
            <p:grpSpPr bwMode="auto">
              <a:xfrm>
                <a:off x="0" y="0"/>
                <a:ext cx="1599" cy="633"/>
                <a:chOff x="0" y="0"/>
                <a:chExt cx="1599" cy="633"/>
              </a:xfrm>
            </p:grpSpPr>
            <p:sp>
              <p:nvSpPr>
                <p:cNvPr id="3994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994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4" name="Group 8"/>
              <p:cNvGrpSpPr>
                <a:grpSpLocks/>
              </p:cNvGrpSpPr>
              <p:nvPr/>
            </p:nvGrpSpPr>
            <p:grpSpPr bwMode="auto">
              <a:xfrm>
                <a:off x="1599" y="0"/>
                <a:ext cx="1882" cy="633"/>
                <a:chOff x="1599" y="0"/>
                <a:chExt cx="1882" cy="633"/>
              </a:xfrm>
            </p:grpSpPr>
            <p:sp>
              <p:nvSpPr>
                <p:cNvPr id="3994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994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7" name="Group 11"/>
              <p:cNvGrpSpPr>
                <a:grpSpLocks/>
              </p:cNvGrpSpPr>
              <p:nvPr/>
            </p:nvGrpSpPr>
            <p:grpSpPr bwMode="auto">
              <a:xfrm>
                <a:off x="0" y="633"/>
                <a:ext cx="1599" cy="633"/>
                <a:chOff x="0" y="633"/>
                <a:chExt cx="1599" cy="633"/>
              </a:xfrm>
            </p:grpSpPr>
            <p:sp>
              <p:nvSpPr>
                <p:cNvPr id="3994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994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0" name="Group 14"/>
              <p:cNvGrpSpPr>
                <a:grpSpLocks/>
              </p:cNvGrpSpPr>
              <p:nvPr/>
            </p:nvGrpSpPr>
            <p:grpSpPr bwMode="auto">
              <a:xfrm>
                <a:off x="1599" y="633"/>
                <a:ext cx="1882" cy="633"/>
                <a:chOff x="1599" y="633"/>
                <a:chExt cx="1882" cy="633"/>
              </a:xfrm>
            </p:grpSpPr>
            <p:sp>
              <p:nvSpPr>
                <p:cNvPr id="3995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995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3" name="Group 17"/>
              <p:cNvGrpSpPr>
                <a:grpSpLocks/>
              </p:cNvGrpSpPr>
              <p:nvPr/>
            </p:nvGrpSpPr>
            <p:grpSpPr bwMode="auto">
              <a:xfrm>
                <a:off x="0" y="1266"/>
                <a:ext cx="1599" cy="518"/>
                <a:chOff x="0" y="1266"/>
                <a:chExt cx="1599" cy="518"/>
              </a:xfrm>
            </p:grpSpPr>
            <p:sp>
              <p:nvSpPr>
                <p:cNvPr id="3995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995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6" name="Group 20"/>
              <p:cNvGrpSpPr>
                <a:grpSpLocks/>
              </p:cNvGrpSpPr>
              <p:nvPr/>
            </p:nvGrpSpPr>
            <p:grpSpPr bwMode="auto">
              <a:xfrm>
                <a:off x="1599" y="1266"/>
                <a:ext cx="1882" cy="518"/>
                <a:chOff x="1599" y="1266"/>
                <a:chExt cx="1882" cy="518"/>
              </a:xfrm>
            </p:grpSpPr>
            <p:sp>
              <p:nvSpPr>
                <p:cNvPr id="3995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995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9" name="Group 23"/>
              <p:cNvGrpSpPr>
                <a:grpSpLocks/>
              </p:cNvGrpSpPr>
              <p:nvPr/>
            </p:nvGrpSpPr>
            <p:grpSpPr bwMode="auto">
              <a:xfrm>
                <a:off x="0" y="1784"/>
                <a:ext cx="1599" cy="518"/>
                <a:chOff x="0" y="1784"/>
                <a:chExt cx="1599" cy="518"/>
              </a:xfrm>
            </p:grpSpPr>
            <p:sp>
              <p:nvSpPr>
                <p:cNvPr id="3996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996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2" name="Group 26"/>
              <p:cNvGrpSpPr>
                <a:grpSpLocks/>
              </p:cNvGrpSpPr>
              <p:nvPr/>
            </p:nvGrpSpPr>
            <p:grpSpPr bwMode="auto">
              <a:xfrm>
                <a:off x="1599" y="1784"/>
                <a:ext cx="1882" cy="518"/>
                <a:chOff x="1599" y="1784"/>
                <a:chExt cx="1882" cy="518"/>
              </a:xfrm>
            </p:grpSpPr>
            <p:sp>
              <p:nvSpPr>
                <p:cNvPr id="3996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996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5" name="Group 29"/>
              <p:cNvGrpSpPr>
                <a:grpSpLocks/>
              </p:cNvGrpSpPr>
              <p:nvPr/>
            </p:nvGrpSpPr>
            <p:grpSpPr bwMode="auto">
              <a:xfrm>
                <a:off x="0" y="2302"/>
                <a:ext cx="1599" cy="518"/>
                <a:chOff x="0" y="2302"/>
                <a:chExt cx="1599" cy="518"/>
              </a:xfrm>
            </p:grpSpPr>
            <p:sp>
              <p:nvSpPr>
                <p:cNvPr id="3996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996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8" name="Group 32"/>
              <p:cNvGrpSpPr>
                <a:grpSpLocks/>
              </p:cNvGrpSpPr>
              <p:nvPr/>
            </p:nvGrpSpPr>
            <p:grpSpPr bwMode="auto">
              <a:xfrm>
                <a:off x="1599" y="2302"/>
                <a:ext cx="1882" cy="518"/>
                <a:chOff x="1599" y="2302"/>
                <a:chExt cx="1882" cy="518"/>
              </a:xfrm>
            </p:grpSpPr>
            <p:sp>
              <p:nvSpPr>
                <p:cNvPr id="3996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997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1" name="Group 35"/>
              <p:cNvGrpSpPr>
                <a:grpSpLocks/>
              </p:cNvGrpSpPr>
              <p:nvPr/>
            </p:nvGrpSpPr>
            <p:grpSpPr bwMode="auto">
              <a:xfrm>
                <a:off x="0" y="2820"/>
                <a:ext cx="1599" cy="518"/>
                <a:chOff x="0" y="2820"/>
                <a:chExt cx="1599" cy="518"/>
              </a:xfrm>
            </p:grpSpPr>
            <p:sp>
              <p:nvSpPr>
                <p:cNvPr id="3997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997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4" name="Group 38"/>
              <p:cNvGrpSpPr>
                <a:grpSpLocks/>
              </p:cNvGrpSpPr>
              <p:nvPr/>
            </p:nvGrpSpPr>
            <p:grpSpPr bwMode="auto">
              <a:xfrm>
                <a:off x="1599" y="2820"/>
                <a:ext cx="1882" cy="518"/>
                <a:chOff x="1599" y="2820"/>
                <a:chExt cx="1882" cy="518"/>
              </a:xfrm>
            </p:grpSpPr>
            <p:sp>
              <p:nvSpPr>
                <p:cNvPr id="3997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997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997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9978"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3997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1"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2"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3"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4"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5"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6"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7"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8"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9" name="Line 53"/>
          <p:cNvSpPr>
            <a:spLocks noChangeShapeType="1"/>
          </p:cNvSpPr>
          <p:nvPr/>
        </p:nvSpPr>
        <p:spPr bwMode="auto">
          <a:xfrm flipV="1">
            <a:off x="6324600" y="4419600"/>
            <a:ext cx="9144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39990" name="Text Box 54"/>
          <p:cNvSpPr txBox="1">
            <a:spLocks noChangeArrowheads="1"/>
          </p:cNvSpPr>
          <p:nvPr/>
        </p:nvSpPr>
        <p:spPr bwMode="auto">
          <a:xfrm>
            <a:off x="7391400" y="4267200"/>
            <a:ext cx="1276350" cy="641350"/>
          </a:xfrm>
          <a:prstGeom prst="rect">
            <a:avLst/>
          </a:prstGeom>
          <a:noFill/>
          <a:ln w="9525">
            <a:noFill/>
            <a:miter lim="800000"/>
            <a:headEnd/>
            <a:tailEnd/>
          </a:ln>
          <a:effectLst/>
        </p:spPr>
        <p:txBody>
          <a:bodyPr wrap="none">
            <a:prstTxWarp prst="textNoShape">
              <a:avLst/>
            </a:prstTxWarp>
            <a:spAutoFit/>
          </a:bodyPr>
          <a:lstStyle/>
          <a:p>
            <a:pPr algn="l"/>
            <a:r>
              <a:rPr lang="en-US"/>
              <a:t>process of</a:t>
            </a:r>
          </a:p>
          <a:p>
            <a:pPr algn="l"/>
            <a:r>
              <a:rPr lang="en-US"/>
              <a:t>elimination</a:t>
            </a:r>
          </a:p>
        </p:txBody>
      </p:sp>
      <p:sp>
        <p:nvSpPr>
          <p:cNvPr id="39991" name="Line 55"/>
          <p:cNvSpPr>
            <a:spLocks noChangeShapeType="1"/>
          </p:cNvSpPr>
          <p:nvPr/>
        </p:nvSpPr>
        <p:spPr bwMode="auto">
          <a:xfrm flipH="1">
            <a:off x="61722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4" name="Line 58"/>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5" name="Line 59"/>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6" name="Line 60"/>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7" name="Line 61"/>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8" name="Line 62"/>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9" name="Line 63"/>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0" name="Line 64"/>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1" name="Line 65"/>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2" name="Line 66"/>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2006980416"/>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56" name="Rectangle 72"/>
          <p:cNvSpPr>
            <a:spLocks noChangeArrowheads="1"/>
          </p:cNvSpPr>
          <p:nvPr/>
        </p:nvSpPr>
        <p:spPr bwMode="auto">
          <a:xfrm>
            <a:off x="5943600" y="1066800"/>
            <a:ext cx="1447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7"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5" name="Rectangle 71"/>
          <p:cNvSpPr>
            <a:spLocks noChangeArrowheads="1"/>
          </p:cNvSpPr>
          <p:nvPr/>
        </p:nvSpPr>
        <p:spPr bwMode="auto">
          <a:xfrm>
            <a:off x="5603875" y="48895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4" name="Rectangle 70"/>
          <p:cNvSpPr>
            <a:spLocks noChangeArrowheads="1"/>
          </p:cNvSpPr>
          <p:nvPr/>
        </p:nvSpPr>
        <p:spPr bwMode="auto">
          <a:xfrm>
            <a:off x="5410200" y="10668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3" name="Rectangle 69"/>
          <p:cNvSpPr>
            <a:spLocks noChangeArrowheads="1"/>
          </p:cNvSpPr>
          <p:nvPr/>
        </p:nvSpPr>
        <p:spPr bwMode="auto">
          <a:xfrm>
            <a:off x="7180263" y="4891088"/>
            <a:ext cx="820737"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1986"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41987" name="Group 3"/>
          <p:cNvGrpSpPr>
            <a:grpSpLocks/>
          </p:cNvGrpSpPr>
          <p:nvPr/>
        </p:nvGrpSpPr>
        <p:grpSpPr bwMode="auto">
          <a:xfrm>
            <a:off x="381000" y="1524000"/>
            <a:ext cx="8337550" cy="4873625"/>
            <a:chOff x="-3" y="-3"/>
            <a:chExt cx="3487" cy="3344"/>
          </a:xfrm>
        </p:grpSpPr>
        <p:grpSp>
          <p:nvGrpSpPr>
            <p:cNvPr id="41988" name="Group 4"/>
            <p:cNvGrpSpPr>
              <a:grpSpLocks/>
            </p:cNvGrpSpPr>
            <p:nvPr/>
          </p:nvGrpSpPr>
          <p:grpSpPr bwMode="auto">
            <a:xfrm>
              <a:off x="0" y="0"/>
              <a:ext cx="3481" cy="3338"/>
              <a:chOff x="0" y="0"/>
              <a:chExt cx="3481" cy="3338"/>
            </a:xfrm>
          </p:grpSpPr>
          <p:grpSp>
            <p:nvGrpSpPr>
              <p:cNvPr id="41989" name="Group 5"/>
              <p:cNvGrpSpPr>
                <a:grpSpLocks/>
              </p:cNvGrpSpPr>
              <p:nvPr/>
            </p:nvGrpSpPr>
            <p:grpSpPr bwMode="auto">
              <a:xfrm>
                <a:off x="0" y="0"/>
                <a:ext cx="1599" cy="633"/>
                <a:chOff x="0" y="0"/>
                <a:chExt cx="1599" cy="633"/>
              </a:xfrm>
            </p:grpSpPr>
            <p:sp>
              <p:nvSpPr>
                <p:cNvPr id="4199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199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2" name="Group 8"/>
              <p:cNvGrpSpPr>
                <a:grpSpLocks/>
              </p:cNvGrpSpPr>
              <p:nvPr/>
            </p:nvGrpSpPr>
            <p:grpSpPr bwMode="auto">
              <a:xfrm>
                <a:off x="1599" y="0"/>
                <a:ext cx="1882" cy="633"/>
                <a:chOff x="1599" y="0"/>
                <a:chExt cx="1882" cy="633"/>
              </a:xfrm>
            </p:grpSpPr>
            <p:sp>
              <p:nvSpPr>
                <p:cNvPr id="4199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199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5" name="Group 11"/>
              <p:cNvGrpSpPr>
                <a:grpSpLocks/>
              </p:cNvGrpSpPr>
              <p:nvPr/>
            </p:nvGrpSpPr>
            <p:grpSpPr bwMode="auto">
              <a:xfrm>
                <a:off x="0" y="633"/>
                <a:ext cx="1599" cy="633"/>
                <a:chOff x="0" y="633"/>
                <a:chExt cx="1599" cy="633"/>
              </a:xfrm>
            </p:grpSpPr>
            <p:sp>
              <p:nvSpPr>
                <p:cNvPr id="4199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199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8" name="Group 14"/>
              <p:cNvGrpSpPr>
                <a:grpSpLocks/>
              </p:cNvGrpSpPr>
              <p:nvPr/>
            </p:nvGrpSpPr>
            <p:grpSpPr bwMode="auto">
              <a:xfrm>
                <a:off x="1599" y="633"/>
                <a:ext cx="1882" cy="633"/>
                <a:chOff x="1599" y="633"/>
                <a:chExt cx="1882" cy="633"/>
              </a:xfrm>
            </p:grpSpPr>
            <p:sp>
              <p:nvSpPr>
                <p:cNvPr id="4199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200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1" name="Group 17"/>
              <p:cNvGrpSpPr>
                <a:grpSpLocks/>
              </p:cNvGrpSpPr>
              <p:nvPr/>
            </p:nvGrpSpPr>
            <p:grpSpPr bwMode="auto">
              <a:xfrm>
                <a:off x="0" y="1266"/>
                <a:ext cx="1599" cy="518"/>
                <a:chOff x="0" y="1266"/>
                <a:chExt cx="1599" cy="518"/>
              </a:xfrm>
            </p:grpSpPr>
            <p:sp>
              <p:nvSpPr>
                <p:cNvPr id="4200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200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4" name="Group 20"/>
              <p:cNvGrpSpPr>
                <a:grpSpLocks/>
              </p:cNvGrpSpPr>
              <p:nvPr/>
            </p:nvGrpSpPr>
            <p:grpSpPr bwMode="auto">
              <a:xfrm>
                <a:off x="1599" y="1266"/>
                <a:ext cx="1882" cy="518"/>
                <a:chOff x="1599" y="1266"/>
                <a:chExt cx="1882" cy="518"/>
              </a:xfrm>
            </p:grpSpPr>
            <p:sp>
              <p:nvSpPr>
                <p:cNvPr id="4200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200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7" name="Group 23"/>
              <p:cNvGrpSpPr>
                <a:grpSpLocks/>
              </p:cNvGrpSpPr>
              <p:nvPr/>
            </p:nvGrpSpPr>
            <p:grpSpPr bwMode="auto">
              <a:xfrm>
                <a:off x="0" y="1784"/>
                <a:ext cx="1599" cy="518"/>
                <a:chOff x="0" y="1784"/>
                <a:chExt cx="1599" cy="518"/>
              </a:xfrm>
            </p:grpSpPr>
            <p:sp>
              <p:nvSpPr>
                <p:cNvPr id="4200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200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0" name="Group 26"/>
              <p:cNvGrpSpPr>
                <a:grpSpLocks/>
              </p:cNvGrpSpPr>
              <p:nvPr/>
            </p:nvGrpSpPr>
            <p:grpSpPr bwMode="auto">
              <a:xfrm>
                <a:off x="1599" y="1784"/>
                <a:ext cx="1882" cy="518"/>
                <a:chOff x="1599" y="1784"/>
                <a:chExt cx="1882" cy="518"/>
              </a:xfrm>
            </p:grpSpPr>
            <p:sp>
              <p:nvSpPr>
                <p:cNvPr id="4201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201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3" name="Group 29"/>
              <p:cNvGrpSpPr>
                <a:grpSpLocks/>
              </p:cNvGrpSpPr>
              <p:nvPr/>
            </p:nvGrpSpPr>
            <p:grpSpPr bwMode="auto">
              <a:xfrm>
                <a:off x="0" y="2302"/>
                <a:ext cx="1599" cy="518"/>
                <a:chOff x="0" y="2302"/>
                <a:chExt cx="1599" cy="518"/>
              </a:xfrm>
            </p:grpSpPr>
            <p:sp>
              <p:nvSpPr>
                <p:cNvPr id="4201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201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6" name="Group 32"/>
              <p:cNvGrpSpPr>
                <a:grpSpLocks/>
              </p:cNvGrpSpPr>
              <p:nvPr/>
            </p:nvGrpSpPr>
            <p:grpSpPr bwMode="auto">
              <a:xfrm>
                <a:off x="1599" y="2302"/>
                <a:ext cx="1882" cy="518"/>
                <a:chOff x="1599" y="2302"/>
                <a:chExt cx="1882" cy="518"/>
              </a:xfrm>
            </p:grpSpPr>
            <p:sp>
              <p:nvSpPr>
                <p:cNvPr id="4201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201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9" name="Group 35"/>
              <p:cNvGrpSpPr>
                <a:grpSpLocks/>
              </p:cNvGrpSpPr>
              <p:nvPr/>
            </p:nvGrpSpPr>
            <p:grpSpPr bwMode="auto">
              <a:xfrm>
                <a:off x="0" y="2820"/>
                <a:ext cx="1599" cy="518"/>
                <a:chOff x="0" y="2820"/>
                <a:chExt cx="1599" cy="518"/>
              </a:xfrm>
            </p:grpSpPr>
            <p:sp>
              <p:nvSpPr>
                <p:cNvPr id="4202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202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22" name="Group 38"/>
              <p:cNvGrpSpPr>
                <a:grpSpLocks/>
              </p:cNvGrpSpPr>
              <p:nvPr/>
            </p:nvGrpSpPr>
            <p:grpSpPr bwMode="auto">
              <a:xfrm>
                <a:off x="1599" y="2820"/>
                <a:ext cx="1882" cy="518"/>
                <a:chOff x="1599" y="2820"/>
                <a:chExt cx="1882" cy="518"/>
              </a:xfrm>
            </p:grpSpPr>
            <p:sp>
              <p:nvSpPr>
                <p:cNvPr id="4202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202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202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2026"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4202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2"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3"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4"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5"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6"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7"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2039" name="Line 55"/>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0" name="Line 56"/>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1" name="Line 57"/>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2" name="Line 58"/>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3" name="Line 59"/>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4" name="Line 60"/>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5" name="Line 61"/>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6" name="Line 62"/>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7" name="Line 63"/>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8" name="Line 64"/>
          <p:cNvSpPr>
            <a:spLocks noChangeShapeType="1"/>
          </p:cNvSpPr>
          <p:nvPr/>
        </p:nvSpPr>
        <p:spPr bwMode="auto">
          <a:xfrm flipH="1">
            <a:off x="6781800" y="5181600"/>
            <a:ext cx="6096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42049" name="Text Box 65"/>
          <p:cNvSpPr txBox="1">
            <a:spLocks noChangeArrowheads="1"/>
          </p:cNvSpPr>
          <p:nvPr/>
        </p:nvSpPr>
        <p:spPr bwMode="auto">
          <a:xfrm>
            <a:off x="7620000" y="5257800"/>
            <a:ext cx="1123950" cy="366713"/>
          </a:xfrm>
          <a:prstGeom prst="rect">
            <a:avLst/>
          </a:prstGeom>
          <a:noFill/>
          <a:ln w="9525">
            <a:noFill/>
            <a:miter lim="800000"/>
            <a:headEnd/>
            <a:tailEnd/>
          </a:ln>
          <a:effectLst/>
        </p:spPr>
        <p:txBody>
          <a:bodyPr wrap="none">
            <a:prstTxWarp prst="textNoShape">
              <a:avLst/>
            </a:prstTxWarp>
            <a:spAutoFit/>
          </a:bodyPr>
          <a:lstStyle/>
          <a:p>
            <a:pPr algn="l"/>
            <a:r>
              <a:rPr lang="en-US"/>
              <a:t>cognate?</a:t>
            </a:r>
          </a:p>
        </p:txBody>
      </p:sp>
      <p:sp>
        <p:nvSpPr>
          <p:cNvPr id="42052" name="Line 68"/>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3330763056"/>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78" name="Rectangle 70"/>
          <p:cNvSpPr>
            <a:spLocks noChangeArrowheads="1"/>
          </p:cNvSpPr>
          <p:nvPr/>
        </p:nvSpPr>
        <p:spPr bwMode="auto">
          <a:xfrm>
            <a:off x="4800600" y="1066800"/>
            <a:ext cx="3352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3050" name="Text Box 42"/>
          <p:cNvSpPr txBox="1">
            <a:spLocks noChangeArrowheads="1"/>
          </p:cNvSpPr>
          <p:nvPr/>
        </p:nvSpPr>
        <p:spPr bwMode="auto">
          <a:xfrm>
            <a:off x="152400" y="1066800"/>
            <a:ext cx="8032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put these words in order:    { </a:t>
            </a:r>
            <a:r>
              <a:rPr lang="en-US" sz="1600" b="1">
                <a:latin typeface="Times New Roman" pitchFamily="-111" charset="0"/>
              </a:rPr>
              <a:t>jjat, arrat, mat, bat, oloat, at-yurp</a:t>
            </a:r>
            <a:r>
              <a:rPr lang="en-US" sz="1400">
                <a:solidFill>
                  <a:srgbClr val="003366"/>
                </a:solidFill>
                <a:latin typeface="Times New Roman" pitchFamily="-111" charset="0"/>
              </a:rPr>
              <a:t> </a:t>
            </a:r>
            <a:r>
              <a:rPr lang="en-US" sz="1600" b="1">
                <a:solidFill>
                  <a:srgbClr val="003366"/>
                </a:solidFill>
              </a:rPr>
              <a:t>}</a:t>
            </a:r>
          </a:p>
        </p:txBody>
      </p:sp>
      <p:sp>
        <p:nvSpPr>
          <p:cNvPr id="43077" name="Rectangle 69"/>
          <p:cNvSpPr>
            <a:spLocks noChangeArrowheads="1"/>
          </p:cNvSpPr>
          <p:nvPr/>
        </p:nvSpPr>
        <p:spPr bwMode="auto">
          <a:xfrm>
            <a:off x="55832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3010" name="Rectangle 2"/>
          <p:cNvSpPr>
            <a:spLocks noGrp="1" noChangeArrowheads="1"/>
          </p:cNvSpPr>
          <p:nvPr>
            <p:ph type="title"/>
          </p:nvPr>
        </p:nvSpPr>
        <p:spPr>
          <a:xfrm>
            <a:off x="533400" y="138113"/>
            <a:ext cx="8458200" cy="838200"/>
          </a:xfrm>
        </p:spPr>
        <p:txBody>
          <a:bodyPr/>
          <a:lstStyle/>
          <a:p>
            <a:r>
              <a:rPr lang="en-US" sz="3600" dirty="0"/>
              <a:t>Centauri/</a:t>
            </a:r>
            <a:r>
              <a:rPr lang="en-US" sz="3600" dirty="0" err="1"/>
              <a:t>Arcturan</a:t>
            </a:r>
            <a:r>
              <a:rPr lang="en-US" sz="3600" dirty="0"/>
              <a:t> [Knight, 1997]</a:t>
            </a:r>
            <a:endParaRPr lang="en-US" dirty="0"/>
          </a:p>
        </p:txBody>
      </p:sp>
      <p:grpSp>
        <p:nvGrpSpPr>
          <p:cNvPr id="43011" name="Group 3"/>
          <p:cNvGrpSpPr>
            <a:grpSpLocks/>
          </p:cNvGrpSpPr>
          <p:nvPr/>
        </p:nvGrpSpPr>
        <p:grpSpPr bwMode="auto">
          <a:xfrm>
            <a:off x="381000" y="1524000"/>
            <a:ext cx="8337550" cy="4873625"/>
            <a:chOff x="-3" y="-3"/>
            <a:chExt cx="3487" cy="3344"/>
          </a:xfrm>
        </p:grpSpPr>
        <p:grpSp>
          <p:nvGrpSpPr>
            <p:cNvPr id="43012" name="Group 4"/>
            <p:cNvGrpSpPr>
              <a:grpSpLocks/>
            </p:cNvGrpSpPr>
            <p:nvPr/>
          </p:nvGrpSpPr>
          <p:grpSpPr bwMode="auto">
            <a:xfrm>
              <a:off x="0" y="0"/>
              <a:ext cx="3481" cy="3338"/>
              <a:chOff x="0" y="0"/>
              <a:chExt cx="3481" cy="3338"/>
            </a:xfrm>
          </p:grpSpPr>
          <p:grpSp>
            <p:nvGrpSpPr>
              <p:cNvPr id="43013" name="Group 5"/>
              <p:cNvGrpSpPr>
                <a:grpSpLocks/>
              </p:cNvGrpSpPr>
              <p:nvPr/>
            </p:nvGrpSpPr>
            <p:grpSpPr bwMode="auto">
              <a:xfrm>
                <a:off x="0" y="0"/>
                <a:ext cx="1599" cy="633"/>
                <a:chOff x="0" y="0"/>
                <a:chExt cx="1599" cy="633"/>
              </a:xfrm>
            </p:grpSpPr>
            <p:sp>
              <p:nvSpPr>
                <p:cNvPr id="4301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301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6" name="Group 8"/>
              <p:cNvGrpSpPr>
                <a:grpSpLocks/>
              </p:cNvGrpSpPr>
              <p:nvPr/>
            </p:nvGrpSpPr>
            <p:grpSpPr bwMode="auto">
              <a:xfrm>
                <a:off x="1599" y="0"/>
                <a:ext cx="1882" cy="633"/>
                <a:chOff x="1599" y="0"/>
                <a:chExt cx="1882" cy="633"/>
              </a:xfrm>
            </p:grpSpPr>
            <p:sp>
              <p:nvSpPr>
                <p:cNvPr id="4301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301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9" name="Group 11"/>
              <p:cNvGrpSpPr>
                <a:grpSpLocks/>
              </p:cNvGrpSpPr>
              <p:nvPr/>
            </p:nvGrpSpPr>
            <p:grpSpPr bwMode="auto">
              <a:xfrm>
                <a:off x="0" y="633"/>
                <a:ext cx="1599" cy="633"/>
                <a:chOff x="0" y="633"/>
                <a:chExt cx="1599" cy="633"/>
              </a:xfrm>
            </p:grpSpPr>
            <p:sp>
              <p:nvSpPr>
                <p:cNvPr id="4302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302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2" name="Group 14"/>
              <p:cNvGrpSpPr>
                <a:grpSpLocks/>
              </p:cNvGrpSpPr>
              <p:nvPr/>
            </p:nvGrpSpPr>
            <p:grpSpPr bwMode="auto">
              <a:xfrm>
                <a:off x="1599" y="633"/>
                <a:ext cx="1882" cy="633"/>
                <a:chOff x="1599" y="633"/>
                <a:chExt cx="1882" cy="633"/>
              </a:xfrm>
            </p:grpSpPr>
            <p:sp>
              <p:nvSpPr>
                <p:cNvPr id="4302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302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5" name="Group 17"/>
              <p:cNvGrpSpPr>
                <a:grpSpLocks/>
              </p:cNvGrpSpPr>
              <p:nvPr/>
            </p:nvGrpSpPr>
            <p:grpSpPr bwMode="auto">
              <a:xfrm>
                <a:off x="0" y="1266"/>
                <a:ext cx="1599" cy="518"/>
                <a:chOff x="0" y="1266"/>
                <a:chExt cx="1599" cy="518"/>
              </a:xfrm>
            </p:grpSpPr>
            <p:sp>
              <p:nvSpPr>
                <p:cNvPr id="4302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302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8" name="Group 20"/>
              <p:cNvGrpSpPr>
                <a:grpSpLocks/>
              </p:cNvGrpSpPr>
              <p:nvPr/>
            </p:nvGrpSpPr>
            <p:grpSpPr bwMode="auto">
              <a:xfrm>
                <a:off x="1599" y="1266"/>
                <a:ext cx="1882" cy="518"/>
                <a:chOff x="1599" y="1266"/>
                <a:chExt cx="1882" cy="518"/>
              </a:xfrm>
            </p:grpSpPr>
            <p:sp>
              <p:nvSpPr>
                <p:cNvPr id="4302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303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1" name="Group 23"/>
              <p:cNvGrpSpPr>
                <a:grpSpLocks/>
              </p:cNvGrpSpPr>
              <p:nvPr/>
            </p:nvGrpSpPr>
            <p:grpSpPr bwMode="auto">
              <a:xfrm>
                <a:off x="0" y="1784"/>
                <a:ext cx="1599" cy="518"/>
                <a:chOff x="0" y="1784"/>
                <a:chExt cx="1599" cy="518"/>
              </a:xfrm>
            </p:grpSpPr>
            <p:sp>
              <p:nvSpPr>
                <p:cNvPr id="4303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303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4" name="Group 26"/>
              <p:cNvGrpSpPr>
                <a:grpSpLocks/>
              </p:cNvGrpSpPr>
              <p:nvPr/>
            </p:nvGrpSpPr>
            <p:grpSpPr bwMode="auto">
              <a:xfrm>
                <a:off x="1599" y="1784"/>
                <a:ext cx="1882" cy="518"/>
                <a:chOff x="1599" y="1784"/>
                <a:chExt cx="1882" cy="518"/>
              </a:xfrm>
            </p:grpSpPr>
            <p:sp>
              <p:nvSpPr>
                <p:cNvPr id="4303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303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7" name="Group 29"/>
              <p:cNvGrpSpPr>
                <a:grpSpLocks/>
              </p:cNvGrpSpPr>
              <p:nvPr/>
            </p:nvGrpSpPr>
            <p:grpSpPr bwMode="auto">
              <a:xfrm>
                <a:off x="0" y="2302"/>
                <a:ext cx="1599" cy="518"/>
                <a:chOff x="0" y="2302"/>
                <a:chExt cx="1599" cy="518"/>
              </a:xfrm>
            </p:grpSpPr>
            <p:sp>
              <p:nvSpPr>
                <p:cNvPr id="4303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303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0" name="Group 32"/>
              <p:cNvGrpSpPr>
                <a:grpSpLocks/>
              </p:cNvGrpSpPr>
              <p:nvPr/>
            </p:nvGrpSpPr>
            <p:grpSpPr bwMode="auto">
              <a:xfrm>
                <a:off x="1599" y="2302"/>
                <a:ext cx="1882" cy="518"/>
                <a:chOff x="1599" y="2302"/>
                <a:chExt cx="1882" cy="518"/>
              </a:xfrm>
            </p:grpSpPr>
            <p:sp>
              <p:nvSpPr>
                <p:cNvPr id="4304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304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3" name="Group 35"/>
              <p:cNvGrpSpPr>
                <a:grpSpLocks/>
              </p:cNvGrpSpPr>
              <p:nvPr/>
            </p:nvGrpSpPr>
            <p:grpSpPr bwMode="auto">
              <a:xfrm>
                <a:off x="0" y="2820"/>
                <a:ext cx="1599" cy="518"/>
                <a:chOff x="0" y="2820"/>
                <a:chExt cx="1599" cy="518"/>
              </a:xfrm>
            </p:grpSpPr>
            <p:sp>
              <p:nvSpPr>
                <p:cNvPr id="4304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304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6" name="Group 38"/>
              <p:cNvGrpSpPr>
                <a:grpSpLocks/>
              </p:cNvGrpSpPr>
              <p:nvPr/>
            </p:nvGrpSpPr>
            <p:grpSpPr bwMode="auto">
              <a:xfrm>
                <a:off x="1599" y="2820"/>
                <a:ext cx="1882" cy="518"/>
                <a:chOff x="1599" y="2820"/>
                <a:chExt cx="1882" cy="518"/>
              </a:xfrm>
            </p:grpSpPr>
            <p:sp>
              <p:nvSpPr>
                <p:cNvPr id="4304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304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304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305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6"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7"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8"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9"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0"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1"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62" name="Line 54"/>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3" name="Line 55"/>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4" name="Line 56"/>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5" name="Line 57"/>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6" name="Line 58"/>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7" name="Line 59"/>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8" name="Line 60"/>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9" name="Line 61"/>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0" name="Line 62"/>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1" name="Line 63"/>
          <p:cNvSpPr>
            <a:spLocks noChangeShapeType="1"/>
          </p:cNvSpPr>
          <p:nvPr/>
        </p:nvSpPr>
        <p:spPr bwMode="auto">
          <a:xfrm flipH="1">
            <a:off x="6781800" y="5181600"/>
            <a:ext cx="6096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73" name="Line 65"/>
          <p:cNvSpPr>
            <a:spLocks noChangeShapeType="1"/>
          </p:cNvSpPr>
          <p:nvPr/>
        </p:nvSpPr>
        <p:spPr bwMode="auto">
          <a:xfrm flipH="1">
            <a:off x="5638800" y="5181600"/>
            <a:ext cx="152400" cy="1524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4" name="Line 66"/>
          <p:cNvSpPr>
            <a:spLocks noChangeShapeType="1"/>
          </p:cNvSpPr>
          <p:nvPr/>
        </p:nvSpPr>
        <p:spPr bwMode="auto">
          <a:xfrm>
            <a:off x="5486400" y="5334000"/>
            <a:ext cx="3048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5" name="Text Box 67"/>
          <p:cNvSpPr txBox="1">
            <a:spLocks noChangeArrowheads="1"/>
          </p:cNvSpPr>
          <p:nvPr/>
        </p:nvSpPr>
        <p:spPr bwMode="auto">
          <a:xfrm>
            <a:off x="7527925" y="5065713"/>
            <a:ext cx="844550" cy="641350"/>
          </a:xfrm>
          <a:prstGeom prst="rect">
            <a:avLst/>
          </a:prstGeom>
          <a:noFill/>
          <a:ln w="9525">
            <a:noFill/>
            <a:miter lim="800000"/>
            <a:headEnd/>
            <a:tailEnd/>
          </a:ln>
          <a:effectLst/>
        </p:spPr>
        <p:txBody>
          <a:bodyPr wrap="none">
            <a:prstTxWarp prst="textNoShape">
              <a:avLst/>
            </a:prstTxWarp>
            <a:spAutoFit/>
          </a:bodyPr>
          <a:lstStyle/>
          <a:p>
            <a:pPr algn="l"/>
            <a:r>
              <a:rPr lang="en-US"/>
              <a:t>zero</a:t>
            </a:r>
          </a:p>
          <a:p>
            <a:pPr algn="l"/>
            <a:r>
              <a:rPr lang="en-US"/>
              <a:t>fertility</a:t>
            </a:r>
          </a:p>
        </p:txBody>
      </p:sp>
      <p:sp>
        <p:nvSpPr>
          <p:cNvPr id="43076" name="Line 68"/>
          <p:cNvSpPr>
            <a:spLocks noChangeShapeType="1"/>
          </p:cNvSpPr>
          <p:nvPr/>
        </p:nvSpPr>
        <p:spPr bwMode="auto">
          <a:xfrm flipH="1">
            <a:off x="2590800" y="3657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253650160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9" name="Rectangle 45"/>
          <p:cNvSpPr>
            <a:spLocks noChangeArrowheads="1"/>
          </p:cNvSpPr>
          <p:nvPr/>
        </p:nvSpPr>
        <p:spPr bwMode="auto">
          <a:xfrm>
            <a:off x="4953000" y="1295400"/>
            <a:ext cx="39624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8" name="Rectangle 44"/>
          <p:cNvSpPr>
            <a:spLocks noChangeArrowheads="1"/>
          </p:cNvSpPr>
          <p:nvPr/>
        </p:nvSpPr>
        <p:spPr bwMode="auto">
          <a:xfrm>
            <a:off x="152400" y="1295400"/>
            <a:ext cx="447357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7" name="Text Box 43"/>
          <p:cNvSpPr txBox="1">
            <a:spLocks noChangeArrowheads="1"/>
          </p:cNvSpPr>
          <p:nvPr/>
        </p:nvSpPr>
        <p:spPr bwMode="auto">
          <a:xfrm>
            <a:off x="117475" y="1289050"/>
            <a:ext cx="8901113" cy="336550"/>
          </a:xfrm>
          <a:prstGeom prst="rect">
            <a:avLst/>
          </a:prstGeom>
          <a:noFill/>
          <a:ln w="9525">
            <a:noFill/>
            <a:miter lim="800000"/>
            <a:headEnd/>
            <a:tailEnd/>
          </a:ln>
          <a:effectLst/>
        </p:spPr>
        <p:txBody>
          <a:bodyPr wrap="none">
            <a:prstTxWarp prst="textNoShape">
              <a:avLst/>
            </a:prstTxWarp>
            <a:spAutoFit/>
          </a:bodyPr>
          <a:lstStyle/>
          <a:p>
            <a:pPr algn="l"/>
            <a:r>
              <a:rPr lang="en-US" sz="1600" b="1"/>
              <a:t>Clients do not sell pharmaceuticals in Europe =&gt; Clientes no venden medicinas en Europa</a:t>
            </a:r>
          </a:p>
        </p:txBody>
      </p:sp>
      <p:sp>
        <p:nvSpPr>
          <p:cNvPr id="31746" name="Rectangle 2"/>
          <p:cNvSpPr>
            <a:spLocks noGrp="1" noChangeArrowheads="1"/>
          </p:cNvSpPr>
          <p:nvPr>
            <p:ph type="title"/>
          </p:nvPr>
        </p:nvSpPr>
        <p:spPr>
          <a:xfrm>
            <a:off x="533400" y="95250"/>
            <a:ext cx="8458200" cy="838200"/>
          </a:xfrm>
        </p:spPr>
        <p:txBody>
          <a:bodyPr/>
          <a:lstStyle/>
          <a:p>
            <a:r>
              <a:rPr lang="en-US" sz="4000" dirty="0">
                <a:solidFill>
                  <a:schemeClr val="tx1"/>
                </a:solidFill>
              </a:rPr>
              <a:t>It’s Really Spanish/English</a:t>
            </a:r>
          </a:p>
        </p:txBody>
      </p:sp>
      <p:grpSp>
        <p:nvGrpSpPr>
          <p:cNvPr id="31747" name="Group 3"/>
          <p:cNvGrpSpPr>
            <a:grpSpLocks/>
          </p:cNvGrpSpPr>
          <p:nvPr/>
        </p:nvGrpSpPr>
        <p:grpSpPr bwMode="auto">
          <a:xfrm>
            <a:off x="65088" y="1889125"/>
            <a:ext cx="8955087" cy="4689475"/>
            <a:chOff x="-3" y="-3"/>
            <a:chExt cx="3487" cy="3804"/>
          </a:xfrm>
        </p:grpSpPr>
        <p:grpSp>
          <p:nvGrpSpPr>
            <p:cNvPr id="31748" name="Group 4"/>
            <p:cNvGrpSpPr>
              <a:grpSpLocks/>
            </p:cNvGrpSpPr>
            <p:nvPr/>
          </p:nvGrpSpPr>
          <p:grpSpPr bwMode="auto">
            <a:xfrm>
              <a:off x="0" y="0"/>
              <a:ext cx="3481" cy="3798"/>
              <a:chOff x="0" y="0"/>
              <a:chExt cx="3481" cy="3798"/>
            </a:xfrm>
          </p:grpSpPr>
          <p:grpSp>
            <p:nvGrpSpPr>
              <p:cNvPr id="31749" name="Group 5"/>
              <p:cNvGrpSpPr>
                <a:grpSpLocks/>
              </p:cNvGrpSpPr>
              <p:nvPr/>
            </p:nvGrpSpPr>
            <p:grpSpPr bwMode="auto">
              <a:xfrm>
                <a:off x="0" y="0"/>
                <a:ext cx="1599" cy="633"/>
                <a:chOff x="0" y="0"/>
                <a:chExt cx="1599" cy="633"/>
              </a:xfrm>
            </p:grpSpPr>
            <p:sp>
              <p:nvSpPr>
                <p:cNvPr id="3175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Garcia and associates .</a:t>
                  </a:r>
                </a:p>
                <a:p>
                  <a:pPr algn="l" eaLnBrk="0" hangingPunct="0"/>
                  <a:r>
                    <a:rPr lang="en-US" sz="1600">
                      <a:latin typeface="Times New Roman" pitchFamily="-111" charset="0"/>
                      <a:ea typeface="Times New Roman" pitchFamily="-111" charset="0"/>
                      <a:cs typeface="Times New Roman" pitchFamily="-111" charset="0"/>
                    </a:rPr>
                    <a:t>1b. Garcia y asociados .</a:t>
                  </a:r>
                </a:p>
                <a:p>
                  <a:pPr algn="l" eaLnBrk="0" hangingPunct="0"/>
                  <a:endParaRPr lang="en-US" sz="3200">
                    <a:latin typeface="Times New Roman" pitchFamily="-111" charset="0"/>
                  </a:endParaRPr>
                </a:p>
              </p:txBody>
            </p:sp>
            <p:sp>
              <p:nvSpPr>
                <p:cNvPr id="3175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2" name="Group 8"/>
              <p:cNvGrpSpPr>
                <a:grpSpLocks/>
              </p:cNvGrpSpPr>
              <p:nvPr/>
            </p:nvGrpSpPr>
            <p:grpSpPr bwMode="auto">
              <a:xfrm>
                <a:off x="1599" y="0"/>
                <a:ext cx="1882" cy="633"/>
                <a:chOff x="1599" y="0"/>
                <a:chExt cx="1882" cy="633"/>
              </a:xfrm>
            </p:grpSpPr>
            <p:sp>
              <p:nvSpPr>
                <p:cNvPr id="3175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the clients and the associates are enemies .</a:t>
                  </a:r>
                </a:p>
                <a:p>
                  <a:pPr algn="l" eaLnBrk="0" hangingPunct="0"/>
                  <a:r>
                    <a:rPr lang="en-US" sz="1600">
                      <a:latin typeface="Times New Roman" pitchFamily="-111" charset="0"/>
                      <a:ea typeface="Times New Roman" pitchFamily="-111" charset="0"/>
                      <a:cs typeface="Times New Roman" pitchFamily="-111" charset="0"/>
                    </a:rPr>
                    <a:t>7b. los clients y los asociados son enemigos .</a:t>
                  </a:r>
                </a:p>
                <a:p>
                  <a:pPr algn="l" eaLnBrk="0" hangingPunct="0"/>
                  <a:endParaRPr lang="en-US" sz="3200">
                    <a:latin typeface="Times New Roman" pitchFamily="-111" charset="0"/>
                  </a:endParaRPr>
                </a:p>
              </p:txBody>
            </p:sp>
            <p:sp>
              <p:nvSpPr>
                <p:cNvPr id="3175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5" name="Group 11"/>
              <p:cNvGrpSpPr>
                <a:grpSpLocks/>
              </p:cNvGrpSpPr>
              <p:nvPr/>
            </p:nvGrpSpPr>
            <p:grpSpPr bwMode="auto">
              <a:xfrm>
                <a:off x="0" y="633"/>
                <a:ext cx="1599" cy="748"/>
                <a:chOff x="0" y="633"/>
                <a:chExt cx="1599" cy="748"/>
              </a:xfrm>
            </p:grpSpPr>
            <p:sp>
              <p:nvSpPr>
                <p:cNvPr id="31756" name="Rectangle 12"/>
                <p:cNvSpPr>
                  <a:spLocks noChangeArrowheads="1"/>
                </p:cNvSpPr>
                <p:nvPr/>
              </p:nvSpPr>
              <p:spPr bwMode="auto">
                <a:xfrm>
                  <a:off x="43" y="633"/>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Carlos Garcia has three associates .</a:t>
                  </a:r>
                </a:p>
                <a:p>
                  <a:pPr algn="l" eaLnBrk="0" hangingPunct="0"/>
                  <a:r>
                    <a:rPr lang="en-US" sz="1600">
                      <a:latin typeface="Times New Roman" pitchFamily="-111" charset="0"/>
                      <a:ea typeface="Times New Roman" pitchFamily="-111" charset="0"/>
                      <a:cs typeface="Times New Roman" pitchFamily="-111" charset="0"/>
                    </a:rPr>
                    <a:t>2b. Carlos Garcia tiene tres asociados .</a:t>
                  </a:r>
                </a:p>
                <a:p>
                  <a:pPr algn="l" eaLnBrk="0" hangingPunct="0"/>
                  <a:endParaRPr lang="en-US" sz="3200">
                    <a:latin typeface="Times New Roman" pitchFamily="-111" charset="0"/>
                  </a:endParaRPr>
                </a:p>
              </p:txBody>
            </p:sp>
            <p:sp>
              <p:nvSpPr>
                <p:cNvPr id="31757" name="Rectangle 13"/>
                <p:cNvSpPr>
                  <a:spLocks noChangeArrowheads="1"/>
                </p:cNvSpPr>
                <p:nvPr/>
              </p:nvSpPr>
              <p:spPr bwMode="auto">
                <a:xfrm>
                  <a:off x="0" y="633"/>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8" name="Group 14"/>
              <p:cNvGrpSpPr>
                <a:grpSpLocks/>
              </p:cNvGrpSpPr>
              <p:nvPr/>
            </p:nvGrpSpPr>
            <p:grpSpPr bwMode="auto">
              <a:xfrm>
                <a:off x="1599" y="633"/>
                <a:ext cx="1882" cy="748"/>
                <a:chOff x="1599" y="633"/>
                <a:chExt cx="1882" cy="748"/>
              </a:xfrm>
            </p:grpSpPr>
            <p:sp>
              <p:nvSpPr>
                <p:cNvPr id="31759" name="Rectangle 15"/>
                <p:cNvSpPr>
                  <a:spLocks noChangeArrowheads="1"/>
                </p:cNvSpPr>
                <p:nvPr/>
              </p:nvSpPr>
              <p:spPr bwMode="auto">
                <a:xfrm>
                  <a:off x="1642" y="633"/>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the company has three groups .</a:t>
                  </a:r>
                </a:p>
                <a:p>
                  <a:pPr algn="l" eaLnBrk="0" hangingPunct="0"/>
                  <a:r>
                    <a:rPr lang="en-US" sz="1600">
                      <a:latin typeface="Times New Roman" pitchFamily="-111" charset="0"/>
                      <a:ea typeface="Times New Roman" pitchFamily="-111" charset="0"/>
                      <a:cs typeface="Times New Roman" pitchFamily="-111" charset="0"/>
                    </a:rPr>
                    <a:t>8b. la empresa tiene tres grupos .</a:t>
                  </a:r>
                </a:p>
                <a:p>
                  <a:pPr algn="l" eaLnBrk="0" hangingPunct="0"/>
                  <a:endParaRPr lang="en-US" sz="3200">
                    <a:latin typeface="Times New Roman" pitchFamily="-111" charset="0"/>
                  </a:endParaRPr>
                </a:p>
              </p:txBody>
            </p:sp>
            <p:sp>
              <p:nvSpPr>
                <p:cNvPr id="31760" name="Rectangle 16"/>
                <p:cNvSpPr>
                  <a:spLocks noChangeArrowheads="1"/>
                </p:cNvSpPr>
                <p:nvPr/>
              </p:nvSpPr>
              <p:spPr bwMode="auto">
                <a:xfrm>
                  <a:off x="1599" y="633"/>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1" name="Group 17"/>
              <p:cNvGrpSpPr>
                <a:grpSpLocks/>
              </p:cNvGrpSpPr>
              <p:nvPr/>
            </p:nvGrpSpPr>
            <p:grpSpPr bwMode="auto">
              <a:xfrm>
                <a:off x="0" y="1381"/>
                <a:ext cx="1599" cy="518"/>
                <a:chOff x="0" y="1381"/>
                <a:chExt cx="1599" cy="518"/>
              </a:xfrm>
            </p:grpSpPr>
            <p:sp>
              <p:nvSpPr>
                <p:cNvPr id="31762" name="Rectangle 18"/>
                <p:cNvSpPr>
                  <a:spLocks noChangeArrowheads="1"/>
                </p:cNvSpPr>
                <p:nvPr/>
              </p:nvSpPr>
              <p:spPr bwMode="auto">
                <a:xfrm>
                  <a:off x="43" y="1381"/>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his associates are not strong .</a:t>
                  </a:r>
                </a:p>
                <a:p>
                  <a:pPr algn="l" eaLnBrk="0" hangingPunct="0"/>
                  <a:r>
                    <a:rPr lang="en-US" sz="1600">
                      <a:latin typeface="Times New Roman" pitchFamily="-111" charset="0"/>
                      <a:ea typeface="Times New Roman" pitchFamily="-111" charset="0"/>
                      <a:cs typeface="Times New Roman" pitchFamily="-111" charset="0"/>
                    </a:rPr>
                    <a:t>3b. sus asociados no son fuertes .</a:t>
                  </a:r>
                </a:p>
                <a:p>
                  <a:pPr algn="l" eaLnBrk="0" hangingPunct="0"/>
                  <a:endParaRPr lang="en-US" sz="3200">
                    <a:latin typeface="Times New Roman" pitchFamily="-111" charset="0"/>
                  </a:endParaRPr>
                </a:p>
              </p:txBody>
            </p:sp>
            <p:sp>
              <p:nvSpPr>
                <p:cNvPr id="31763" name="Rectangle 19"/>
                <p:cNvSpPr>
                  <a:spLocks noChangeArrowheads="1"/>
                </p:cNvSpPr>
                <p:nvPr/>
              </p:nvSpPr>
              <p:spPr bwMode="auto">
                <a:xfrm>
                  <a:off x="0" y="1381"/>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4" name="Group 20"/>
              <p:cNvGrpSpPr>
                <a:grpSpLocks/>
              </p:cNvGrpSpPr>
              <p:nvPr/>
            </p:nvGrpSpPr>
            <p:grpSpPr bwMode="auto">
              <a:xfrm>
                <a:off x="1599" y="1381"/>
                <a:ext cx="1882" cy="518"/>
                <a:chOff x="1599" y="1381"/>
                <a:chExt cx="1882" cy="518"/>
              </a:xfrm>
            </p:grpSpPr>
            <p:sp>
              <p:nvSpPr>
                <p:cNvPr id="31765" name="Rectangle 21"/>
                <p:cNvSpPr>
                  <a:spLocks noChangeArrowheads="1"/>
                </p:cNvSpPr>
                <p:nvPr/>
              </p:nvSpPr>
              <p:spPr bwMode="auto">
                <a:xfrm>
                  <a:off x="1642" y="1381"/>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its groups are in Europe .</a:t>
                  </a:r>
                </a:p>
                <a:p>
                  <a:pPr algn="l" eaLnBrk="0" hangingPunct="0"/>
                  <a:r>
                    <a:rPr lang="en-US" sz="1600">
                      <a:latin typeface="Times New Roman" pitchFamily="-111" charset="0"/>
                      <a:ea typeface="Times New Roman" pitchFamily="-111" charset="0"/>
                      <a:cs typeface="Times New Roman" pitchFamily="-111" charset="0"/>
                    </a:rPr>
                    <a:t>9b. sus grupos estan en Europa .</a:t>
                  </a:r>
                </a:p>
                <a:p>
                  <a:pPr algn="l" eaLnBrk="0" hangingPunct="0"/>
                  <a:endParaRPr lang="en-US" sz="3200">
                    <a:latin typeface="Times New Roman" pitchFamily="-111" charset="0"/>
                  </a:endParaRPr>
                </a:p>
              </p:txBody>
            </p:sp>
            <p:sp>
              <p:nvSpPr>
                <p:cNvPr id="31766" name="Rectangle 22"/>
                <p:cNvSpPr>
                  <a:spLocks noChangeArrowheads="1"/>
                </p:cNvSpPr>
                <p:nvPr/>
              </p:nvSpPr>
              <p:spPr bwMode="auto">
                <a:xfrm>
                  <a:off x="1599" y="1381"/>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7" name="Group 23"/>
              <p:cNvGrpSpPr>
                <a:grpSpLocks/>
              </p:cNvGrpSpPr>
              <p:nvPr/>
            </p:nvGrpSpPr>
            <p:grpSpPr bwMode="auto">
              <a:xfrm>
                <a:off x="0" y="1899"/>
                <a:ext cx="1599" cy="748"/>
                <a:chOff x="0" y="1899"/>
                <a:chExt cx="1599" cy="748"/>
              </a:xfrm>
            </p:grpSpPr>
            <p:sp>
              <p:nvSpPr>
                <p:cNvPr id="31768" name="Rectangle 24"/>
                <p:cNvSpPr>
                  <a:spLocks noChangeArrowheads="1"/>
                </p:cNvSpPr>
                <p:nvPr/>
              </p:nvSpPr>
              <p:spPr bwMode="auto">
                <a:xfrm>
                  <a:off x="43" y="1899"/>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Garcia has a company also .</a:t>
                  </a:r>
                </a:p>
                <a:p>
                  <a:pPr algn="l" eaLnBrk="0" hangingPunct="0"/>
                  <a:r>
                    <a:rPr lang="en-US" sz="1600">
                      <a:latin typeface="Times New Roman" pitchFamily="-111" charset="0"/>
                      <a:ea typeface="Times New Roman" pitchFamily="-111" charset="0"/>
                      <a:cs typeface="Times New Roman" pitchFamily="-111" charset="0"/>
                    </a:rPr>
                    <a:t>4b. Garcia tambien tiene una empresa .</a:t>
                  </a:r>
                </a:p>
                <a:p>
                  <a:pPr algn="l" eaLnBrk="0" hangingPunct="0"/>
                  <a:endParaRPr lang="en-US" sz="3200">
                    <a:latin typeface="Times New Roman" pitchFamily="-111" charset="0"/>
                  </a:endParaRPr>
                </a:p>
              </p:txBody>
            </p:sp>
            <p:sp>
              <p:nvSpPr>
                <p:cNvPr id="31769" name="Rectangle 25"/>
                <p:cNvSpPr>
                  <a:spLocks noChangeArrowheads="1"/>
                </p:cNvSpPr>
                <p:nvPr/>
              </p:nvSpPr>
              <p:spPr bwMode="auto">
                <a:xfrm>
                  <a:off x="0" y="1899"/>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0" name="Group 26"/>
              <p:cNvGrpSpPr>
                <a:grpSpLocks/>
              </p:cNvGrpSpPr>
              <p:nvPr/>
            </p:nvGrpSpPr>
            <p:grpSpPr bwMode="auto">
              <a:xfrm>
                <a:off x="1599" y="1899"/>
                <a:ext cx="1882" cy="748"/>
                <a:chOff x="1599" y="1899"/>
                <a:chExt cx="1882" cy="748"/>
              </a:xfrm>
            </p:grpSpPr>
            <p:sp>
              <p:nvSpPr>
                <p:cNvPr id="31771" name="Rectangle 27"/>
                <p:cNvSpPr>
                  <a:spLocks noChangeArrowheads="1"/>
                </p:cNvSpPr>
                <p:nvPr/>
              </p:nvSpPr>
              <p:spPr bwMode="auto">
                <a:xfrm>
                  <a:off x="1642" y="1899"/>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the modern groups sell strong pharmaceuticals .</a:t>
                  </a:r>
                </a:p>
                <a:p>
                  <a:pPr algn="l" eaLnBrk="0" hangingPunct="0"/>
                  <a:r>
                    <a:rPr lang="en-US" sz="1600">
                      <a:latin typeface="Times New Roman" pitchFamily="-111" charset="0"/>
                      <a:ea typeface="Times New Roman" pitchFamily="-111" charset="0"/>
                      <a:cs typeface="Times New Roman" pitchFamily="-111" charset="0"/>
                    </a:rPr>
                    <a:t>10b. los grupos modernos venden medicinas fuertes .</a:t>
                  </a:r>
                </a:p>
                <a:p>
                  <a:pPr algn="l" eaLnBrk="0" hangingPunct="0"/>
                  <a:endParaRPr lang="en-US" sz="3200">
                    <a:latin typeface="Times New Roman" pitchFamily="-111" charset="0"/>
                  </a:endParaRPr>
                </a:p>
              </p:txBody>
            </p:sp>
            <p:sp>
              <p:nvSpPr>
                <p:cNvPr id="31772" name="Rectangle 28"/>
                <p:cNvSpPr>
                  <a:spLocks noChangeArrowheads="1"/>
                </p:cNvSpPr>
                <p:nvPr/>
              </p:nvSpPr>
              <p:spPr bwMode="auto">
                <a:xfrm>
                  <a:off x="1599" y="1899"/>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3" name="Group 29"/>
              <p:cNvGrpSpPr>
                <a:grpSpLocks/>
              </p:cNvGrpSpPr>
              <p:nvPr/>
            </p:nvGrpSpPr>
            <p:grpSpPr bwMode="auto">
              <a:xfrm>
                <a:off x="0" y="2647"/>
                <a:ext cx="1599" cy="518"/>
                <a:chOff x="0" y="2647"/>
                <a:chExt cx="1599" cy="518"/>
              </a:xfrm>
            </p:grpSpPr>
            <p:sp>
              <p:nvSpPr>
                <p:cNvPr id="31774" name="Rectangle 30"/>
                <p:cNvSpPr>
                  <a:spLocks noChangeArrowheads="1"/>
                </p:cNvSpPr>
                <p:nvPr/>
              </p:nvSpPr>
              <p:spPr bwMode="auto">
                <a:xfrm>
                  <a:off x="43" y="2647"/>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its clients are angry .</a:t>
                  </a:r>
                </a:p>
                <a:p>
                  <a:pPr algn="l" eaLnBrk="0" hangingPunct="0"/>
                  <a:r>
                    <a:rPr lang="en-US" sz="1600">
                      <a:latin typeface="Times New Roman" pitchFamily="-111" charset="0"/>
                      <a:ea typeface="Times New Roman" pitchFamily="-111" charset="0"/>
                      <a:cs typeface="Times New Roman" pitchFamily="-111" charset="0"/>
                    </a:rPr>
                    <a:t>5b. sus clientes estan enfadados .</a:t>
                  </a:r>
                </a:p>
                <a:p>
                  <a:pPr algn="l" eaLnBrk="0" hangingPunct="0"/>
                  <a:endParaRPr lang="en-US" sz="3200">
                    <a:latin typeface="Times New Roman" pitchFamily="-111" charset="0"/>
                  </a:endParaRPr>
                </a:p>
              </p:txBody>
            </p:sp>
            <p:sp>
              <p:nvSpPr>
                <p:cNvPr id="31775" name="Rectangle 31"/>
                <p:cNvSpPr>
                  <a:spLocks noChangeArrowheads="1"/>
                </p:cNvSpPr>
                <p:nvPr/>
              </p:nvSpPr>
              <p:spPr bwMode="auto">
                <a:xfrm>
                  <a:off x="0" y="2647"/>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6" name="Group 32"/>
              <p:cNvGrpSpPr>
                <a:grpSpLocks/>
              </p:cNvGrpSpPr>
              <p:nvPr/>
            </p:nvGrpSpPr>
            <p:grpSpPr bwMode="auto">
              <a:xfrm>
                <a:off x="1599" y="2647"/>
                <a:ext cx="1882" cy="518"/>
                <a:chOff x="1599" y="2647"/>
                <a:chExt cx="1882" cy="518"/>
              </a:xfrm>
            </p:grpSpPr>
            <p:sp>
              <p:nvSpPr>
                <p:cNvPr id="31777" name="Rectangle 33"/>
                <p:cNvSpPr>
                  <a:spLocks noChangeArrowheads="1"/>
                </p:cNvSpPr>
                <p:nvPr/>
              </p:nvSpPr>
              <p:spPr bwMode="auto">
                <a:xfrm>
                  <a:off x="1642" y="2647"/>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the groups do not sell zenzanine .</a:t>
                  </a:r>
                </a:p>
                <a:p>
                  <a:pPr algn="l" eaLnBrk="0" hangingPunct="0"/>
                  <a:r>
                    <a:rPr lang="en-US" sz="1600">
                      <a:latin typeface="Times New Roman" pitchFamily="-111" charset="0"/>
                      <a:ea typeface="Times New Roman" pitchFamily="-111" charset="0"/>
                      <a:cs typeface="Times New Roman" pitchFamily="-111" charset="0"/>
                    </a:rPr>
                    <a:t>11b. los grupos no venden zanzanina .</a:t>
                  </a:r>
                </a:p>
                <a:p>
                  <a:pPr algn="l" eaLnBrk="0" hangingPunct="0"/>
                  <a:endParaRPr lang="en-US" sz="3200">
                    <a:latin typeface="Times New Roman" pitchFamily="-111" charset="0"/>
                  </a:endParaRPr>
                </a:p>
              </p:txBody>
            </p:sp>
            <p:sp>
              <p:nvSpPr>
                <p:cNvPr id="31778" name="Rectangle 34"/>
                <p:cNvSpPr>
                  <a:spLocks noChangeArrowheads="1"/>
                </p:cNvSpPr>
                <p:nvPr/>
              </p:nvSpPr>
              <p:spPr bwMode="auto">
                <a:xfrm>
                  <a:off x="1599" y="2647"/>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9" name="Group 35"/>
              <p:cNvGrpSpPr>
                <a:grpSpLocks/>
              </p:cNvGrpSpPr>
              <p:nvPr/>
            </p:nvGrpSpPr>
            <p:grpSpPr bwMode="auto">
              <a:xfrm>
                <a:off x="0" y="3165"/>
                <a:ext cx="1599" cy="633"/>
                <a:chOff x="0" y="3165"/>
                <a:chExt cx="1599" cy="633"/>
              </a:xfrm>
            </p:grpSpPr>
            <p:sp>
              <p:nvSpPr>
                <p:cNvPr id="31780" name="Rectangle 36"/>
                <p:cNvSpPr>
                  <a:spLocks noChangeArrowheads="1"/>
                </p:cNvSpPr>
                <p:nvPr/>
              </p:nvSpPr>
              <p:spPr bwMode="auto">
                <a:xfrm>
                  <a:off x="43" y="3165"/>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the associates are also angry .</a:t>
                  </a:r>
                </a:p>
                <a:p>
                  <a:pPr algn="l" eaLnBrk="0" hangingPunct="0"/>
                  <a:r>
                    <a:rPr lang="en-US" sz="1600">
                      <a:latin typeface="Times New Roman" pitchFamily="-111" charset="0"/>
                      <a:ea typeface="Times New Roman" pitchFamily="-111" charset="0"/>
                      <a:cs typeface="Times New Roman" pitchFamily="-111" charset="0"/>
                    </a:rPr>
                    <a:t>6b. los asociados tambien estan enfadados .</a:t>
                  </a:r>
                </a:p>
                <a:p>
                  <a:pPr algn="l" eaLnBrk="0" hangingPunct="0"/>
                  <a:endParaRPr lang="en-US" sz="3200">
                    <a:latin typeface="Times New Roman" pitchFamily="-111" charset="0"/>
                  </a:endParaRPr>
                </a:p>
              </p:txBody>
            </p:sp>
            <p:sp>
              <p:nvSpPr>
                <p:cNvPr id="31781" name="Rectangle 37"/>
                <p:cNvSpPr>
                  <a:spLocks noChangeArrowheads="1"/>
                </p:cNvSpPr>
                <p:nvPr/>
              </p:nvSpPr>
              <p:spPr bwMode="auto">
                <a:xfrm>
                  <a:off x="0" y="3165"/>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82" name="Group 38"/>
              <p:cNvGrpSpPr>
                <a:grpSpLocks/>
              </p:cNvGrpSpPr>
              <p:nvPr/>
            </p:nvGrpSpPr>
            <p:grpSpPr bwMode="auto">
              <a:xfrm>
                <a:off x="1599" y="3165"/>
                <a:ext cx="1882" cy="633"/>
                <a:chOff x="1599" y="3165"/>
                <a:chExt cx="1882" cy="633"/>
              </a:xfrm>
            </p:grpSpPr>
            <p:sp>
              <p:nvSpPr>
                <p:cNvPr id="31783" name="Rectangle 39"/>
                <p:cNvSpPr>
                  <a:spLocks noChangeArrowheads="1"/>
                </p:cNvSpPr>
                <p:nvPr/>
              </p:nvSpPr>
              <p:spPr bwMode="auto">
                <a:xfrm>
                  <a:off x="1642" y="3165"/>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the small groups are not modern .</a:t>
                  </a:r>
                </a:p>
                <a:p>
                  <a:pPr algn="l" eaLnBrk="0" hangingPunct="0"/>
                  <a:r>
                    <a:rPr lang="en-US" sz="1600">
                      <a:latin typeface="Times New Roman" pitchFamily="-111" charset="0"/>
                      <a:ea typeface="Times New Roman" pitchFamily="-111" charset="0"/>
                      <a:cs typeface="Times New Roman" pitchFamily="-111" charset="0"/>
                    </a:rPr>
                    <a:t>12b. los grupos pequenos no son modernos .</a:t>
                  </a:r>
                </a:p>
                <a:p>
                  <a:pPr algn="l" eaLnBrk="0" hangingPunct="0"/>
                  <a:endParaRPr lang="en-US" sz="3200">
                    <a:latin typeface="Times New Roman" pitchFamily="-111" charset="0"/>
                  </a:endParaRPr>
                </a:p>
              </p:txBody>
            </p:sp>
            <p:sp>
              <p:nvSpPr>
                <p:cNvPr id="31784" name="Rectangle 40"/>
                <p:cNvSpPr>
                  <a:spLocks noChangeArrowheads="1"/>
                </p:cNvSpPr>
                <p:nvPr/>
              </p:nvSpPr>
              <p:spPr bwMode="auto">
                <a:xfrm>
                  <a:off x="1599" y="3165"/>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1785" name="Rectangle 41"/>
            <p:cNvSpPr>
              <a:spLocks noChangeArrowheads="1"/>
            </p:cNvSpPr>
            <p:nvPr/>
          </p:nvSpPr>
          <p:spPr bwMode="auto">
            <a:xfrm>
              <a:off x="-3" y="-3"/>
              <a:ext cx="3487" cy="3804"/>
            </a:xfrm>
            <a:prstGeom prst="rect">
              <a:avLst/>
            </a:prstGeom>
            <a:noFill/>
            <a:ln w="9525">
              <a:solidFill>
                <a:srgbClr val="A0A0A0"/>
              </a:solidFill>
              <a:miter lim="800000"/>
              <a:headEnd/>
              <a:tailEnd/>
            </a:ln>
            <a:effectLst/>
          </p:spPr>
          <p:txBody>
            <a:bodyPr anchor="ctr">
              <a:prstTxWarp prst="textNoShape">
                <a:avLst/>
              </a:prstTxWarp>
              <a:spAutoFit/>
            </a:bodyPr>
            <a:lstStyle/>
            <a:p>
              <a:endParaRPr lang="en-US"/>
            </a:p>
          </p:txBody>
        </p:sp>
      </p:grpSp>
      <p:sp>
        <p:nvSpPr>
          <p:cNvPr id="31786" name="Rectangle 42"/>
          <p:cNvSpPr>
            <a:spLocks noChangeArrowheads="1"/>
          </p:cNvSpPr>
          <p:nvPr/>
        </p:nvSpPr>
        <p:spPr bwMode="auto">
          <a:xfrm>
            <a:off x="3175" y="6083300"/>
            <a:ext cx="9144000" cy="731838"/>
          </a:xfrm>
          <a:prstGeom prst="rect">
            <a:avLst/>
          </a:prstGeom>
          <a:noFill/>
          <a:ln w="12700">
            <a:noFill/>
            <a:miter lim="800000"/>
            <a:headEnd/>
            <a:tailEnd/>
          </a:ln>
          <a:effectLst/>
        </p:spPr>
        <p:txBody>
          <a:bodyPr>
            <a:prstTxWarp prst="textNoShape">
              <a:avLst/>
            </a:prstTxWarp>
            <a:spAutoFit/>
          </a:bodyPr>
          <a:lstStyle/>
          <a:p>
            <a:pPr algn="l" eaLnBrk="0" hangingPunct="0"/>
            <a:r>
              <a:rPr lang="en-US">
                <a:latin typeface="Times New Roman" pitchFamily="-111" charset="0"/>
                <a:ea typeface="Times New Roman" pitchFamily="-111" charset="0"/>
                <a:cs typeface="Times New Roman" pitchFamily="-111" charset="0"/>
              </a:rPr>
              <a:t> </a:t>
            </a:r>
            <a:endParaRPr lang="en-US" sz="1200">
              <a:latin typeface="Times New Roman" pitchFamily="-111" charset="0"/>
              <a:ea typeface="Times New Roman" pitchFamily="-111" charset="0"/>
              <a:cs typeface="Times New Roman" pitchFamily="-111" charset="0"/>
            </a:endParaRPr>
          </a:p>
          <a:p>
            <a:pPr algn="l" eaLnBrk="0" hangingPunct="0"/>
            <a:endParaRPr lang="en-US" sz="2400">
              <a:latin typeface="Times New Roman" pitchFamily="-111" charset="0"/>
            </a:endParaRPr>
          </a:p>
        </p:txBody>
      </p:sp>
    </p:spTree>
    <p:extLst>
      <p:ext uri="{BB962C8B-B14F-4D97-AF65-F5344CB8AC3E}">
        <p14:creationId xmlns:p14="http://schemas.microsoft.com/office/powerpoint/2010/main" val="1322028989"/>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1143000" y="990600"/>
            <a:ext cx="5408349" cy="3822700"/>
          </a:xfrm>
          <a:prstGeom prst="rect">
            <a:avLst/>
          </a:prstGeom>
        </p:spPr>
      </p:pic>
    </p:spTree>
    <p:extLst>
      <p:ext uri="{BB962C8B-B14F-4D97-AF65-F5344CB8AC3E}">
        <p14:creationId xmlns:p14="http://schemas.microsoft.com/office/powerpoint/2010/main" val="168833158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en-US" dirty="0"/>
              <a:t>Warren Weaver (1947)</a:t>
            </a:r>
          </a:p>
        </p:txBody>
      </p:sp>
      <p:pic>
        <p:nvPicPr>
          <p:cNvPr id="46899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6899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dirty="0">
                <a:latin typeface="Courier New" charset="0"/>
              </a:rPr>
              <a:t> </a:t>
            </a:r>
          </a:p>
          <a:p>
            <a:pPr algn="l"/>
            <a:r>
              <a:rPr lang="en-US" sz="3200" b="1" dirty="0" err="1">
                <a:latin typeface="Courier New" charset="0"/>
              </a:rPr>
              <a:t>ingcmpnqsnwf</a:t>
            </a:r>
            <a:r>
              <a:rPr lang="en-US" sz="3200" b="1" dirty="0">
                <a:latin typeface="Courier New" charset="0"/>
              </a:rPr>
              <a:t> </a:t>
            </a:r>
            <a:r>
              <a:rPr lang="en-US" sz="3200" b="1" dirty="0" err="1">
                <a:latin typeface="Courier New" charset="0"/>
              </a:rPr>
              <a:t>cv</a:t>
            </a:r>
            <a:r>
              <a:rPr lang="en-US" sz="3200" b="1" dirty="0">
                <a:latin typeface="Courier New" charset="0"/>
              </a:rPr>
              <a:t> </a:t>
            </a:r>
            <a:r>
              <a:rPr lang="en-US" sz="3200" b="1" dirty="0" err="1">
                <a:latin typeface="Courier New" charset="0"/>
              </a:rPr>
              <a:t>fpn</a:t>
            </a:r>
            <a:r>
              <a:rPr lang="en-US" sz="3200" b="1" dirty="0">
                <a:latin typeface="Courier New" charset="0"/>
              </a:rPr>
              <a:t> </a:t>
            </a:r>
            <a:r>
              <a:rPr lang="en-US" sz="3200" b="1" dirty="0" err="1">
                <a:latin typeface="Courier New" charset="0"/>
              </a:rPr>
              <a:t>owoktvcv</a:t>
            </a:r>
            <a:endParaRPr lang="en-US" sz="3200" b="1" dirty="0">
              <a:latin typeface="Courier New" charset="0"/>
            </a:endParaRPr>
          </a:p>
          <a:p>
            <a:pPr algn="l"/>
            <a:endParaRPr lang="en-US" sz="3200" b="1" dirty="0">
              <a:latin typeface="Courier New" charset="0"/>
            </a:endParaRPr>
          </a:p>
          <a:p>
            <a:pPr algn="l"/>
            <a:r>
              <a:rPr lang="en-US" sz="3200" b="1" dirty="0" err="1">
                <a:latin typeface="Courier New" charset="0"/>
              </a:rPr>
              <a:t>hu</a:t>
            </a:r>
            <a:r>
              <a:rPr lang="en-US" sz="3200" b="1" dirty="0">
                <a:latin typeface="Courier New" charset="0"/>
              </a:rPr>
              <a:t> </a:t>
            </a:r>
            <a:r>
              <a:rPr lang="en-US" sz="3200" b="1" dirty="0" err="1">
                <a:latin typeface="Courier New" charset="0"/>
              </a:rPr>
              <a:t>ihgzsnwfv</a:t>
            </a:r>
            <a:r>
              <a:rPr lang="en-US" sz="3200" b="1" dirty="0">
                <a:latin typeface="Courier New" charset="0"/>
              </a:rPr>
              <a:t> </a:t>
            </a:r>
            <a:r>
              <a:rPr lang="en-US" sz="3200" b="1" dirty="0" err="1">
                <a:latin typeface="Courier New" charset="0"/>
              </a:rPr>
              <a:t>rqcffnw</a:t>
            </a:r>
            <a:r>
              <a:rPr lang="en-US" sz="3200" b="1" dirty="0">
                <a:latin typeface="Courier New" charset="0"/>
              </a:rPr>
              <a:t> </a:t>
            </a:r>
            <a:r>
              <a:rPr lang="en-US" sz="3200" b="1" dirty="0" err="1">
                <a:latin typeface="Courier New" charset="0"/>
              </a:rPr>
              <a:t>cw</a:t>
            </a:r>
            <a:r>
              <a:rPr lang="en-US" sz="3200" b="1" dirty="0">
                <a:latin typeface="Courier New" charset="0"/>
              </a:rPr>
              <a:t> </a:t>
            </a:r>
            <a:r>
              <a:rPr lang="en-US" sz="3200" b="1" dirty="0" err="1">
                <a:latin typeface="Courier New" charset="0"/>
              </a:rPr>
              <a:t>owgcnwf</a:t>
            </a:r>
            <a:endParaRPr lang="en-US" sz="3200" b="1" dirty="0">
              <a:latin typeface="Courier New" charset="0"/>
            </a:endParaRPr>
          </a:p>
          <a:p>
            <a:pPr algn="l"/>
            <a:r>
              <a:rPr lang="en-US" sz="3200" dirty="0">
                <a:latin typeface="Courier New" charset="0"/>
              </a:rPr>
              <a:t>       </a:t>
            </a:r>
          </a:p>
          <a:p>
            <a:pPr algn="l"/>
            <a:r>
              <a:rPr lang="en-US" sz="3200" b="1" dirty="0" err="1">
                <a:latin typeface="Courier New" charset="0"/>
              </a:rPr>
              <a:t>kowazoanv</a:t>
            </a:r>
            <a:r>
              <a:rPr lang="en-US" sz="3200" b="1" dirty="0">
                <a:latin typeface="Courier New" charset="0"/>
              </a:rPr>
              <a:t> ...</a:t>
            </a:r>
          </a:p>
        </p:txBody>
      </p:sp>
    </p:spTree>
    <p:extLst>
      <p:ext uri="{BB962C8B-B14F-4D97-AF65-F5344CB8AC3E}">
        <p14:creationId xmlns:p14="http://schemas.microsoft.com/office/powerpoint/2010/main" val="333487973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t>Warren Weaver (1947)</a:t>
            </a:r>
          </a:p>
        </p:txBody>
      </p:sp>
      <p:pic>
        <p:nvPicPr>
          <p:cNvPr id="48333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333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extLst>
      <p:ext uri="{BB962C8B-B14F-4D97-AF65-F5344CB8AC3E}">
        <p14:creationId xmlns:p14="http://schemas.microsoft.com/office/powerpoint/2010/main" val="1173993804"/>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r>
              <a:rPr lang="en-US"/>
              <a:t>Warren Weaver (1947)</a:t>
            </a:r>
          </a:p>
        </p:txBody>
      </p:sp>
      <p:pic>
        <p:nvPicPr>
          <p:cNvPr id="47104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104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the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extLst>
      <p:ext uri="{BB962C8B-B14F-4D97-AF65-F5344CB8AC3E}">
        <p14:creationId xmlns:p14="http://schemas.microsoft.com/office/powerpoint/2010/main" val="13552690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r>
              <a:rPr lang="en-US"/>
              <a:t>Warren Weaver (1947)</a:t>
            </a:r>
          </a:p>
        </p:txBody>
      </p:sp>
      <p:pic>
        <p:nvPicPr>
          <p:cNvPr id="47309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309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extLst>
      <p:ext uri="{BB962C8B-B14F-4D97-AF65-F5344CB8AC3E}">
        <p14:creationId xmlns:p14="http://schemas.microsoft.com/office/powerpoint/2010/main" val="3170340770"/>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en-US"/>
              <a:t>Warren Weaver (1947)</a:t>
            </a:r>
          </a:p>
        </p:txBody>
      </p:sp>
      <p:pic>
        <p:nvPicPr>
          <p:cNvPr id="475139"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5140"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extLst>
      <p:ext uri="{BB962C8B-B14F-4D97-AF65-F5344CB8AC3E}">
        <p14:creationId xmlns:p14="http://schemas.microsoft.com/office/powerpoint/2010/main" val="290289808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a:t>Warren Weaver (1947)</a:t>
            </a:r>
          </a:p>
        </p:txBody>
      </p:sp>
      <p:pic>
        <p:nvPicPr>
          <p:cNvPr id="477187"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7188"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fof</a:t>
            </a:r>
          </a:p>
          <a:p>
            <a:pPr algn="l"/>
            <a:r>
              <a:rPr lang="en-US" sz="3200" b="1">
                <a:latin typeface="Courier New" charset="0"/>
              </a:rPr>
              <a:t>ingcmpnqsnwf cv fpn owoktvcv</a:t>
            </a:r>
          </a:p>
          <a:p>
            <a:pPr algn="l"/>
            <a:r>
              <a:rPr lang="en-US" sz="3200">
                <a:latin typeface="Courier New" charset="0"/>
              </a:rPr>
              <a:t>        e  f   o  e  o     oe t</a:t>
            </a:r>
          </a:p>
          <a:p>
            <a:pPr algn="l"/>
            <a:r>
              <a:rPr lang="en-US" sz="3200" b="1">
                <a:latin typeface="Courier New" charset="0"/>
              </a:rPr>
              <a:t>hu ihgzsnwfv rqcffnw cw owgcnwf</a:t>
            </a:r>
          </a:p>
          <a:p>
            <a:pPr algn="l"/>
            <a:r>
              <a:rPr lang="en-US" sz="3200">
                <a:latin typeface="Courier New" charset="0"/>
              </a:rPr>
              <a:t>       ef</a:t>
            </a:r>
          </a:p>
          <a:p>
            <a:pPr algn="l"/>
            <a:r>
              <a:rPr lang="en-US" sz="3200" b="1">
                <a:latin typeface="Courier New" charset="0"/>
              </a:rPr>
              <a:t>kowazoanv ...</a:t>
            </a:r>
          </a:p>
        </p:txBody>
      </p:sp>
    </p:spTree>
    <p:extLst>
      <p:ext uri="{BB962C8B-B14F-4D97-AF65-F5344CB8AC3E}">
        <p14:creationId xmlns:p14="http://schemas.microsoft.com/office/powerpoint/2010/main" val="218765312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r>
              <a:rPr lang="en-US"/>
              <a:t>Warren Weaver (1947)</a:t>
            </a:r>
          </a:p>
        </p:txBody>
      </p:sp>
      <p:pic>
        <p:nvPicPr>
          <p:cNvPr id="47923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923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
        <p:nvSpPr>
          <p:cNvPr id="479237" name="Line 5"/>
          <p:cNvSpPr>
            <a:spLocks noChangeShapeType="1"/>
          </p:cNvSpPr>
          <p:nvPr/>
        </p:nvSpPr>
        <p:spPr bwMode="auto">
          <a:xfrm>
            <a:off x="3886200" y="3505200"/>
            <a:ext cx="609600" cy="457200"/>
          </a:xfrm>
          <a:prstGeom prst="line">
            <a:avLst/>
          </a:prstGeom>
          <a:noFill/>
          <a:ln w="57150">
            <a:solidFill>
              <a:schemeClr val="tx1"/>
            </a:solidFill>
            <a:round/>
            <a:headEnd/>
            <a:tailEnd/>
          </a:ln>
          <a:effectLst/>
        </p:spPr>
        <p:txBody>
          <a:bodyPr>
            <a:prstTxWarp prst="textNoShape">
              <a:avLst/>
            </a:prstTxWarp>
          </a:bodyPr>
          <a:lstStyle/>
          <a:p>
            <a:endParaRPr lang="en-US"/>
          </a:p>
        </p:txBody>
      </p:sp>
      <p:sp>
        <p:nvSpPr>
          <p:cNvPr id="479238" name="Line 6"/>
          <p:cNvSpPr>
            <a:spLocks noChangeShapeType="1"/>
          </p:cNvSpPr>
          <p:nvPr/>
        </p:nvSpPr>
        <p:spPr bwMode="auto">
          <a:xfrm flipV="1">
            <a:off x="3810000" y="3581400"/>
            <a:ext cx="762000" cy="228600"/>
          </a:xfrm>
          <a:prstGeom prst="line">
            <a:avLst/>
          </a:prstGeom>
          <a:noFill/>
          <a:ln w="57150">
            <a:solidFill>
              <a:schemeClr val="tx1"/>
            </a:solidFill>
            <a:round/>
            <a:headEnd/>
            <a:tailEnd/>
          </a:ln>
          <a:effectLst/>
        </p:spPr>
        <p:txBody>
          <a:bodyPr>
            <a:prstTxWarp prst="textNoShape">
              <a:avLst/>
            </a:prstTxWarp>
          </a:bodyPr>
          <a:lstStyle/>
          <a:p>
            <a:endParaRPr lang="en-US"/>
          </a:p>
        </p:txBody>
      </p:sp>
    </p:spTree>
    <p:extLst>
      <p:ext uri="{BB962C8B-B14F-4D97-AF65-F5344CB8AC3E}">
        <p14:creationId xmlns:p14="http://schemas.microsoft.com/office/powerpoint/2010/main" val="296548542"/>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t>Warren Weaver (1947)</a:t>
            </a:r>
          </a:p>
        </p:txBody>
      </p:sp>
      <p:pic>
        <p:nvPicPr>
          <p:cNvPr id="55296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55296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is the      sis</a:t>
            </a:r>
          </a:p>
          <a:p>
            <a:pPr algn="l"/>
            <a:r>
              <a:rPr lang="en-US" sz="3200" b="1">
                <a:latin typeface="Courier New" charset="0"/>
              </a:rPr>
              <a:t>ingcmpnqsnwf cv fpn owoktvcv</a:t>
            </a:r>
          </a:p>
          <a:p>
            <a:pPr algn="l"/>
            <a:r>
              <a:rPr lang="en-US" sz="3200">
                <a:latin typeface="Courier New" charset="0"/>
              </a:rPr>
              <a:t>        e  s   i  e  i     ie t</a:t>
            </a:r>
          </a:p>
          <a:p>
            <a:pPr algn="l"/>
            <a:r>
              <a:rPr lang="en-US" sz="3200" b="1">
                <a:latin typeface="Courier New" charset="0"/>
              </a:rPr>
              <a:t>hu ihgzsnwfv rqcffnw cw owgcnwf</a:t>
            </a:r>
          </a:p>
          <a:p>
            <a:pPr algn="l"/>
            <a:r>
              <a:rPr lang="en-US" sz="3200">
                <a:latin typeface="Courier New" charset="0"/>
              </a:rPr>
              <a:t>       es</a:t>
            </a:r>
          </a:p>
          <a:p>
            <a:pPr algn="l"/>
            <a:r>
              <a:rPr lang="en-US" sz="3200" b="1">
                <a:latin typeface="Courier New" charset="0"/>
              </a:rPr>
              <a:t>kowazoanv ...</a:t>
            </a:r>
          </a:p>
        </p:txBody>
      </p:sp>
    </p:spTree>
    <p:extLst>
      <p:ext uri="{BB962C8B-B14F-4D97-AF65-F5344CB8AC3E}">
        <p14:creationId xmlns:p14="http://schemas.microsoft.com/office/powerpoint/2010/main" val="126581999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t>Warren Weaver (1947)</a:t>
            </a:r>
          </a:p>
        </p:txBody>
      </p:sp>
      <p:pic>
        <p:nvPicPr>
          <p:cNvPr id="48128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128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decipherment is the analysis</a:t>
            </a:r>
          </a:p>
          <a:p>
            <a:pPr algn="l"/>
            <a:r>
              <a:rPr lang="en-US" sz="3200" b="1">
                <a:latin typeface="Courier New" charset="0"/>
              </a:rPr>
              <a:t>ingcmpnqsnwf cv fpn owoktvcv</a:t>
            </a:r>
          </a:p>
          <a:p>
            <a:pPr algn="l"/>
            <a:r>
              <a:rPr lang="en-US" sz="3200">
                <a:latin typeface="Courier New" charset="0"/>
              </a:rPr>
              <a:t>of documents written in ancient</a:t>
            </a:r>
          </a:p>
          <a:p>
            <a:pPr algn="l"/>
            <a:r>
              <a:rPr lang="en-US" sz="3200" b="1">
                <a:latin typeface="Courier New" charset="0"/>
              </a:rPr>
              <a:t>hu ihgzsnwfv rqcffnw cw owgcnwf</a:t>
            </a:r>
          </a:p>
          <a:p>
            <a:pPr algn="l"/>
            <a:r>
              <a:rPr lang="en-US" sz="3200">
                <a:latin typeface="Courier New" charset="0"/>
              </a:rPr>
              <a:t>languages ...</a:t>
            </a:r>
          </a:p>
          <a:p>
            <a:pPr algn="l"/>
            <a:r>
              <a:rPr lang="en-US" sz="3200" b="1">
                <a:latin typeface="Courier New" charset="0"/>
              </a:rPr>
              <a:t>kowazoanv ...</a:t>
            </a:r>
          </a:p>
        </p:txBody>
      </p:sp>
    </p:spTree>
    <p:extLst>
      <p:ext uri="{BB962C8B-B14F-4D97-AF65-F5344CB8AC3E}">
        <p14:creationId xmlns:p14="http://schemas.microsoft.com/office/powerpoint/2010/main" val="208970446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en-US"/>
              <a:t>Warren Weaver (1947)</a:t>
            </a:r>
          </a:p>
        </p:txBody>
      </p:sp>
      <p:pic>
        <p:nvPicPr>
          <p:cNvPr id="485379" name="Picture 3" descr="Warren Weaver"/>
          <p:cNvPicPr>
            <a:picLocks noChangeAspect="1" noChangeArrowheads="1"/>
          </p:cNvPicPr>
          <p:nvPr/>
        </p:nvPicPr>
        <p:blipFill>
          <a:blip r:embed="rId3"/>
          <a:srcRect/>
          <a:stretch>
            <a:fillRect/>
          </a:stretch>
        </p:blipFill>
        <p:spPr bwMode="auto">
          <a:xfrm>
            <a:off x="1752600" y="4495800"/>
            <a:ext cx="1428750" cy="1790700"/>
          </a:xfrm>
          <a:prstGeom prst="rect">
            <a:avLst/>
          </a:prstGeom>
          <a:noFill/>
        </p:spPr>
      </p:pic>
      <p:sp>
        <p:nvSpPr>
          <p:cNvPr id="485383" name="AutoShape 7"/>
          <p:cNvSpPr>
            <a:spLocks noChangeArrowheads="1"/>
          </p:cNvSpPr>
          <p:nvPr/>
        </p:nvSpPr>
        <p:spPr bwMode="auto">
          <a:xfrm>
            <a:off x="3429000" y="1447800"/>
            <a:ext cx="5410200" cy="2971800"/>
          </a:xfrm>
          <a:prstGeom prst="cloudCallout">
            <a:avLst>
              <a:gd name="adj1" fmla="val -51856"/>
              <a:gd name="adj2" fmla="val 55384"/>
            </a:avLst>
          </a:prstGeom>
          <a:solidFill>
            <a:schemeClr val="accent1"/>
          </a:solidFill>
          <a:ln w="9525">
            <a:solidFill>
              <a:schemeClr val="tx1"/>
            </a:solidFill>
            <a:round/>
            <a:headEnd/>
            <a:tailEnd/>
          </a:ln>
          <a:effectLst/>
        </p:spPr>
        <p:txBody>
          <a:bodyPr>
            <a:prstTxWarp prst="textNoShape">
              <a:avLst/>
            </a:prstTxWarp>
          </a:bodyPr>
          <a:lstStyle/>
          <a:p>
            <a:r>
              <a:rPr lang="en-US" sz="2400" dirty="0" smtClean="0">
                <a:latin typeface="Times New Roman" charset="0"/>
              </a:rPr>
              <a:t>Maybe this can be done for translation of languages.  All I need is a pair-wise word frequencies between two languages…</a:t>
            </a:r>
            <a:endParaRPr lang="en-US" sz="2400" dirty="0">
              <a:latin typeface="Times New Roman" charset="0"/>
            </a:endParaRPr>
          </a:p>
          <a:p>
            <a:endParaRPr lang="en-US" sz="2400" dirty="0"/>
          </a:p>
        </p:txBody>
      </p:sp>
      <p:sp>
        <p:nvSpPr>
          <p:cNvPr id="485384" name="Text Box 8"/>
          <p:cNvSpPr txBox="1">
            <a:spLocks noChangeArrowheads="1"/>
          </p:cNvSpPr>
          <p:nvPr/>
        </p:nvSpPr>
        <p:spPr bwMode="auto">
          <a:xfrm>
            <a:off x="5200650" y="5067300"/>
            <a:ext cx="2614042" cy="369332"/>
          </a:xfrm>
          <a:prstGeom prst="rect">
            <a:avLst/>
          </a:prstGeom>
          <a:noFill/>
          <a:ln w="9525">
            <a:noFill/>
            <a:miter lim="800000"/>
            <a:headEnd/>
            <a:tailEnd/>
          </a:ln>
          <a:effectLst/>
        </p:spPr>
        <p:txBody>
          <a:bodyPr wrap="none">
            <a:prstTxWarp prst="textNoShape">
              <a:avLst/>
            </a:prstTxWarp>
            <a:spAutoFit/>
          </a:bodyPr>
          <a:lstStyle/>
          <a:p>
            <a:pPr algn="l"/>
            <a:r>
              <a:rPr lang="en-US" dirty="0">
                <a:latin typeface="Times New Roman" charset="0"/>
              </a:rPr>
              <a:t>Collected </a:t>
            </a:r>
            <a:r>
              <a:rPr lang="en-US" dirty="0" smtClean="0">
                <a:latin typeface="Times New Roman" charset="0"/>
              </a:rPr>
              <a:t>automatically…</a:t>
            </a:r>
            <a:endParaRPr lang="en-US" dirty="0">
              <a:latin typeface="Times New Roman" charset="0"/>
            </a:endParaRPr>
          </a:p>
        </p:txBody>
      </p:sp>
      <p:sp>
        <p:nvSpPr>
          <p:cNvPr id="485385" name="Line 9"/>
          <p:cNvSpPr>
            <a:spLocks noChangeShapeType="1"/>
          </p:cNvSpPr>
          <p:nvPr/>
        </p:nvSpPr>
        <p:spPr bwMode="auto">
          <a:xfrm flipH="1" flipV="1">
            <a:off x="5486400" y="3962400"/>
            <a:ext cx="990600" cy="1066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5386" name="AutoShape 10"/>
          <p:cNvSpPr>
            <a:spLocks noChangeArrowheads="1"/>
          </p:cNvSpPr>
          <p:nvPr/>
        </p:nvSpPr>
        <p:spPr bwMode="auto">
          <a:xfrm flipH="1">
            <a:off x="76200" y="1828800"/>
            <a:ext cx="3200400" cy="2133600"/>
          </a:xfrm>
          <a:prstGeom prst="cloudCallout">
            <a:avLst>
              <a:gd name="adj1" fmla="val -27185"/>
              <a:gd name="adj2" fmla="val 71204"/>
            </a:avLst>
          </a:prstGeom>
          <a:solidFill>
            <a:schemeClr val="accent1"/>
          </a:solidFill>
          <a:ln w="9525">
            <a:solidFill>
              <a:schemeClr val="tx1"/>
            </a:solidFill>
            <a:round/>
            <a:headEnd/>
            <a:tailEnd/>
          </a:ln>
          <a:effectLst/>
        </p:spPr>
        <p:txBody>
          <a:bodyPr>
            <a:prstTxWarp prst="textNoShape">
              <a:avLst/>
            </a:prstTxWarp>
          </a:bodyPr>
          <a:lstStyle/>
          <a:p>
            <a:endParaRPr lang="en-US"/>
          </a:p>
        </p:txBody>
      </p:sp>
      <p:sp>
        <p:nvSpPr>
          <p:cNvPr id="485388" name="Text Box 12"/>
          <p:cNvSpPr txBox="1">
            <a:spLocks noChangeArrowheads="1"/>
          </p:cNvSpPr>
          <p:nvPr/>
        </p:nvSpPr>
        <p:spPr bwMode="auto">
          <a:xfrm>
            <a:off x="725488" y="2403475"/>
            <a:ext cx="1974850" cy="822325"/>
          </a:xfrm>
          <a:prstGeom prst="rect">
            <a:avLst/>
          </a:prstGeom>
          <a:noFill/>
          <a:ln w="9525">
            <a:noFill/>
            <a:miter lim="800000"/>
            <a:headEnd/>
            <a:tailEnd/>
          </a:ln>
          <a:effectLst/>
        </p:spPr>
        <p:txBody>
          <a:bodyPr wrap="none">
            <a:prstTxWarp prst="textNoShape">
              <a:avLst/>
            </a:prstTxWarp>
            <a:spAutoFit/>
          </a:bodyPr>
          <a:lstStyle/>
          <a:p>
            <a:r>
              <a:rPr lang="en-US" sz="2400">
                <a:latin typeface="Times New Roman" charset="0"/>
              </a:rPr>
              <a:t>Can this be</a:t>
            </a:r>
          </a:p>
          <a:p>
            <a:r>
              <a:rPr lang="en-US" sz="2400">
                <a:latin typeface="Times New Roman" charset="0"/>
              </a:rPr>
              <a:t>computerized?</a:t>
            </a:r>
          </a:p>
        </p:txBody>
      </p:sp>
    </p:spTree>
    <p:extLst>
      <p:ext uri="{BB962C8B-B14F-4D97-AF65-F5344CB8AC3E}">
        <p14:creationId xmlns:p14="http://schemas.microsoft.com/office/powerpoint/2010/main" val="20215435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3"/>
          <a:stretch>
            <a:fillRect/>
          </a:stretch>
        </p:blipFill>
        <p:spPr>
          <a:xfrm>
            <a:off x="5638800" y="2209800"/>
            <a:ext cx="2946400" cy="2006600"/>
          </a:xfrm>
          <a:prstGeom prst="rect">
            <a:avLst/>
          </a:prstGeom>
        </p:spPr>
      </p:pic>
      <p:pic>
        <p:nvPicPr>
          <p:cNvPr id="5" name="Picture 4"/>
          <p:cNvPicPr>
            <a:picLocks noChangeAspect="1"/>
          </p:cNvPicPr>
          <p:nvPr/>
        </p:nvPicPr>
        <p:blipFill>
          <a:blip r:embed="rId4"/>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228600" y="4350603"/>
            <a:ext cx="2362200" cy="830997"/>
          </a:xfrm>
          <a:prstGeom prst="rect">
            <a:avLst/>
          </a:prstGeom>
          <a:noFill/>
        </p:spPr>
        <p:txBody>
          <a:bodyPr wrap="square" rtlCol="0">
            <a:spAutoFit/>
          </a:bodyPr>
          <a:lstStyle/>
          <a:p>
            <a:r>
              <a:rPr lang="en-US" sz="2400" dirty="0" smtClean="0">
                <a:solidFill>
                  <a:srgbClr val="FF6600"/>
                </a:solidFill>
              </a:rPr>
              <a:t>some message</a:t>
            </a:r>
          </a:p>
          <a:p>
            <a:r>
              <a:rPr lang="en-US" sz="2400" dirty="0" smtClean="0">
                <a:solidFill>
                  <a:srgbClr val="FF6600"/>
                </a:solidFill>
              </a:rPr>
              <a:t>is sent</a:t>
            </a:r>
            <a:endParaRPr lang="en-US" sz="2400" dirty="0">
              <a:solidFill>
                <a:srgbClr val="FF6600"/>
              </a:solidFill>
            </a:endParaRPr>
          </a:p>
        </p:txBody>
      </p:sp>
      <p:sp>
        <p:nvSpPr>
          <p:cNvPr id="13" name="TextBox 12"/>
          <p:cNvSpPr txBox="1"/>
          <p:nvPr/>
        </p:nvSpPr>
        <p:spPr>
          <a:xfrm>
            <a:off x="2895600" y="4549914"/>
            <a:ext cx="2895600" cy="707886"/>
          </a:xfrm>
          <a:prstGeom prst="rect">
            <a:avLst/>
          </a:prstGeom>
          <a:noFill/>
        </p:spPr>
        <p:txBody>
          <a:bodyPr wrap="square" rtlCol="0">
            <a:spAutoFit/>
          </a:bodyPr>
          <a:lstStyle/>
          <a:p>
            <a:r>
              <a:rPr lang="en-US" sz="2000" i="1" dirty="0" smtClean="0">
                <a:solidFill>
                  <a:srgbClr val="FF0000"/>
                </a:solidFill>
              </a:rPr>
              <a:t>along the way the message gets changed/mutated</a:t>
            </a:r>
            <a:endParaRPr lang="en-US" sz="2000" i="1" dirty="0">
              <a:solidFill>
                <a:srgbClr val="FF0000"/>
              </a:solidFill>
            </a:endParaRPr>
          </a:p>
        </p:txBody>
      </p:sp>
      <p:sp>
        <p:nvSpPr>
          <p:cNvPr id="14" name="TextBox 13"/>
          <p:cNvSpPr txBox="1"/>
          <p:nvPr/>
        </p:nvSpPr>
        <p:spPr>
          <a:xfrm>
            <a:off x="6477000" y="4495800"/>
            <a:ext cx="2362200" cy="830997"/>
          </a:xfrm>
          <a:prstGeom prst="rect">
            <a:avLst/>
          </a:prstGeom>
          <a:noFill/>
        </p:spPr>
        <p:txBody>
          <a:bodyPr wrap="square" rtlCol="0">
            <a:spAutoFit/>
          </a:bodyPr>
          <a:lstStyle/>
          <a:p>
            <a:r>
              <a:rPr lang="en-US" sz="2400" dirty="0" smtClean="0">
                <a:solidFill>
                  <a:srgbClr val="000090"/>
                </a:solidFill>
              </a:rPr>
              <a:t>What was originally sent?</a:t>
            </a:r>
            <a:endParaRPr lang="en-US" sz="2400" dirty="0">
              <a:solidFill>
                <a:srgbClr val="000090"/>
              </a:solidFill>
            </a:endParaRPr>
          </a:p>
        </p:txBody>
      </p:sp>
      <p:sp>
        <p:nvSpPr>
          <p:cNvPr id="15" name="TextBox 14"/>
          <p:cNvSpPr txBox="1"/>
          <p:nvPr/>
        </p:nvSpPr>
        <p:spPr>
          <a:xfrm>
            <a:off x="5943600" y="5562600"/>
            <a:ext cx="2971800" cy="923330"/>
          </a:xfrm>
          <a:prstGeom prst="rect">
            <a:avLst/>
          </a:prstGeom>
          <a:noFill/>
        </p:spPr>
        <p:txBody>
          <a:bodyPr wrap="square" rtlCol="0">
            <a:spAutoFit/>
          </a:bodyPr>
          <a:lstStyle/>
          <a:p>
            <a:pPr algn="l"/>
            <a:r>
              <a:rPr lang="en-US" dirty="0" smtClean="0">
                <a:solidFill>
                  <a:srgbClr val="008000"/>
                </a:solidFill>
              </a:rPr>
              <a:t>We have the mutated message, but would like to recover the original</a:t>
            </a:r>
            <a:endParaRPr lang="en-US" dirty="0">
              <a:solidFill>
                <a:srgbClr val="008000"/>
              </a:solidFill>
            </a:endParaRPr>
          </a:p>
        </p:txBody>
      </p:sp>
    </p:spTree>
    <p:extLst>
      <p:ext uri="{BB962C8B-B14F-4D97-AF65-F5344CB8AC3E}">
        <p14:creationId xmlns:p14="http://schemas.microsoft.com/office/powerpoint/2010/main" val="287688879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6" name="TextBox 15"/>
          <p:cNvSpPr txBox="1"/>
          <p:nvPr/>
        </p:nvSpPr>
        <p:spPr>
          <a:xfrm>
            <a:off x="762000" y="4262735"/>
            <a:ext cx="838200" cy="461665"/>
          </a:xfrm>
          <a:prstGeom prst="rect">
            <a:avLst/>
          </a:prstGeom>
          <a:noFill/>
        </p:spPr>
        <p:txBody>
          <a:bodyPr wrap="square" rtlCol="0">
            <a:spAutoFit/>
          </a:bodyPr>
          <a:lstStyle/>
          <a:p>
            <a:r>
              <a:rPr lang="en-US" sz="2400" dirty="0" smtClean="0">
                <a:solidFill>
                  <a:srgbClr val="FF6600"/>
                </a:solidFill>
              </a:rPr>
              <a:t>sent</a:t>
            </a:r>
            <a:endParaRPr lang="en-US" sz="2400" dirty="0">
              <a:solidFill>
                <a:srgbClr val="FF6600"/>
              </a:solidFill>
            </a:endParaRPr>
          </a:p>
        </p:txBody>
      </p:sp>
      <p:sp>
        <p:nvSpPr>
          <p:cNvPr id="17" name="TextBox 16"/>
          <p:cNvSpPr txBox="1"/>
          <p:nvPr/>
        </p:nvSpPr>
        <p:spPr>
          <a:xfrm>
            <a:off x="6629400" y="4267200"/>
            <a:ext cx="1600200" cy="461665"/>
          </a:xfrm>
          <a:prstGeom prst="rect">
            <a:avLst/>
          </a:prstGeom>
          <a:noFill/>
        </p:spPr>
        <p:txBody>
          <a:bodyPr wrap="square" rtlCol="0">
            <a:spAutoFit/>
          </a:bodyPr>
          <a:lstStyle/>
          <a:p>
            <a:r>
              <a:rPr lang="en-US" sz="2400" dirty="0" smtClean="0">
                <a:solidFill>
                  <a:srgbClr val="000090"/>
                </a:solidFill>
              </a:rPr>
              <a:t>received</a:t>
            </a:r>
            <a:endParaRPr lang="en-US" sz="2400" dirty="0">
              <a:solidFill>
                <a:srgbClr val="000090"/>
              </a:solidFill>
            </a:endParaRPr>
          </a:p>
        </p:txBody>
      </p:sp>
      <p:sp>
        <p:nvSpPr>
          <p:cNvPr id="18" name="TextBox 17"/>
          <p:cNvSpPr txBox="1"/>
          <p:nvPr/>
        </p:nvSpPr>
        <p:spPr>
          <a:xfrm>
            <a:off x="2133600" y="5486400"/>
            <a:ext cx="5486400" cy="584776"/>
          </a:xfrm>
          <a:prstGeom prst="rect">
            <a:avLst/>
          </a:prstGeom>
          <a:noFill/>
        </p:spPr>
        <p:txBody>
          <a:bodyPr wrap="square" rtlCol="0">
            <a:spAutoFit/>
          </a:bodyPr>
          <a:lstStyle/>
          <a:p>
            <a:r>
              <a:rPr lang="en-US" sz="3200" dirty="0" smtClean="0">
                <a:solidFill>
                  <a:srgbClr val="0000FF"/>
                </a:solidFill>
              </a:rPr>
              <a:t>model: </a:t>
            </a:r>
            <a:r>
              <a:rPr lang="en-US" sz="3200" dirty="0" err="1" smtClean="0">
                <a:solidFill>
                  <a:srgbClr val="0000FF"/>
                </a:solidFill>
              </a:rPr>
              <a:t>p(</a:t>
            </a:r>
            <a:r>
              <a:rPr lang="en-US" sz="3200" dirty="0" err="1" smtClean="0">
                <a:solidFill>
                  <a:srgbClr val="FF6600"/>
                </a:solidFill>
              </a:rPr>
              <a:t>sent</a:t>
            </a:r>
            <a:r>
              <a:rPr lang="en-US" sz="3200" dirty="0" smtClean="0">
                <a:solidFill>
                  <a:srgbClr val="0000FF"/>
                </a:solidFill>
              </a:rPr>
              <a:t> | </a:t>
            </a:r>
            <a:r>
              <a:rPr lang="en-US" sz="3200" dirty="0" smtClean="0">
                <a:solidFill>
                  <a:srgbClr val="000090"/>
                </a:solidFill>
              </a:rPr>
              <a:t>received</a:t>
            </a:r>
            <a:r>
              <a:rPr lang="en-US" sz="3200" dirty="0" smtClean="0">
                <a:solidFill>
                  <a:srgbClr val="0000FF"/>
                </a:solidFill>
              </a:rPr>
              <a:t>)</a:t>
            </a:r>
            <a:endParaRPr lang="en-US" sz="3200" dirty="0">
              <a:solidFill>
                <a:srgbClr val="0000FF"/>
              </a:solidFill>
            </a:endParaRPr>
          </a:p>
        </p:txBody>
      </p:sp>
    </p:spTree>
    <p:extLst>
      <p:ext uri="{BB962C8B-B14F-4D97-AF65-F5344CB8AC3E}">
        <p14:creationId xmlns:p14="http://schemas.microsoft.com/office/powerpoint/2010/main" val="2927620595"/>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7" name="Text Box 9"/>
          <p:cNvSpPr txBox="1">
            <a:spLocks noChangeArrowheads="1"/>
          </p:cNvSpPr>
          <p:nvPr/>
        </p:nvSpPr>
        <p:spPr bwMode="auto">
          <a:xfrm>
            <a:off x="762000" y="3886200"/>
            <a:ext cx="5181600" cy="46166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p</a:t>
            </a:r>
            <a:r>
              <a:rPr lang="en-US" sz="2400" dirty="0" smtClean="0"/>
              <a:t>(</a:t>
            </a:r>
            <a:r>
              <a:rPr lang="en-US" sz="2400" dirty="0" smtClean="0">
                <a:solidFill>
                  <a:srgbClr val="FF6600"/>
                </a:solidFill>
              </a:rPr>
              <a:t>English</a:t>
            </a:r>
            <a:r>
              <a:rPr lang="en-US" sz="2400" dirty="0" smtClean="0"/>
              <a:t>| </a:t>
            </a:r>
            <a:r>
              <a:rPr lang="en-US" sz="2400" dirty="0" smtClean="0">
                <a:solidFill>
                  <a:srgbClr val="000090"/>
                </a:solidFill>
              </a:rPr>
              <a:t>speech</a:t>
            </a:r>
            <a:r>
              <a:rPr lang="en-US" sz="2400" dirty="0" smtClean="0"/>
              <a:t>)</a:t>
            </a:r>
            <a:endParaRPr lang="en-US" sz="2400" dirty="0"/>
          </a:p>
        </p:txBody>
      </p:sp>
      <p:sp>
        <p:nvSpPr>
          <p:cNvPr id="14" name="Text Box 9"/>
          <p:cNvSpPr txBox="1">
            <a:spLocks noChangeArrowheads="1"/>
          </p:cNvSpPr>
          <p:nvPr/>
        </p:nvSpPr>
        <p:spPr bwMode="auto">
          <a:xfrm>
            <a:off x="762000" y="4648200"/>
            <a:ext cx="5181600" cy="46166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err="1"/>
              <a:t>p</a:t>
            </a:r>
            <a:r>
              <a:rPr lang="en-US" sz="2400" dirty="0" err="1" smtClean="0"/>
              <a:t>(</a:t>
            </a:r>
            <a:r>
              <a:rPr lang="en-US" sz="2400" dirty="0" err="1" smtClean="0">
                <a:solidFill>
                  <a:srgbClr val="FF6600"/>
                </a:solidFill>
              </a:rPr>
              <a:t>simplified</a:t>
            </a:r>
            <a:r>
              <a:rPr lang="en-US" sz="2400" dirty="0" smtClean="0"/>
              <a:t>| </a:t>
            </a:r>
            <a:r>
              <a:rPr lang="en-US" sz="2400" dirty="0" err="1" smtClean="0">
                <a:solidFill>
                  <a:srgbClr val="000090"/>
                </a:solidFill>
              </a:rPr>
              <a:t>unsimplified</a:t>
            </a:r>
            <a:r>
              <a:rPr lang="en-US" sz="2400" dirty="0" smtClean="0"/>
              <a:t>)</a:t>
            </a:r>
            <a:endParaRPr lang="en-US" sz="2400" dirty="0"/>
          </a:p>
        </p:txBody>
      </p:sp>
      <p:sp>
        <p:nvSpPr>
          <p:cNvPr id="16" name="Text Box 9"/>
          <p:cNvSpPr txBox="1">
            <a:spLocks noChangeArrowheads="1"/>
          </p:cNvSpPr>
          <p:nvPr/>
        </p:nvSpPr>
        <p:spPr bwMode="auto">
          <a:xfrm>
            <a:off x="762000" y="3124200"/>
            <a:ext cx="5181600" cy="46166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err="1"/>
              <a:t>p</a:t>
            </a:r>
            <a:r>
              <a:rPr lang="en-US" sz="2400" dirty="0" err="1" smtClean="0"/>
              <a:t>(</a:t>
            </a:r>
            <a:r>
              <a:rPr lang="en-US" sz="2400" dirty="0" err="1" smtClean="0">
                <a:solidFill>
                  <a:srgbClr val="FF6600"/>
                </a:solidFill>
              </a:rPr>
              <a:t>English</a:t>
            </a:r>
            <a:r>
              <a:rPr lang="en-US" sz="2400" dirty="0" smtClean="0"/>
              <a:t>| </a:t>
            </a:r>
            <a:r>
              <a:rPr lang="en-US" sz="2400" dirty="0" smtClean="0">
                <a:solidFill>
                  <a:srgbClr val="000090"/>
                </a:solidFill>
              </a:rPr>
              <a:t>Foreign</a:t>
            </a:r>
            <a:r>
              <a:rPr lang="en-US" sz="2400" dirty="0" smtClean="0"/>
              <a:t>)</a:t>
            </a:r>
            <a:endParaRPr lang="en-US" sz="2400" dirty="0"/>
          </a:p>
        </p:txBody>
      </p:sp>
      <p:graphicFrame>
        <p:nvGraphicFramePr>
          <p:cNvPr id="200711" name="Object 7"/>
          <p:cNvGraphicFramePr>
            <a:graphicFrameLocks noChangeAspect="1"/>
          </p:cNvGraphicFramePr>
          <p:nvPr>
            <p:extLst>
              <p:ext uri="{D42A27DB-BD31-4B8C-83A1-F6EECF244321}">
                <p14:modId xmlns:p14="http://schemas.microsoft.com/office/powerpoint/2010/main" val="833060666"/>
              </p:ext>
            </p:extLst>
          </p:nvPr>
        </p:nvGraphicFramePr>
        <p:xfrm>
          <a:off x="3886200" y="2428220"/>
          <a:ext cx="1141413" cy="457200"/>
        </p:xfrm>
        <a:graphic>
          <a:graphicData uri="http://schemas.openxmlformats.org/presentationml/2006/ole">
            <mc:AlternateContent xmlns:mc="http://schemas.openxmlformats.org/markup-compatibility/2006">
              <mc:Choice xmlns:v="urn:schemas-microsoft-com:vml" Requires="v">
                <p:oleObj spid="_x0000_s27656" name="Equation" r:id="rId4" imgW="444500" imgH="177800" progId="Equation.3">
                  <p:embed/>
                </p:oleObj>
              </mc:Choice>
              <mc:Fallback>
                <p:oleObj name="Equation" r:id="rId4" imgW="444500" imgH="177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428220"/>
                        <a:ext cx="1141413"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TextBox 17"/>
          <p:cNvSpPr txBox="1"/>
          <p:nvPr/>
        </p:nvSpPr>
        <p:spPr>
          <a:xfrm>
            <a:off x="381000" y="2362200"/>
            <a:ext cx="3733801" cy="523220"/>
          </a:xfrm>
          <a:prstGeom prst="rect">
            <a:avLst/>
          </a:prstGeom>
          <a:noFill/>
        </p:spPr>
        <p:txBody>
          <a:bodyPr wrap="square" rtlCol="0">
            <a:spAutoFit/>
          </a:bodyPr>
          <a:lstStyle/>
          <a:p>
            <a:r>
              <a:rPr lang="en-US" sz="2800" dirty="0" smtClean="0"/>
              <a:t>Probabilistic model:</a:t>
            </a:r>
            <a:endParaRPr lang="en-US" sz="2800" dirty="0"/>
          </a:p>
        </p:txBody>
      </p:sp>
      <p:sp>
        <p:nvSpPr>
          <p:cNvPr id="21" name="Right Brace 20"/>
          <p:cNvSpPr/>
          <p:nvPr/>
        </p:nvSpPr>
        <p:spPr>
          <a:xfrm>
            <a:off x="5257801" y="2362200"/>
            <a:ext cx="381000" cy="2971800"/>
          </a:xfrm>
          <a:prstGeom prst="rightBrace">
            <a:avLst/>
          </a:prstGeom>
          <a:ln w="3810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1"/>
          <p:cNvSpPr txBox="1"/>
          <p:nvPr/>
        </p:nvSpPr>
        <p:spPr>
          <a:xfrm>
            <a:off x="5864353" y="3741003"/>
            <a:ext cx="3051048" cy="830997"/>
          </a:xfrm>
          <a:prstGeom prst="rect">
            <a:avLst/>
          </a:prstGeom>
          <a:noFill/>
        </p:spPr>
        <p:txBody>
          <a:bodyPr wrap="square" rtlCol="0">
            <a:spAutoFit/>
          </a:bodyPr>
          <a:lstStyle/>
          <a:p>
            <a:r>
              <a:rPr lang="en-US" sz="2400" dirty="0" smtClean="0"/>
              <a:t>Given sentence pairs, gives us the probability</a:t>
            </a:r>
            <a:endParaRPr lang="en-US" sz="2400" dirty="0"/>
          </a:p>
        </p:txBody>
      </p:sp>
    </p:spTree>
    <p:extLst>
      <p:ext uri="{BB962C8B-B14F-4D97-AF65-F5344CB8AC3E}">
        <p14:creationId xmlns:p14="http://schemas.microsoft.com/office/powerpoint/2010/main" val="176099728"/>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 training</a:t>
            </a:r>
            <a:endParaRPr lang="en-US" dirty="0"/>
          </a:p>
        </p:txBody>
      </p:sp>
      <p:graphicFrame>
        <p:nvGraphicFramePr>
          <p:cNvPr id="202754" name="Object 2"/>
          <p:cNvGraphicFramePr>
            <a:graphicFrameLocks noChangeAspect="1"/>
          </p:cNvGraphicFramePr>
          <p:nvPr>
            <p:extLst>
              <p:ext uri="{D42A27DB-BD31-4B8C-83A1-F6EECF244321}">
                <p14:modId xmlns:p14="http://schemas.microsoft.com/office/powerpoint/2010/main" val="2524134030"/>
              </p:ext>
            </p:extLst>
          </p:nvPr>
        </p:nvGraphicFramePr>
        <p:xfrm>
          <a:off x="7772400" y="4073843"/>
          <a:ext cx="1143000" cy="457200"/>
        </p:xfrm>
        <a:graphic>
          <a:graphicData uri="http://schemas.openxmlformats.org/presentationml/2006/ole">
            <mc:AlternateContent xmlns:mc="http://schemas.openxmlformats.org/markup-compatibility/2006">
              <mc:Choice xmlns:v="urn:schemas-microsoft-com:vml" Requires="v">
                <p:oleObj spid="_x0000_s28679" name="Equation" r:id="rId3" imgW="444500" imgH="177800" progId="Equation.3">
                  <p:embed/>
                </p:oleObj>
              </mc:Choice>
              <mc:Fallback>
                <p:oleObj name="Equation" r:id="rId3" imgW="4445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4073843"/>
                        <a:ext cx="11430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571500" y="1905000"/>
            <a:ext cx="4457700" cy="461665"/>
          </a:xfrm>
          <a:prstGeom prst="rect">
            <a:avLst/>
          </a:prstGeom>
          <a:noFill/>
        </p:spPr>
        <p:txBody>
          <a:bodyPr wrap="square" rtlCol="0">
            <a:spAutoFit/>
          </a:bodyPr>
          <a:lstStyle/>
          <a:p>
            <a:r>
              <a:rPr lang="en-US" sz="2400" dirty="0" smtClean="0"/>
              <a:t>Input: aligned sentence pairs</a:t>
            </a:r>
            <a:endParaRPr lang="en-US" sz="2400" dirty="0"/>
          </a:p>
        </p:txBody>
      </p:sp>
      <p:sp>
        <p:nvSpPr>
          <p:cNvPr id="14" name="Right Arrow 13"/>
          <p:cNvSpPr/>
          <p:nvPr/>
        </p:nvSpPr>
        <p:spPr>
          <a:xfrm>
            <a:off x="6492875" y="3962400"/>
            <a:ext cx="762000" cy="685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rot="17453132">
            <a:off x="6344120" y="2783447"/>
            <a:ext cx="1388815" cy="461665"/>
          </a:xfrm>
          <a:prstGeom prst="rect">
            <a:avLst/>
          </a:prstGeom>
          <a:noFill/>
        </p:spPr>
        <p:txBody>
          <a:bodyPr wrap="square" rtlCol="0">
            <a:spAutoFit/>
          </a:bodyPr>
          <a:lstStyle/>
          <a:p>
            <a:r>
              <a:rPr lang="en-US" sz="2400" dirty="0" smtClean="0"/>
              <a:t>learning</a:t>
            </a:r>
            <a:endParaRPr lang="en-US" sz="2400" dirty="0"/>
          </a:p>
        </p:txBody>
      </p:sp>
      <p:cxnSp>
        <p:nvCxnSpPr>
          <p:cNvPr id="16" name="Straight Connector 15"/>
          <p:cNvCxnSpPr/>
          <p:nvPr/>
        </p:nvCxnSpPr>
        <p:spPr bwMode="auto">
          <a:xfrm>
            <a:off x="685926" y="3276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7" name="Straight Connector 16"/>
          <p:cNvCxnSpPr/>
          <p:nvPr/>
        </p:nvCxnSpPr>
        <p:spPr bwMode="auto">
          <a:xfrm>
            <a:off x="3810126" y="3276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8" name="Straight Connector 17"/>
          <p:cNvCxnSpPr/>
          <p:nvPr/>
        </p:nvCxnSpPr>
        <p:spPr bwMode="auto">
          <a:xfrm>
            <a:off x="685926" y="3581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9" name="Straight Connector 18"/>
          <p:cNvCxnSpPr/>
          <p:nvPr/>
        </p:nvCxnSpPr>
        <p:spPr bwMode="auto">
          <a:xfrm>
            <a:off x="3810126" y="3581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0" name="Straight Connector 19"/>
          <p:cNvCxnSpPr/>
          <p:nvPr/>
        </p:nvCxnSpPr>
        <p:spPr bwMode="auto">
          <a:xfrm>
            <a:off x="685926" y="3886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1" name="Straight Connector 20"/>
          <p:cNvCxnSpPr/>
          <p:nvPr/>
        </p:nvCxnSpPr>
        <p:spPr bwMode="auto">
          <a:xfrm>
            <a:off x="3810126" y="3886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2" name="Straight Connector 21"/>
          <p:cNvCxnSpPr/>
          <p:nvPr/>
        </p:nvCxnSpPr>
        <p:spPr bwMode="auto">
          <a:xfrm>
            <a:off x="685926" y="4191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3" name="Straight Connector 22"/>
          <p:cNvCxnSpPr/>
          <p:nvPr/>
        </p:nvCxnSpPr>
        <p:spPr bwMode="auto">
          <a:xfrm>
            <a:off x="3810126" y="4191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4" name="Straight Connector 23"/>
          <p:cNvCxnSpPr/>
          <p:nvPr/>
        </p:nvCxnSpPr>
        <p:spPr bwMode="auto">
          <a:xfrm>
            <a:off x="685926" y="44958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5" name="Straight Connector 24"/>
          <p:cNvCxnSpPr/>
          <p:nvPr/>
        </p:nvCxnSpPr>
        <p:spPr bwMode="auto">
          <a:xfrm>
            <a:off x="3810126" y="44958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6" name="Straight Connector 25"/>
          <p:cNvCxnSpPr/>
          <p:nvPr/>
        </p:nvCxnSpPr>
        <p:spPr bwMode="auto">
          <a:xfrm>
            <a:off x="685926" y="4800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7" name="Straight Connector 26"/>
          <p:cNvCxnSpPr/>
          <p:nvPr/>
        </p:nvCxnSpPr>
        <p:spPr bwMode="auto">
          <a:xfrm>
            <a:off x="3810126" y="4800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8" name="Straight Connector 27"/>
          <p:cNvCxnSpPr/>
          <p:nvPr/>
        </p:nvCxnSpPr>
        <p:spPr bwMode="auto">
          <a:xfrm>
            <a:off x="685926" y="5105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9" name="Straight Connector 28"/>
          <p:cNvCxnSpPr/>
          <p:nvPr/>
        </p:nvCxnSpPr>
        <p:spPr bwMode="auto">
          <a:xfrm>
            <a:off x="3810126" y="5105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30" name="Straight Connector 29"/>
          <p:cNvCxnSpPr/>
          <p:nvPr/>
        </p:nvCxnSpPr>
        <p:spPr bwMode="auto">
          <a:xfrm>
            <a:off x="685926" y="5410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31" name="Straight Connector 30"/>
          <p:cNvCxnSpPr/>
          <p:nvPr/>
        </p:nvCxnSpPr>
        <p:spPr bwMode="auto">
          <a:xfrm>
            <a:off x="3810126" y="5410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sp>
        <p:nvSpPr>
          <p:cNvPr id="32" name="TextBox 31"/>
          <p:cNvSpPr txBox="1"/>
          <p:nvPr/>
        </p:nvSpPr>
        <p:spPr>
          <a:xfrm>
            <a:off x="126" y="2514600"/>
            <a:ext cx="3007629" cy="369332"/>
          </a:xfrm>
          <a:prstGeom prst="rect">
            <a:avLst/>
          </a:prstGeom>
          <a:noFill/>
        </p:spPr>
        <p:txBody>
          <a:bodyPr wrap="none" rtlCol="0">
            <a:spAutoFit/>
          </a:bodyPr>
          <a:lstStyle/>
          <a:p>
            <a:r>
              <a:rPr lang="en-US" dirty="0" smtClean="0"/>
              <a:t>Chinese sentence fragment</a:t>
            </a:r>
            <a:endParaRPr lang="en-US" dirty="0"/>
          </a:p>
        </p:txBody>
      </p:sp>
      <p:sp>
        <p:nvSpPr>
          <p:cNvPr id="33" name="TextBox 32"/>
          <p:cNvSpPr txBox="1"/>
          <p:nvPr/>
        </p:nvSpPr>
        <p:spPr>
          <a:xfrm>
            <a:off x="3581526" y="2514600"/>
            <a:ext cx="2917799" cy="369332"/>
          </a:xfrm>
          <a:prstGeom prst="rect">
            <a:avLst/>
          </a:prstGeom>
          <a:noFill/>
        </p:spPr>
        <p:txBody>
          <a:bodyPr wrap="none" rtlCol="0">
            <a:spAutoFit/>
          </a:bodyPr>
          <a:lstStyle/>
          <a:p>
            <a:r>
              <a:rPr lang="en-US" dirty="0" smtClean="0"/>
              <a:t>English sentence fragment</a:t>
            </a:r>
            <a:endParaRPr lang="en-US" dirty="0"/>
          </a:p>
        </p:txBody>
      </p:sp>
      <p:cxnSp>
        <p:nvCxnSpPr>
          <p:cNvPr id="34" name="Straight Arrow Connector 33"/>
          <p:cNvCxnSpPr/>
          <p:nvPr/>
        </p:nvCxnSpPr>
        <p:spPr bwMode="auto">
          <a:xfrm>
            <a:off x="2895726" y="3276600"/>
            <a:ext cx="762000" cy="0"/>
          </a:xfrm>
          <a:prstGeom prst="straightConnector1">
            <a:avLst/>
          </a:prstGeom>
          <a:solidFill>
            <a:schemeClr val="accent1"/>
          </a:solidFill>
          <a:ln w="9525" cap="flat" cmpd="sng" algn="ctr">
            <a:solidFill>
              <a:srgbClr val="0000FF"/>
            </a:solidFill>
            <a:prstDash val="solid"/>
            <a:round/>
            <a:headEnd type="arrow"/>
            <a:tailEnd type="arrow"/>
          </a:ln>
          <a:effectLst/>
        </p:spPr>
      </p:cxnSp>
    </p:spTree>
    <p:extLst>
      <p:ext uri="{BB962C8B-B14F-4D97-AF65-F5344CB8AC3E}">
        <p14:creationId xmlns:p14="http://schemas.microsoft.com/office/powerpoint/2010/main" val="2688230952"/>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 applying</a:t>
            </a:r>
            <a:endParaRPr lang="en-US" dirty="0"/>
          </a:p>
        </p:txBody>
      </p:sp>
      <p:graphicFrame>
        <p:nvGraphicFramePr>
          <p:cNvPr id="203778" name="Object 2"/>
          <p:cNvGraphicFramePr>
            <a:graphicFrameLocks noChangeAspect="1"/>
          </p:cNvGraphicFramePr>
          <p:nvPr>
            <p:extLst>
              <p:ext uri="{D42A27DB-BD31-4B8C-83A1-F6EECF244321}">
                <p14:modId xmlns:p14="http://schemas.microsoft.com/office/powerpoint/2010/main" val="2313164157"/>
              </p:ext>
            </p:extLst>
          </p:nvPr>
        </p:nvGraphicFramePr>
        <p:xfrm>
          <a:off x="2057400" y="3581400"/>
          <a:ext cx="2514600" cy="914400"/>
        </p:xfrm>
        <a:graphic>
          <a:graphicData uri="http://schemas.openxmlformats.org/presentationml/2006/ole">
            <mc:AlternateContent xmlns:mc="http://schemas.openxmlformats.org/markup-compatibility/2006">
              <mc:Choice xmlns:v="urn:schemas-microsoft-com:vml" Requires="v">
                <p:oleObj spid="_x0000_s29703" name="Equation" r:id="rId3" imgW="977900" imgH="355600" progId="Equation.3">
                  <p:embed/>
                </p:oleObj>
              </mc:Choice>
              <mc:Fallback>
                <p:oleObj name="Equation" r:id="rId3" imgW="9779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581400"/>
                        <a:ext cx="25146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Straight Arrow Connector 6"/>
          <p:cNvCxnSpPr/>
          <p:nvPr/>
        </p:nvCxnSpPr>
        <p:spPr>
          <a:xfrm flipH="1" flipV="1">
            <a:off x="4283869" y="4038601"/>
            <a:ext cx="1185862" cy="990599"/>
          </a:xfrm>
          <a:prstGeom prst="straightConnector1">
            <a:avLst/>
          </a:prstGeom>
          <a:ln w="57150" cap="flat" cmpd="sng" algn="ctr">
            <a:solidFill>
              <a:schemeClr val="accent1">
                <a:lumMod val="50000"/>
              </a:schemeClr>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90537" y="2284273"/>
            <a:ext cx="4386263" cy="954107"/>
          </a:xfrm>
          <a:prstGeom prst="rect">
            <a:avLst/>
          </a:prstGeom>
          <a:noFill/>
        </p:spPr>
        <p:txBody>
          <a:bodyPr wrap="square" rtlCol="0">
            <a:spAutoFit/>
          </a:bodyPr>
          <a:lstStyle/>
          <a:p>
            <a:r>
              <a:rPr lang="en-US" sz="2800" dirty="0" smtClean="0">
                <a:solidFill>
                  <a:srgbClr val="008000"/>
                </a:solidFill>
              </a:rPr>
              <a:t>Conditioned on the input, what is the most-likely output</a:t>
            </a:r>
            <a:endParaRPr lang="en-US" sz="2800" dirty="0">
              <a:solidFill>
                <a:srgbClr val="008000"/>
              </a:solidFill>
            </a:endParaRPr>
          </a:p>
        </p:txBody>
      </p:sp>
      <p:sp>
        <p:nvSpPr>
          <p:cNvPr id="8" name="Text Box 3"/>
          <p:cNvSpPr txBox="1">
            <a:spLocks noChangeArrowheads="1"/>
          </p:cNvSpPr>
          <p:nvPr/>
        </p:nvSpPr>
        <p:spPr bwMode="auto">
          <a:xfrm>
            <a:off x="4724400" y="5334000"/>
            <a:ext cx="3810000" cy="1069975"/>
          </a:xfrm>
          <a:prstGeom prst="rect">
            <a:avLst/>
          </a:prstGeom>
          <a:noFill/>
          <a:ln w="9525">
            <a:noFill/>
            <a:miter lim="800000"/>
            <a:headEnd/>
            <a:tailEnd/>
          </a:ln>
          <a:effectLst/>
        </p:spPr>
        <p:txBody>
          <a:bodyPr>
            <a:prstTxWarp prst="textNoShape">
              <a:avLst/>
            </a:prstTxWarp>
            <a:spAutoFit/>
          </a:bodyPr>
          <a:lstStyle/>
          <a:p>
            <a:pPr algn="l"/>
            <a:r>
              <a:rPr lang="zh-CN" altLang="en-US" sz="1600" dirty="0" smtClean="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zh-CN" altLang="en-US" sz="1600" dirty="0">
              <a:latin typeface="Times New Roman" pitchFamily="-111" charset="0"/>
            </a:endParaRPr>
          </a:p>
        </p:txBody>
      </p:sp>
    </p:spTree>
    <p:extLst>
      <p:ext uri="{BB962C8B-B14F-4D97-AF65-F5344CB8AC3E}">
        <p14:creationId xmlns:p14="http://schemas.microsoft.com/office/powerpoint/2010/main" val="389182134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1055688" y="2187575"/>
          <a:ext cx="1435100" cy="457200"/>
        </p:xfrm>
        <a:graphic>
          <a:graphicData uri="http://schemas.openxmlformats.org/presentationml/2006/ole">
            <mc:AlternateContent xmlns:mc="http://schemas.openxmlformats.org/markup-compatibility/2006">
              <mc:Choice xmlns:v="urn:schemas-microsoft-com:vml" Requires="v">
                <p:oleObj spid="_x0000_s33799" name="Equation" r:id="rId3" imgW="558800" imgH="177800" progId="Equation.3">
                  <p:embed/>
                </p:oleObj>
              </mc:Choice>
              <mc:Fallback>
                <p:oleObj name="Equation" r:id="rId3" imgW="5588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688" y="2187575"/>
                        <a:ext cx="14351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spTree>
    <p:extLst>
      <p:ext uri="{BB962C8B-B14F-4D97-AF65-F5344CB8AC3E}">
        <p14:creationId xmlns:p14="http://schemas.microsoft.com/office/powerpoint/2010/main" val="3382770527"/>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1055688" y="2187575"/>
          <a:ext cx="1435100" cy="457200"/>
        </p:xfrm>
        <a:graphic>
          <a:graphicData uri="http://schemas.openxmlformats.org/presentationml/2006/ole">
            <mc:AlternateContent xmlns:mc="http://schemas.openxmlformats.org/markup-compatibility/2006">
              <mc:Choice xmlns:v="urn:schemas-microsoft-com:vml" Requires="v">
                <p:oleObj spid="_x0000_s30751" name="Equation" r:id="rId3" imgW="558800" imgH="177800" progId="Equation.3">
                  <p:embed/>
                </p:oleObj>
              </mc:Choice>
              <mc:Fallback>
                <p:oleObj name="Equation" r:id="rId3" imgW="5588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688" y="2187575"/>
                        <a:ext cx="14351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7" name="Object 7"/>
          <p:cNvGraphicFramePr>
            <a:graphicFrameLocks noChangeAspect="1"/>
          </p:cNvGraphicFramePr>
          <p:nvPr/>
        </p:nvGraphicFramePr>
        <p:xfrm>
          <a:off x="2971800" y="1958975"/>
          <a:ext cx="1860550" cy="1012825"/>
        </p:xfrm>
        <a:graphic>
          <a:graphicData uri="http://schemas.openxmlformats.org/presentationml/2006/ole">
            <mc:AlternateContent xmlns:mc="http://schemas.openxmlformats.org/markup-compatibility/2006">
              <mc:Choice xmlns:v="urn:schemas-microsoft-com:vml" Requires="v">
                <p:oleObj spid="_x0000_s30752" name="Equation" r:id="rId5" imgW="723900" imgH="393700" progId="Equation.3">
                  <p:embed/>
                </p:oleObj>
              </mc:Choice>
              <mc:Fallback>
                <p:oleObj name="Equation" r:id="rId5" imgW="723900" imgH="393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1958975"/>
                        <a:ext cx="1860550"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graphicFrame>
        <p:nvGraphicFramePr>
          <p:cNvPr id="844808" name="Object 8"/>
          <p:cNvGraphicFramePr>
            <a:graphicFrameLocks noChangeAspect="1"/>
          </p:cNvGraphicFramePr>
          <p:nvPr/>
        </p:nvGraphicFramePr>
        <p:xfrm>
          <a:off x="1382713" y="3309937"/>
          <a:ext cx="750887" cy="423863"/>
        </p:xfrm>
        <a:graphic>
          <a:graphicData uri="http://schemas.openxmlformats.org/presentationml/2006/ole">
            <mc:AlternateContent xmlns:mc="http://schemas.openxmlformats.org/markup-compatibility/2006">
              <mc:Choice xmlns:v="urn:schemas-microsoft-com:vml" Requires="v">
                <p:oleObj spid="_x0000_s30753" name="Equation" r:id="rId7" imgW="292100" imgH="165100" progId="Equation.3">
                  <p:embed/>
                </p:oleObj>
              </mc:Choice>
              <mc:Fallback>
                <p:oleObj name="Equation" r:id="rId7" imgW="2921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2713" y="3309937"/>
                        <a:ext cx="750887" cy="423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2819400" y="3272135"/>
            <a:ext cx="47244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a:t>p</a:t>
            </a:r>
            <a:r>
              <a:rPr lang="en-US" sz="2400" dirty="0" smtClean="0"/>
              <a:t>robability of the received message</a:t>
            </a:r>
            <a:endParaRPr lang="en-US" sz="24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mc:AlternateContent xmlns:mc="http://schemas.openxmlformats.org/markup-compatibility/2006">
              <mc:Choice xmlns:v="urn:schemas-microsoft-com:vml" Requires="v">
                <p:oleObj spid="_x0000_s30754" name="Equation" r:id="rId9" imgW="292100" imgH="165100" progId="Equation.3">
                  <p:embed/>
                </p:oleObj>
              </mc:Choice>
              <mc:Fallback>
                <p:oleObj name="Equation" r:id="rId9" imgW="292100" imgH="165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2713" y="4146550"/>
                        <a:ext cx="750887"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
          <p:cNvSpPr txBox="1">
            <a:spLocks noChangeArrowheads="1"/>
          </p:cNvSpPr>
          <p:nvPr/>
        </p:nvSpPr>
        <p:spPr bwMode="auto">
          <a:xfrm>
            <a:off x="2819400" y="4045803"/>
            <a:ext cx="5486400" cy="830997"/>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t>language model: what are likely word sequences?</a:t>
            </a:r>
            <a:endParaRPr lang="en-US" sz="2400" dirty="0"/>
          </a:p>
        </p:txBody>
      </p:sp>
      <p:graphicFrame>
        <p:nvGraphicFramePr>
          <p:cNvPr id="844810" name="Object 10"/>
          <p:cNvGraphicFramePr>
            <a:graphicFrameLocks noChangeAspect="1"/>
          </p:cNvGraphicFramePr>
          <p:nvPr/>
        </p:nvGraphicFramePr>
        <p:xfrm>
          <a:off x="993775" y="5486400"/>
          <a:ext cx="1139825" cy="457200"/>
        </p:xfrm>
        <a:graphic>
          <a:graphicData uri="http://schemas.openxmlformats.org/presentationml/2006/ole">
            <mc:AlternateContent xmlns:mc="http://schemas.openxmlformats.org/markup-compatibility/2006">
              <mc:Choice xmlns:v="urn:schemas-microsoft-com:vml" Requires="v">
                <p:oleObj spid="_x0000_s30755" name="Equation" r:id="rId11" imgW="444500" imgH="177800" progId="Equation.3">
                  <p:embed/>
                </p:oleObj>
              </mc:Choice>
              <mc:Fallback>
                <p:oleObj name="Equation" r:id="rId11" imgW="444500" imgH="1778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3775" y="5486400"/>
                        <a:ext cx="11398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9"/>
          <p:cNvSpPr txBox="1">
            <a:spLocks noChangeArrowheads="1"/>
          </p:cNvSpPr>
          <p:nvPr/>
        </p:nvSpPr>
        <p:spPr bwMode="auto">
          <a:xfrm>
            <a:off x="2819400" y="5144869"/>
            <a:ext cx="54864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t>translation model: how does the mutation/translation process happen?  what operations are valid?</a:t>
            </a:r>
            <a:endParaRPr lang="en-US" sz="2400" dirty="0"/>
          </a:p>
        </p:txBody>
      </p:sp>
    </p:spTree>
    <p:extLst>
      <p:ext uri="{BB962C8B-B14F-4D97-AF65-F5344CB8AC3E}">
        <p14:creationId xmlns:p14="http://schemas.microsoft.com/office/powerpoint/2010/main" val="917791458"/>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44807" name="Object 7"/>
          <p:cNvGraphicFramePr>
            <a:graphicFrameLocks noChangeAspect="1"/>
          </p:cNvGraphicFramePr>
          <p:nvPr/>
        </p:nvGraphicFramePr>
        <p:xfrm>
          <a:off x="1295400" y="1981200"/>
          <a:ext cx="3424237" cy="457200"/>
        </p:xfrm>
        <a:graphic>
          <a:graphicData uri="http://schemas.openxmlformats.org/presentationml/2006/ole">
            <mc:AlternateContent xmlns:mc="http://schemas.openxmlformats.org/markup-compatibility/2006">
              <mc:Choice xmlns:v="urn:schemas-microsoft-com:vml" Requires="v">
                <p:oleObj spid="_x0000_s31769" name="Equation" r:id="rId3" imgW="1333500" imgH="177800" progId="Equation.3">
                  <p:embed/>
                </p:oleObj>
              </mc:Choice>
              <mc:Fallback>
                <p:oleObj name="Equation" r:id="rId3" imgW="13335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981200"/>
                        <a:ext cx="342423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8" name="Object 8"/>
          <p:cNvGraphicFramePr>
            <a:graphicFrameLocks noChangeAspect="1"/>
          </p:cNvGraphicFramePr>
          <p:nvPr/>
        </p:nvGraphicFramePr>
        <p:xfrm>
          <a:off x="1382713" y="3309937"/>
          <a:ext cx="750887" cy="423863"/>
        </p:xfrm>
        <a:graphic>
          <a:graphicData uri="http://schemas.openxmlformats.org/presentationml/2006/ole">
            <mc:AlternateContent xmlns:mc="http://schemas.openxmlformats.org/markup-compatibility/2006">
              <mc:Choice xmlns:v="urn:schemas-microsoft-com:vml" Requires="v">
                <p:oleObj spid="_x0000_s31770" name="Equation" r:id="rId5" imgW="292100" imgH="165100" progId="Equation.3">
                  <p:embed/>
                </p:oleObj>
              </mc:Choice>
              <mc:Fallback>
                <p:oleObj name="Equation" r:id="rId5" imgW="292100" imgH="1651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2713" y="3309937"/>
                        <a:ext cx="750887" cy="423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2819400" y="3272135"/>
            <a:ext cx="47244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a:t>p</a:t>
            </a:r>
            <a:r>
              <a:rPr lang="en-US" sz="2400" dirty="0" smtClean="0"/>
              <a:t>robability of the received message</a:t>
            </a:r>
            <a:endParaRPr lang="en-US" sz="24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mc:AlternateContent xmlns:mc="http://schemas.openxmlformats.org/markup-compatibility/2006">
              <mc:Choice xmlns:v="urn:schemas-microsoft-com:vml" Requires="v">
                <p:oleObj spid="_x0000_s31771" name="Equation" r:id="rId7" imgW="292100" imgH="165100" progId="Equation.3">
                  <p:embed/>
                </p:oleObj>
              </mc:Choice>
              <mc:Fallback>
                <p:oleObj name="Equation" r:id="rId7" imgW="2921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82713" y="4146550"/>
                        <a:ext cx="750887"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
          <p:cNvSpPr txBox="1">
            <a:spLocks noChangeArrowheads="1"/>
          </p:cNvSpPr>
          <p:nvPr/>
        </p:nvSpPr>
        <p:spPr bwMode="auto">
          <a:xfrm>
            <a:off x="2819400" y="4045803"/>
            <a:ext cx="5486400" cy="830997"/>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t>language model: what are likely word sequences?</a:t>
            </a:r>
            <a:endParaRPr lang="en-US" sz="2400" dirty="0"/>
          </a:p>
        </p:txBody>
      </p:sp>
      <p:graphicFrame>
        <p:nvGraphicFramePr>
          <p:cNvPr id="844810" name="Object 10"/>
          <p:cNvGraphicFramePr>
            <a:graphicFrameLocks noChangeAspect="1"/>
          </p:cNvGraphicFramePr>
          <p:nvPr/>
        </p:nvGraphicFramePr>
        <p:xfrm>
          <a:off x="993775" y="5486400"/>
          <a:ext cx="1139825" cy="457200"/>
        </p:xfrm>
        <a:graphic>
          <a:graphicData uri="http://schemas.openxmlformats.org/presentationml/2006/ole">
            <mc:AlternateContent xmlns:mc="http://schemas.openxmlformats.org/markup-compatibility/2006">
              <mc:Choice xmlns:v="urn:schemas-microsoft-com:vml" Requires="v">
                <p:oleObj spid="_x0000_s31772" name="Equation" r:id="rId9" imgW="444500" imgH="177800" progId="Equation.3">
                  <p:embed/>
                </p:oleObj>
              </mc:Choice>
              <mc:Fallback>
                <p:oleObj name="Equation" r:id="rId9" imgW="444500" imgH="177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3775" y="5486400"/>
                        <a:ext cx="11398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9"/>
          <p:cNvSpPr txBox="1">
            <a:spLocks noChangeArrowheads="1"/>
          </p:cNvSpPr>
          <p:nvPr/>
        </p:nvSpPr>
        <p:spPr bwMode="auto">
          <a:xfrm>
            <a:off x="2819400" y="5144869"/>
            <a:ext cx="54864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t>translation model: how does the translation process happen?  what operations are valid?</a:t>
            </a:r>
            <a:endParaRPr lang="en-US" sz="2400" dirty="0"/>
          </a:p>
        </p:txBody>
      </p:sp>
      <p:cxnSp>
        <p:nvCxnSpPr>
          <p:cNvPr id="14" name="Straight Connector 13"/>
          <p:cNvCxnSpPr/>
          <p:nvPr/>
        </p:nvCxnSpPr>
        <p:spPr>
          <a:xfrm flipV="1">
            <a:off x="1146175" y="3505200"/>
            <a:ext cx="6550025" cy="7620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7046059" y="2645688"/>
            <a:ext cx="913581" cy="461665"/>
          </a:xfrm>
          <a:prstGeom prst="rect">
            <a:avLst/>
          </a:prstGeom>
          <a:noFill/>
        </p:spPr>
        <p:txBody>
          <a:bodyPr wrap="none" rtlCol="0">
            <a:spAutoFit/>
          </a:bodyPr>
          <a:lstStyle/>
          <a:p>
            <a:r>
              <a:rPr lang="en-US" sz="2400" dirty="0" smtClean="0">
                <a:solidFill>
                  <a:srgbClr val="FF0000"/>
                </a:solidFill>
              </a:rPr>
              <a:t>why?</a:t>
            </a:r>
            <a:endParaRPr lang="en-US" sz="2400" dirty="0">
              <a:solidFill>
                <a:srgbClr val="FF0000"/>
              </a:solidFill>
            </a:endParaRPr>
          </a:p>
        </p:txBody>
      </p:sp>
    </p:spTree>
    <p:extLst>
      <p:ext uri="{BB962C8B-B14F-4D97-AF65-F5344CB8AC3E}">
        <p14:creationId xmlns:p14="http://schemas.microsoft.com/office/powerpoint/2010/main" val="1748546433"/>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901887" y="457200"/>
            <a:ext cx="7556313" cy="1116106"/>
          </a:xfrm>
        </p:spPr>
        <p:txBody>
          <a:bodyPr/>
          <a:lstStyle/>
          <a:p>
            <a:r>
              <a:rPr lang="en-US" sz="4000" dirty="0" smtClean="0"/>
              <a:t>Machine </a:t>
            </a:r>
            <a:r>
              <a:rPr lang="en-US" sz="4000" dirty="0" smtClean="0"/>
              <a:t>translation</a:t>
            </a:r>
            <a:endParaRPr lang="en-US" sz="40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29"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 English words/phrases translate to Chinese?</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are likely English words/word sequences?</a:t>
            </a:r>
            <a:endParaRPr lang="en-US" sz="2400" dirty="0">
              <a:solidFill>
                <a:schemeClr val="tx2"/>
              </a:solidFill>
            </a:endParaRPr>
          </a:p>
        </p:txBody>
      </p:sp>
    </p:spTree>
    <p:extLst>
      <p:ext uri="{BB962C8B-B14F-4D97-AF65-F5344CB8AC3E}">
        <p14:creationId xmlns:p14="http://schemas.microsoft.com/office/powerpoint/2010/main" val="2700209833"/>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304800"/>
            <a:ext cx="7772400" cy="1143000"/>
          </a:xfrm>
          <a:noFill/>
          <a:ln/>
        </p:spPr>
        <p:txBody>
          <a:bodyPr/>
          <a:lstStyle/>
          <a:p>
            <a:r>
              <a:rPr lang="en-US" dirty="0" smtClean="0">
                <a:solidFill>
                  <a:schemeClr val="tx1"/>
                </a:solidFill>
              </a:rPr>
              <a:t>One way to think about it…</a:t>
            </a:r>
            <a:endParaRPr lang="en-US" dirty="0">
              <a:solidFill>
                <a:schemeClr val="tx1"/>
              </a:solidFill>
            </a:endParaRPr>
          </a:p>
        </p:txBody>
      </p:sp>
      <p:sp>
        <p:nvSpPr>
          <p:cNvPr id="830467" name="Text Box 3"/>
          <p:cNvSpPr txBox="1">
            <a:spLocks noChangeArrowheads="1"/>
          </p:cNvSpPr>
          <p:nvPr/>
        </p:nvSpPr>
        <p:spPr bwMode="auto">
          <a:xfrm>
            <a:off x="349705" y="2225675"/>
            <a:ext cx="1432604" cy="830997"/>
          </a:xfrm>
          <a:prstGeom prst="rect">
            <a:avLst/>
          </a:prstGeom>
          <a:noFill/>
          <a:ln w="9525">
            <a:noFill/>
            <a:miter lim="800000"/>
            <a:headEnd/>
            <a:tailEnd/>
          </a:ln>
          <a:effectLst/>
        </p:spPr>
        <p:txBody>
          <a:bodyPr wrap="none">
            <a:prstTxWarp prst="textNoShape">
              <a:avLst/>
            </a:prstTxWarp>
            <a:spAutoFit/>
          </a:bodyPr>
          <a:lstStyle/>
          <a:p>
            <a:r>
              <a:rPr lang="en-US" sz="2400" b="1" dirty="0" smtClean="0"/>
              <a:t>Spanish</a:t>
            </a:r>
            <a:br>
              <a:rPr lang="en-US" sz="2400" b="1" dirty="0" smtClean="0"/>
            </a:br>
            <a:r>
              <a:rPr lang="en-US" sz="2400" b="1" dirty="0" smtClean="0"/>
              <a:t>(foreign)</a:t>
            </a:r>
            <a:endParaRPr lang="en-US" sz="2400" b="1" dirty="0"/>
          </a:p>
        </p:txBody>
      </p:sp>
      <p:sp>
        <p:nvSpPr>
          <p:cNvPr id="830468" name="Line 4"/>
          <p:cNvSpPr>
            <a:spLocks noChangeShapeType="1"/>
          </p:cNvSpPr>
          <p:nvPr/>
        </p:nvSpPr>
        <p:spPr bwMode="auto">
          <a:xfrm>
            <a:off x="1900237"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69" name="Rectangle 5"/>
          <p:cNvSpPr>
            <a:spLocks noChangeArrowheads="1"/>
          </p:cNvSpPr>
          <p:nvPr/>
        </p:nvSpPr>
        <p:spPr bwMode="auto">
          <a:xfrm>
            <a:off x="2514600" y="2057400"/>
            <a:ext cx="1219200" cy="823914"/>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Translation</a:t>
            </a:r>
            <a:br>
              <a:rPr lang="en-US" dirty="0" smtClean="0"/>
            </a:br>
            <a:r>
              <a:rPr lang="en-US" dirty="0" smtClean="0"/>
              <a:t>model</a:t>
            </a:r>
            <a:endParaRPr lang="en-US" dirty="0"/>
          </a:p>
        </p:txBody>
      </p:sp>
      <p:sp>
        <p:nvSpPr>
          <p:cNvPr id="830470" name="Rectangle 6"/>
          <p:cNvSpPr>
            <a:spLocks noChangeArrowheads="1"/>
          </p:cNvSpPr>
          <p:nvPr/>
        </p:nvSpPr>
        <p:spPr bwMode="auto">
          <a:xfrm>
            <a:off x="5943600" y="2147887"/>
            <a:ext cx="1219200" cy="609600"/>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language</a:t>
            </a:r>
            <a:br>
              <a:rPr lang="en-US" dirty="0" smtClean="0"/>
            </a:br>
            <a:r>
              <a:rPr lang="en-US" dirty="0" smtClean="0"/>
              <a:t>model</a:t>
            </a:r>
            <a:endParaRPr lang="en-US" dirty="0"/>
          </a:p>
        </p:txBody>
      </p:sp>
      <p:sp>
        <p:nvSpPr>
          <p:cNvPr id="830471" name="Text Box 7"/>
          <p:cNvSpPr txBox="1">
            <a:spLocks noChangeArrowheads="1"/>
          </p:cNvSpPr>
          <p:nvPr/>
        </p:nvSpPr>
        <p:spPr bwMode="auto">
          <a:xfrm>
            <a:off x="4087813" y="2149475"/>
            <a:ext cx="1284287" cy="822325"/>
          </a:xfrm>
          <a:prstGeom prst="rect">
            <a:avLst/>
          </a:prstGeom>
          <a:noFill/>
          <a:ln w="9525">
            <a:noFill/>
            <a:miter lim="800000"/>
            <a:headEnd/>
            <a:tailEnd/>
          </a:ln>
          <a:effectLst/>
        </p:spPr>
        <p:txBody>
          <a:bodyPr wrap="none">
            <a:prstTxWarp prst="textNoShape">
              <a:avLst/>
            </a:prstTxWarp>
            <a:spAutoFit/>
          </a:bodyPr>
          <a:lstStyle/>
          <a:p>
            <a:r>
              <a:rPr lang="en-US" sz="2400" b="1"/>
              <a:t>Broken</a:t>
            </a:r>
          </a:p>
          <a:p>
            <a:r>
              <a:rPr lang="en-US" sz="2400" b="1"/>
              <a:t>English</a:t>
            </a:r>
          </a:p>
        </p:txBody>
      </p:sp>
      <p:sp>
        <p:nvSpPr>
          <p:cNvPr id="830472" name="Line 8"/>
          <p:cNvSpPr>
            <a:spLocks noChangeShapeType="1"/>
          </p:cNvSpPr>
          <p:nvPr/>
        </p:nvSpPr>
        <p:spPr bwMode="auto">
          <a:xfrm>
            <a:off x="5486400"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3" name="Line 9"/>
          <p:cNvSpPr>
            <a:spLocks noChangeShapeType="1"/>
          </p:cNvSpPr>
          <p:nvPr/>
        </p:nvSpPr>
        <p:spPr bwMode="auto">
          <a:xfrm>
            <a:off x="3810000" y="2438400"/>
            <a:ext cx="3048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4" name="Text Box 10"/>
          <p:cNvSpPr txBox="1">
            <a:spLocks noChangeArrowheads="1"/>
          </p:cNvSpPr>
          <p:nvPr/>
        </p:nvSpPr>
        <p:spPr bwMode="auto">
          <a:xfrm>
            <a:off x="7772400" y="2209800"/>
            <a:ext cx="1284287" cy="457200"/>
          </a:xfrm>
          <a:prstGeom prst="rect">
            <a:avLst/>
          </a:prstGeom>
          <a:noFill/>
          <a:ln w="9525">
            <a:noFill/>
            <a:miter lim="800000"/>
            <a:headEnd/>
            <a:tailEnd/>
          </a:ln>
          <a:effectLst/>
        </p:spPr>
        <p:txBody>
          <a:bodyPr wrap="none">
            <a:prstTxWarp prst="textNoShape">
              <a:avLst/>
            </a:prstTxWarp>
            <a:spAutoFit/>
          </a:bodyPr>
          <a:lstStyle/>
          <a:p>
            <a:r>
              <a:rPr lang="en-US" sz="2400" b="1" dirty="0"/>
              <a:t>English</a:t>
            </a:r>
          </a:p>
        </p:txBody>
      </p:sp>
      <p:sp>
        <p:nvSpPr>
          <p:cNvPr id="830475" name="Line 11"/>
          <p:cNvSpPr>
            <a:spLocks noChangeShapeType="1"/>
          </p:cNvSpPr>
          <p:nvPr/>
        </p:nvSpPr>
        <p:spPr bwMode="auto">
          <a:xfrm>
            <a:off x="7162800" y="2438400"/>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86" name="Text Box 22"/>
          <p:cNvSpPr txBox="1">
            <a:spLocks noChangeArrowheads="1"/>
          </p:cNvSpPr>
          <p:nvPr/>
        </p:nvSpPr>
        <p:spPr bwMode="auto">
          <a:xfrm>
            <a:off x="228600" y="4419600"/>
            <a:ext cx="2816225"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Que hambre tengo yo</a:t>
            </a:r>
          </a:p>
        </p:txBody>
      </p:sp>
      <p:sp>
        <p:nvSpPr>
          <p:cNvPr id="830487" name="Text Box 23"/>
          <p:cNvSpPr txBox="1">
            <a:spLocks noChangeArrowheads="1"/>
          </p:cNvSpPr>
          <p:nvPr/>
        </p:nvSpPr>
        <p:spPr bwMode="auto">
          <a:xfrm>
            <a:off x="3581400" y="3886200"/>
            <a:ext cx="2841625" cy="155257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What hunger have I,</a:t>
            </a:r>
          </a:p>
          <a:p>
            <a:pPr algn="l"/>
            <a:r>
              <a:rPr lang="en-US" sz="2400">
                <a:latin typeface="Times New Roman" pitchFamily="-111" charset="0"/>
              </a:rPr>
              <a:t>Hungry I am so,</a:t>
            </a:r>
          </a:p>
          <a:p>
            <a:pPr algn="l"/>
            <a:r>
              <a:rPr lang="en-US" sz="2400">
                <a:latin typeface="Times New Roman" pitchFamily="-111" charset="0"/>
              </a:rPr>
              <a:t>I am so hungry,</a:t>
            </a:r>
          </a:p>
          <a:p>
            <a:pPr algn="l"/>
            <a:r>
              <a:rPr lang="en-US" sz="2400">
                <a:latin typeface="Times New Roman" pitchFamily="-111" charset="0"/>
              </a:rPr>
              <a:t>Have I that hunger …</a:t>
            </a:r>
          </a:p>
        </p:txBody>
      </p:sp>
      <p:sp>
        <p:nvSpPr>
          <p:cNvPr id="830488" name="Text Box 24"/>
          <p:cNvSpPr txBox="1">
            <a:spLocks noChangeArrowheads="1"/>
          </p:cNvSpPr>
          <p:nvPr/>
        </p:nvSpPr>
        <p:spPr bwMode="auto">
          <a:xfrm>
            <a:off x="6934200" y="4419600"/>
            <a:ext cx="2020888"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I am so hungry</a:t>
            </a:r>
          </a:p>
        </p:txBody>
      </p:sp>
      <p:sp>
        <p:nvSpPr>
          <p:cNvPr id="830489" name="Line 25"/>
          <p:cNvSpPr>
            <a:spLocks noChangeShapeType="1"/>
          </p:cNvSpPr>
          <p:nvPr/>
        </p:nvSpPr>
        <p:spPr bwMode="auto">
          <a:xfrm>
            <a:off x="31242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830490" name="Line 26"/>
          <p:cNvSpPr>
            <a:spLocks noChangeShapeType="1"/>
          </p:cNvSpPr>
          <p:nvPr/>
        </p:nvSpPr>
        <p:spPr bwMode="auto">
          <a:xfrm>
            <a:off x="64770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Tree>
    <p:extLst>
      <p:ext uri="{BB962C8B-B14F-4D97-AF65-F5344CB8AC3E}">
        <p14:creationId xmlns:p14="http://schemas.microsoft.com/office/powerpoint/2010/main" val="39209774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r>
              <a:rPr lang="en-US"/>
              <a:t>Data available</a:t>
            </a:r>
          </a:p>
        </p:txBody>
      </p:sp>
      <p:sp>
        <p:nvSpPr>
          <p:cNvPr id="826371" name="Rectangle 3"/>
          <p:cNvSpPr>
            <a:spLocks noGrp="1" noChangeArrowheads="1"/>
          </p:cNvSpPr>
          <p:nvPr>
            <p:ph type="body" idx="1"/>
          </p:nvPr>
        </p:nvSpPr>
        <p:spPr>
          <a:xfrm>
            <a:off x="498474" y="1447800"/>
            <a:ext cx="7556313" cy="4144963"/>
          </a:xfrm>
        </p:spPr>
        <p:txBody>
          <a:bodyPr>
            <a:normAutofit fontScale="77500" lnSpcReduction="20000"/>
          </a:bodyPr>
          <a:lstStyle/>
          <a:p>
            <a:pPr marL="0" indent="0">
              <a:lnSpc>
                <a:spcPct val="90000"/>
              </a:lnSpc>
              <a:buNone/>
            </a:pPr>
            <a:r>
              <a:rPr lang="en-US" sz="2400" dirty="0"/>
              <a:t>Many languages</a:t>
            </a:r>
          </a:p>
          <a:p>
            <a:pPr lvl="1">
              <a:lnSpc>
                <a:spcPct val="90000"/>
              </a:lnSpc>
            </a:pPr>
            <a:r>
              <a:rPr lang="en-US" sz="2000" dirty="0" err="1"/>
              <a:t>Europarl</a:t>
            </a:r>
            <a:r>
              <a:rPr lang="en-US" sz="2000" dirty="0"/>
              <a:t> corpus has all European </a:t>
            </a:r>
            <a:r>
              <a:rPr lang="en-US" sz="2000" dirty="0" smtClean="0"/>
              <a:t>languages</a:t>
            </a:r>
          </a:p>
          <a:p>
            <a:pPr lvl="2">
              <a:lnSpc>
                <a:spcPct val="90000"/>
              </a:lnSpc>
            </a:pPr>
            <a:r>
              <a:rPr lang="en-US" sz="1600" dirty="0" smtClean="0">
                <a:hlinkClick r:id="rId3"/>
              </a:rPr>
              <a:t>http://www.statmt.org/europarl/</a:t>
            </a:r>
            <a:endParaRPr lang="en-US" sz="1600" dirty="0" smtClean="0"/>
          </a:p>
          <a:p>
            <a:pPr lvl="2">
              <a:lnSpc>
                <a:spcPct val="90000"/>
              </a:lnSpc>
            </a:pPr>
            <a:r>
              <a:rPr lang="en-US" sz="1600" dirty="0" smtClean="0"/>
              <a:t>From a few hundred thousand sentences to a few million</a:t>
            </a:r>
          </a:p>
          <a:p>
            <a:pPr lvl="1">
              <a:lnSpc>
                <a:spcPct val="90000"/>
              </a:lnSpc>
            </a:pPr>
            <a:r>
              <a:rPr lang="en-US" sz="2000" dirty="0"/>
              <a:t>French/English from French parliamentary proceedings</a:t>
            </a:r>
          </a:p>
          <a:p>
            <a:pPr lvl="1">
              <a:lnSpc>
                <a:spcPct val="90000"/>
              </a:lnSpc>
            </a:pPr>
            <a:r>
              <a:rPr lang="en-US" sz="2000" dirty="0"/>
              <a:t>Lots of Chinese/English and Arabic/English from government projects/</a:t>
            </a:r>
            <a:r>
              <a:rPr lang="en-US" sz="2000" dirty="0" smtClean="0"/>
              <a:t>interests</a:t>
            </a:r>
          </a:p>
          <a:p>
            <a:pPr lvl="2">
              <a:lnSpc>
                <a:spcPct val="90000"/>
              </a:lnSpc>
            </a:pPr>
            <a:r>
              <a:rPr lang="en-US" sz="1600" dirty="0" smtClean="0"/>
              <a:t>Chinese-English: 440 million words (15-20 million sentence pairs)</a:t>
            </a:r>
          </a:p>
          <a:p>
            <a:pPr lvl="2">
              <a:lnSpc>
                <a:spcPct val="90000"/>
              </a:lnSpc>
            </a:pPr>
            <a:r>
              <a:rPr lang="en-US" sz="1600" dirty="0" smtClean="0"/>
              <a:t>Arabic-English: 790 million words (30-40 million sentence pairs)</a:t>
            </a:r>
          </a:p>
          <a:p>
            <a:pPr lvl="1">
              <a:lnSpc>
                <a:spcPct val="90000"/>
              </a:lnSpc>
            </a:pPr>
            <a:r>
              <a:rPr lang="en-US" sz="2000" dirty="0"/>
              <a:t>Smaller corpora in many, many other languages</a:t>
            </a:r>
          </a:p>
          <a:p>
            <a:pPr>
              <a:lnSpc>
                <a:spcPct val="90000"/>
              </a:lnSpc>
            </a:pPr>
            <a:r>
              <a:rPr lang="en-US" sz="2400" dirty="0"/>
              <a:t>Lots of monolingual data available in many languages</a:t>
            </a:r>
            <a:endParaRPr lang="en-US" sz="2400" dirty="0" smtClean="0"/>
          </a:p>
          <a:p>
            <a:pPr>
              <a:lnSpc>
                <a:spcPct val="90000"/>
              </a:lnSpc>
            </a:pPr>
            <a:r>
              <a:rPr lang="en-US" sz="2400" dirty="0" smtClean="0"/>
              <a:t>Even </a:t>
            </a:r>
            <a:r>
              <a:rPr lang="en-US" sz="2400" dirty="0"/>
              <a:t>less data with multiple translations available</a:t>
            </a:r>
          </a:p>
          <a:p>
            <a:pPr>
              <a:lnSpc>
                <a:spcPct val="90000"/>
              </a:lnSpc>
            </a:pPr>
            <a:r>
              <a:rPr lang="en-US" sz="2400" dirty="0"/>
              <a:t>Available in limited domains</a:t>
            </a:r>
          </a:p>
          <a:p>
            <a:pPr lvl="1">
              <a:lnSpc>
                <a:spcPct val="90000"/>
              </a:lnSpc>
            </a:pPr>
            <a:r>
              <a:rPr lang="en-US" sz="2000" dirty="0"/>
              <a:t>most data is either news or government proceedings</a:t>
            </a:r>
          </a:p>
          <a:p>
            <a:pPr lvl="1">
              <a:lnSpc>
                <a:spcPct val="90000"/>
              </a:lnSpc>
            </a:pPr>
            <a:r>
              <a:rPr lang="en-US" sz="2000" dirty="0"/>
              <a:t>some other domains recently, like blogs</a:t>
            </a:r>
          </a:p>
          <a:p>
            <a:pPr lvl="1">
              <a:lnSpc>
                <a:spcPct val="90000"/>
              </a:lnSpc>
            </a:pPr>
            <a:endParaRPr lang="en-US" sz="2000" dirty="0"/>
          </a:p>
        </p:txBody>
      </p:sp>
    </p:spTree>
    <p:extLst>
      <p:ext uri="{BB962C8B-B14F-4D97-AF65-F5344CB8AC3E}">
        <p14:creationId xmlns:p14="http://schemas.microsoft.com/office/powerpoint/2010/main" val="405824779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ChangeArrowheads="1"/>
          </p:cNvSpPr>
          <p:nvPr/>
        </p:nvSpPr>
        <p:spPr bwMode="auto">
          <a:xfrm>
            <a:off x="4419600" y="5334000"/>
            <a:ext cx="2362200" cy="1219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42755" name="Rectangle 3"/>
          <p:cNvSpPr>
            <a:spLocks noGrp="1" noChangeArrowheads="1"/>
          </p:cNvSpPr>
          <p:nvPr>
            <p:ph type="title"/>
          </p:nvPr>
        </p:nvSpPr>
        <p:spPr>
          <a:xfrm>
            <a:off x="457200" y="0"/>
            <a:ext cx="8229600" cy="1143000"/>
          </a:xfrm>
        </p:spPr>
        <p:txBody>
          <a:bodyPr/>
          <a:lstStyle/>
          <a:p>
            <a:r>
              <a:rPr lang="en-US" dirty="0"/>
              <a:t>Statistical MT Overview</a:t>
            </a:r>
          </a:p>
        </p:txBody>
      </p:sp>
      <p:sp>
        <p:nvSpPr>
          <p:cNvPr id="842756" name="AutoShape 4"/>
          <p:cNvSpPr>
            <a:spLocks noChangeArrowheads="1"/>
          </p:cNvSpPr>
          <p:nvPr/>
        </p:nvSpPr>
        <p:spPr bwMode="auto">
          <a:xfrm>
            <a:off x="1143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7" name="AutoShape 5"/>
          <p:cNvSpPr>
            <a:spLocks noChangeArrowheads="1"/>
          </p:cNvSpPr>
          <p:nvPr/>
        </p:nvSpPr>
        <p:spPr bwMode="auto">
          <a:xfrm>
            <a:off x="16764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8" name="Text Box 6"/>
          <p:cNvSpPr txBox="1">
            <a:spLocks noChangeArrowheads="1"/>
          </p:cNvSpPr>
          <p:nvPr/>
        </p:nvSpPr>
        <p:spPr bwMode="auto">
          <a:xfrm>
            <a:off x="6858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42778" name="Rectangle 26"/>
          <p:cNvSpPr>
            <a:spLocks noChangeArrowheads="1"/>
          </p:cNvSpPr>
          <p:nvPr/>
        </p:nvSpPr>
        <p:spPr bwMode="auto">
          <a:xfrm>
            <a:off x="39624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42779" name="Text Box 27"/>
          <p:cNvSpPr txBox="1">
            <a:spLocks noChangeArrowheads="1"/>
          </p:cNvSpPr>
          <p:nvPr/>
        </p:nvSpPr>
        <p:spPr bwMode="auto">
          <a:xfrm>
            <a:off x="4191000" y="3048000"/>
            <a:ext cx="1371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model</a:t>
            </a:r>
          </a:p>
        </p:txBody>
      </p:sp>
      <p:sp>
        <p:nvSpPr>
          <p:cNvPr id="842780" name="Text Box 28"/>
          <p:cNvSpPr txBox="1">
            <a:spLocks noChangeArrowheads="1"/>
          </p:cNvSpPr>
          <p:nvPr/>
        </p:nvSpPr>
        <p:spPr bwMode="auto">
          <a:xfrm>
            <a:off x="4343400" y="9144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42781" name="AutoShape 29"/>
          <p:cNvSpPr>
            <a:spLocks noChangeArrowheads="1"/>
          </p:cNvSpPr>
          <p:nvPr/>
        </p:nvSpPr>
        <p:spPr bwMode="auto">
          <a:xfrm>
            <a:off x="13716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82" name="Text Box 30"/>
          <p:cNvSpPr txBox="1">
            <a:spLocks noChangeArrowheads="1"/>
          </p:cNvSpPr>
          <p:nvPr/>
        </p:nvSpPr>
        <p:spPr bwMode="auto">
          <a:xfrm>
            <a:off x="609600" y="35814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42784" name="Text Box 32"/>
          <p:cNvSpPr txBox="1">
            <a:spLocks noChangeArrowheads="1"/>
          </p:cNvSpPr>
          <p:nvPr/>
        </p:nvSpPr>
        <p:spPr bwMode="auto">
          <a:xfrm>
            <a:off x="41910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42785"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42786" name="Text Box 34"/>
          <p:cNvSpPr txBox="1">
            <a:spLocks noChangeArrowheads="1"/>
          </p:cNvSpPr>
          <p:nvPr/>
        </p:nvSpPr>
        <p:spPr bwMode="auto">
          <a:xfrm>
            <a:off x="23622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42787"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42788" name="Line 36"/>
          <p:cNvSpPr>
            <a:spLocks noChangeShapeType="1"/>
          </p:cNvSpPr>
          <p:nvPr/>
        </p:nvSpPr>
        <p:spPr bwMode="auto">
          <a:xfrm>
            <a:off x="3810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89" name="Line 37"/>
          <p:cNvSpPr>
            <a:spLocks noChangeShapeType="1"/>
          </p:cNvSpPr>
          <p:nvPr/>
        </p:nvSpPr>
        <p:spPr bwMode="auto">
          <a:xfrm>
            <a:off x="48768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0" name="Text Box 38"/>
          <p:cNvSpPr txBox="1">
            <a:spLocks noChangeArrowheads="1"/>
          </p:cNvSpPr>
          <p:nvPr/>
        </p:nvSpPr>
        <p:spPr bwMode="auto">
          <a:xfrm>
            <a:off x="4495800" y="5410200"/>
            <a:ext cx="2209800" cy="1073150"/>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sz="1600"/>
              <a:t>Find the best</a:t>
            </a:r>
            <a:br>
              <a:rPr lang="en-US" sz="1600"/>
            </a:br>
            <a:r>
              <a:rPr lang="en-US" sz="1600"/>
              <a:t>translation given the foreign sentence and the model</a:t>
            </a:r>
          </a:p>
        </p:txBody>
      </p:sp>
      <p:sp>
        <p:nvSpPr>
          <p:cNvPr id="842793" name="Line 41"/>
          <p:cNvSpPr>
            <a:spLocks noChangeShapeType="1"/>
          </p:cNvSpPr>
          <p:nvPr/>
        </p:nvSpPr>
        <p:spPr bwMode="auto">
          <a:xfrm>
            <a:off x="28194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4" name="Line 42"/>
          <p:cNvSpPr>
            <a:spLocks noChangeShapeType="1"/>
          </p:cNvSpPr>
          <p:nvPr/>
        </p:nvSpPr>
        <p:spPr bwMode="auto">
          <a:xfrm>
            <a:off x="28194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5" name="Line 43"/>
          <p:cNvSpPr>
            <a:spLocks noChangeShapeType="1"/>
          </p:cNvSpPr>
          <p:nvPr/>
        </p:nvSpPr>
        <p:spPr bwMode="auto">
          <a:xfrm>
            <a:off x="6858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6" name="Text Box 44"/>
          <p:cNvSpPr txBox="1">
            <a:spLocks noChangeArrowheads="1"/>
          </p:cNvSpPr>
          <p:nvPr/>
        </p:nvSpPr>
        <p:spPr bwMode="auto">
          <a:xfrm>
            <a:off x="7391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English</a:t>
            </a:r>
            <a:br>
              <a:rPr lang="en-US"/>
            </a:br>
            <a:r>
              <a:rPr lang="en-US"/>
              <a:t>sentence</a:t>
            </a:r>
          </a:p>
        </p:txBody>
      </p:sp>
    </p:spTree>
    <p:extLst>
      <p:ext uri="{BB962C8B-B14F-4D97-AF65-F5344CB8AC3E}">
        <p14:creationId xmlns:p14="http://schemas.microsoft.com/office/powerpoint/2010/main" val="4207285364"/>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28850" y="1612900"/>
            <a:ext cx="4686300" cy="3632200"/>
          </a:xfrm>
          <a:prstGeom prst="rect">
            <a:avLst/>
          </a:prstGeom>
        </p:spPr>
      </p:pic>
    </p:spTree>
    <p:extLst>
      <p:ext uri="{BB962C8B-B14F-4D97-AF65-F5344CB8AC3E}">
        <p14:creationId xmlns:p14="http://schemas.microsoft.com/office/powerpoint/2010/main" val="3423050753"/>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3" name="Content Placeholder 2"/>
          <p:cNvSpPr>
            <a:spLocks noGrp="1"/>
          </p:cNvSpPr>
          <p:nvPr>
            <p:ph idx="1"/>
          </p:nvPr>
        </p:nvSpPr>
        <p:spPr>
          <a:xfrm>
            <a:off x="457200" y="1600201"/>
            <a:ext cx="7467600" cy="1066800"/>
          </a:xfrm>
        </p:spPr>
        <p:txBody>
          <a:bodyPr/>
          <a:lstStyle/>
          <a:p>
            <a:pPr marL="0" indent="0">
              <a:buNone/>
            </a:pPr>
            <a:r>
              <a:rPr lang="en-US" sz="2400" dirty="0" smtClean="0"/>
              <a:t>Answers the question of how likely a sentence is to be an English sentence</a:t>
            </a:r>
            <a:endParaRPr lang="en-US" sz="2400" dirty="0"/>
          </a:p>
        </p:txBody>
      </p:sp>
      <p:sp>
        <p:nvSpPr>
          <p:cNvPr id="4" name="Rectangle 3"/>
          <p:cNvSpPr/>
          <p:nvPr/>
        </p:nvSpPr>
        <p:spPr>
          <a:xfrm>
            <a:off x="1357081" y="3276600"/>
            <a:ext cx="5043719" cy="461665"/>
          </a:xfrm>
          <a:prstGeom prst="rect">
            <a:avLst/>
          </a:prstGeom>
        </p:spPr>
        <p:txBody>
          <a:bodyPr wrap="none">
            <a:spAutoFit/>
          </a:bodyPr>
          <a:lstStyle/>
          <a:p>
            <a:r>
              <a:rPr lang="en-US" sz="2400" dirty="0">
                <a:solidFill>
                  <a:srgbClr val="0000FF"/>
                </a:solidFill>
              </a:rPr>
              <a:t>I think today is a good day to be me</a:t>
            </a:r>
          </a:p>
        </p:txBody>
      </p:sp>
      <p:pic>
        <p:nvPicPr>
          <p:cNvPr id="5" name="Picture 4"/>
          <p:cNvPicPr>
            <a:picLocks noChangeAspect="1"/>
          </p:cNvPicPr>
          <p:nvPr/>
        </p:nvPicPr>
        <p:blipFill>
          <a:blip r:embed="rId2"/>
          <a:stretch>
            <a:fillRect/>
          </a:stretch>
        </p:blipFill>
        <p:spPr>
          <a:xfrm>
            <a:off x="609600" y="4445000"/>
            <a:ext cx="7797800" cy="1803400"/>
          </a:xfrm>
          <a:prstGeom prst="rect">
            <a:avLst/>
          </a:prstGeom>
        </p:spPr>
      </p:pic>
    </p:spTree>
    <p:extLst>
      <p:ext uri="{BB962C8B-B14F-4D97-AF65-F5344CB8AC3E}">
        <p14:creationId xmlns:p14="http://schemas.microsoft.com/office/powerpoint/2010/main" val="1398593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4" name="Rectangle 3"/>
          <p:cNvSpPr/>
          <p:nvPr/>
        </p:nvSpPr>
        <p:spPr>
          <a:xfrm>
            <a:off x="1752600" y="1447800"/>
            <a:ext cx="5043719" cy="461665"/>
          </a:xfrm>
          <a:prstGeom prst="rect">
            <a:avLst/>
          </a:prstGeom>
        </p:spPr>
        <p:txBody>
          <a:bodyPr wrap="none">
            <a:spAutoFit/>
          </a:bodyPr>
          <a:lstStyle/>
          <a:p>
            <a:r>
              <a:rPr lang="en-US" sz="2400" dirty="0">
                <a:solidFill>
                  <a:srgbClr val="0000FF"/>
                </a:solidFill>
              </a:rPr>
              <a:t>I think today is a good day to be me</a:t>
            </a:r>
          </a:p>
        </p:txBody>
      </p:sp>
      <p:pic>
        <p:nvPicPr>
          <p:cNvPr id="8" name="Picture 7"/>
          <p:cNvPicPr>
            <a:picLocks noChangeAspect="1"/>
          </p:cNvPicPr>
          <p:nvPr/>
        </p:nvPicPr>
        <p:blipFill>
          <a:blip r:embed="rId2"/>
          <a:stretch>
            <a:fillRect/>
          </a:stretch>
        </p:blipFill>
        <p:spPr>
          <a:xfrm>
            <a:off x="685800" y="1981200"/>
            <a:ext cx="7493000" cy="1422400"/>
          </a:xfrm>
          <a:prstGeom prst="rect">
            <a:avLst/>
          </a:prstGeom>
        </p:spPr>
      </p:pic>
      <p:pic>
        <p:nvPicPr>
          <p:cNvPr id="9" name="Picture 8"/>
          <p:cNvPicPr>
            <a:picLocks noChangeAspect="1"/>
          </p:cNvPicPr>
          <p:nvPr/>
        </p:nvPicPr>
        <p:blipFill>
          <a:blip r:embed="rId3"/>
          <a:stretch>
            <a:fillRect/>
          </a:stretch>
        </p:blipFill>
        <p:spPr>
          <a:xfrm>
            <a:off x="685800" y="3581400"/>
            <a:ext cx="7607300" cy="1562100"/>
          </a:xfrm>
          <a:prstGeom prst="rect">
            <a:avLst/>
          </a:prstGeom>
        </p:spPr>
      </p:pic>
      <p:pic>
        <p:nvPicPr>
          <p:cNvPr id="10" name="Picture 9"/>
          <p:cNvPicPr>
            <a:picLocks noChangeAspect="1"/>
          </p:cNvPicPr>
          <p:nvPr/>
        </p:nvPicPr>
        <p:blipFill>
          <a:blip r:embed="rId4"/>
          <a:stretch>
            <a:fillRect/>
          </a:stretch>
        </p:blipFill>
        <p:spPr>
          <a:xfrm>
            <a:off x="762000" y="5105400"/>
            <a:ext cx="7543800" cy="1524000"/>
          </a:xfrm>
          <a:prstGeom prst="rect">
            <a:avLst/>
          </a:prstGeom>
        </p:spPr>
      </p:pic>
    </p:spTree>
    <p:extLst>
      <p:ext uri="{BB962C8B-B14F-4D97-AF65-F5344CB8AC3E}">
        <p14:creationId xmlns:p14="http://schemas.microsoft.com/office/powerpoint/2010/main" val="2445116231"/>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Language modeling</a:t>
            </a:r>
            <a:endParaRPr lang="en-US" dirty="0"/>
          </a:p>
        </p:txBody>
      </p:sp>
      <p:sp>
        <p:nvSpPr>
          <p:cNvPr id="11" name="Content Placeholder 10"/>
          <p:cNvSpPr>
            <a:spLocks noGrp="1"/>
          </p:cNvSpPr>
          <p:nvPr>
            <p:ph idx="1"/>
          </p:nvPr>
        </p:nvSpPr>
        <p:spPr>
          <a:xfrm>
            <a:off x="457200" y="2133600"/>
            <a:ext cx="8229600" cy="3992563"/>
          </a:xfrm>
        </p:spPr>
        <p:txBody>
          <a:bodyPr>
            <a:normAutofit lnSpcReduction="10000"/>
          </a:bodyPr>
          <a:lstStyle/>
          <a:p>
            <a:pPr marL="0" indent="0">
              <a:buNone/>
            </a:pPr>
            <a:r>
              <a:rPr lang="en-US" sz="2800" dirty="0" smtClean="0"/>
              <a:t>Must also worry about the ordering of the words</a:t>
            </a:r>
          </a:p>
          <a:p>
            <a:pPr marL="0" indent="0">
              <a:buNone/>
            </a:pPr>
            <a:endParaRPr lang="en-US" sz="2800" dirty="0" smtClean="0"/>
          </a:p>
          <a:p>
            <a:pPr marL="0" indent="0">
              <a:buNone/>
            </a:pPr>
            <a:r>
              <a:rPr lang="en-US" sz="2800" dirty="0" smtClean="0"/>
              <a:t>How likely is “</a:t>
            </a:r>
            <a:r>
              <a:rPr lang="en-US" sz="2800" dirty="0" smtClean="0">
                <a:solidFill>
                  <a:srgbClr val="0000FF"/>
                </a:solidFill>
              </a:rPr>
              <a:t>I think</a:t>
            </a:r>
            <a:r>
              <a:rPr lang="en-US" sz="2800" dirty="0" smtClean="0"/>
              <a:t>” to be </a:t>
            </a:r>
            <a:r>
              <a:rPr lang="en-US" sz="2800" dirty="0" smtClean="0"/>
              <a:t>preceded </a:t>
            </a:r>
            <a:r>
              <a:rPr lang="en-US" sz="2800" dirty="0" smtClean="0"/>
              <a:t>by “</a:t>
            </a:r>
            <a:r>
              <a:rPr lang="en-US" sz="2800" dirty="0" smtClean="0">
                <a:solidFill>
                  <a:srgbClr val="0000FF"/>
                </a:solidFill>
              </a:rPr>
              <a:t>today is a good day</a:t>
            </a:r>
            <a:r>
              <a:rPr lang="en-US" sz="2800" dirty="0" smtClean="0"/>
              <a:t>”?</a:t>
            </a:r>
          </a:p>
          <a:p>
            <a:pPr marL="0" indent="0">
              <a:buNone/>
            </a:pPr>
            <a:endParaRPr lang="en-US" sz="2800" dirty="0" smtClean="0"/>
          </a:p>
          <a:p>
            <a:pPr marL="0" indent="0">
              <a:buNone/>
            </a:pPr>
            <a:r>
              <a:rPr lang="en-US" sz="2800" dirty="0" smtClean="0"/>
              <a:t>The main challenge with language modeling is dealing with data </a:t>
            </a:r>
            <a:r>
              <a:rPr lang="en-US" sz="2800" dirty="0" err="1" smtClean="0"/>
              <a:t>sparsity</a:t>
            </a:r>
            <a:endParaRPr lang="en-US" sz="2800" dirty="0"/>
          </a:p>
        </p:txBody>
      </p:sp>
      <p:sp>
        <p:nvSpPr>
          <p:cNvPr id="4" name="Rectangle 3"/>
          <p:cNvSpPr/>
          <p:nvPr/>
        </p:nvSpPr>
        <p:spPr>
          <a:xfrm>
            <a:off x="1752600" y="1447800"/>
            <a:ext cx="5043719" cy="461665"/>
          </a:xfrm>
          <a:prstGeom prst="rect">
            <a:avLst/>
          </a:prstGeom>
        </p:spPr>
        <p:txBody>
          <a:bodyPr wrap="none">
            <a:spAutoFit/>
          </a:bodyPr>
          <a:lstStyle/>
          <a:p>
            <a:r>
              <a:rPr lang="en-US" sz="2400" dirty="0">
                <a:solidFill>
                  <a:srgbClr val="0000FF"/>
                </a:solidFill>
              </a:rPr>
              <a:t>I think today is a good day to be me</a:t>
            </a:r>
          </a:p>
        </p:txBody>
      </p:sp>
    </p:spTree>
    <p:extLst>
      <p:ext uri="{BB962C8B-B14F-4D97-AF65-F5344CB8AC3E}">
        <p14:creationId xmlns:p14="http://schemas.microsoft.com/office/powerpoint/2010/main" val="3344900465"/>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3" name="Content Placeholder 2"/>
          <p:cNvSpPr>
            <a:spLocks noGrp="1"/>
          </p:cNvSpPr>
          <p:nvPr>
            <p:ph idx="1"/>
          </p:nvPr>
        </p:nvSpPr>
        <p:spPr/>
        <p:txBody>
          <a:bodyPr/>
          <a:lstStyle/>
          <a:p>
            <a:pPr marL="0" indent="0">
              <a:buNone/>
            </a:pPr>
            <a:r>
              <a:rPr lang="en-US" sz="2800" dirty="0" smtClean="0"/>
              <a:t>Most common: </a:t>
            </a:r>
            <a:r>
              <a:rPr lang="en-US" sz="2800" dirty="0" err="1" smtClean="0"/>
              <a:t>n</a:t>
            </a:r>
            <a:r>
              <a:rPr lang="en-US" sz="2800" dirty="0" smtClean="0"/>
              <a:t>-gram language models</a:t>
            </a:r>
          </a:p>
          <a:p>
            <a:pPr marL="0" indent="0">
              <a:buNone/>
            </a:pPr>
            <a:r>
              <a:rPr lang="en-US" sz="2800" dirty="0"/>
              <a:t>	</a:t>
            </a:r>
            <a:r>
              <a:rPr lang="en-US" sz="2800" dirty="0" smtClean="0"/>
              <a:t>p(word | previous words)</a:t>
            </a:r>
            <a:endParaRPr lang="en-US" sz="2800" dirty="0"/>
          </a:p>
          <a:p>
            <a:pPr marL="0" indent="0">
              <a:buNone/>
            </a:pPr>
            <a:endParaRPr lang="en-US" sz="2800" dirty="0" smtClean="0"/>
          </a:p>
          <a:p>
            <a:pPr marL="0" indent="0">
              <a:buNone/>
            </a:pPr>
            <a:r>
              <a:rPr lang="en-US" sz="2800" dirty="0" smtClean="0"/>
              <a:t>More data the better (Google n-grams)</a:t>
            </a:r>
          </a:p>
          <a:p>
            <a:pPr marL="0" indent="0">
              <a:buNone/>
            </a:pPr>
            <a:endParaRPr lang="en-US" sz="2800" dirty="0" smtClean="0"/>
          </a:p>
          <a:p>
            <a:pPr marL="0" indent="0">
              <a:buNone/>
            </a:pPr>
            <a:r>
              <a:rPr lang="en-US" sz="2800" dirty="0" smtClean="0"/>
              <a:t>Domain is important!</a:t>
            </a:r>
            <a:endParaRPr lang="en-US" sz="2800" dirty="0"/>
          </a:p>
        </p:txBody>
      </p:sp>
    </p:spTree>
    <p:extLst>
      <p:ext uri="{BB962C8B-B14F-4D97-AF65-F5344CB8AC3E}">
        <p14:creationId xmlns:p14="http://schemas.microsoft.com/office/powerpoint/2010/main" val="4287437053"/>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27300" y="1403350"/>
            <a:ext cx="4089400" cy="4051300"/>
          </a:xfrm>
          <a:prstGeom prst="rect">
            <a:avLst/>
          </a:prstGeom>
        </p:spPr>
      </p:pic>
    </p:spTree>
    <p:extLst>
      <p:ext uri="{BB962C8B-B14F-4D97-AF65-F5344CB8AC3E}">
        <p14:creationId xmlns:p14="http://schemas.microsoft.com/office/powerpoint/2010/main" val="1322392752"/>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lstStyle/>
          <a:p>
            <a:r>
              <a:rPr lang="en-US" dirty="0" smtClean="0"/>
              <a:t>Translation models: MT </a:t>
            </a:r>
            <a:r>
              <a:rPr lang="en-US" dirty="0"/>
              <a:t>Pyramid</a:t>
            </a:r>
          </a:p>
        </p:txBody>
      </p:sp>
      <p:sp>
        <p:nvSpPr>
          <p:cNvPr id="389123" name="Oval 3"/>
          <p:cNvSpPr>
            <a:spLocks noChangeArrowheads="1"/>
          </p:cNvSpPr>
          <p:nvPr/>
        </p:nvSpPr>
        <p:spPr bwMode="auto">
          <a:xfrm>
            <a:off x="21336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4" name="Oval 4"/>
          <p:cNvSpPr>
            <a:spLocks noChangeArrowheads="1"/>
          </p:cNvSpPr>
          <p:nvPr/>
        </p:nvSpPr>
        <p:spPr bwMode="auto">
          <a:xfrm>
            <a:off x="32004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5" name="Line 5"/>
          <p:cNvSpPr>
            <a:spLocks noChangeShapeType="1"/>
          </p:cNvSpPr>
          <p:nvPr/>
        </p:nvSpPr>
        <p:spPr bwMode="auto">
          <a:xfrm flipV="1">
            <a:off x="33528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6" name="Oval 6"/>
          <p:cNvSpPr>
            <a:spLocks noChangeArrowheads="1"/>
          </p:cNvSpPr>
          <p:nvPr/>
        </p:nvSpPr>
        <p:spPr bwMode="auto">
          <a:xfrm>
            <a:off x="37338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7" name="Line 7"/>
          <p:cNvSpPr>
            <a:spLocks noChangeShapeType="1"/>
          </p:cNvSpPr>
          <p:nvPr/>
        </p:nvSpPr>
        <p:spPr bwMode="auto">
          <a:xfrm flipV="1">
            <a:off x="38862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8" name="Oval 8"/>
          <p:cNvSpPr>
            <a:spLocks noChangeArrowheads="1"/>
          </p:cNvSpPr>
          <p:nvPr/>
        </p:nvSpPr>
        <p:spPr bwMode="auto">
          <a:xfrm>
            <a:off x="4267200" y="19812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9" name="Oval 9"/>
          <p:cNvSpPr>
            <a:spLocks noChangeArrowheads="1"/>
          </p:cNvSpPr>
          <p:nvPr/>
        </p:nvSpPr>
        <p:spPr bwMode="auto">
          <a:xfrm flipH="1">
            <a:off x="64008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0" name="Oval 10"/>
          <p:cNvSpPr>
            <a:spLocks noChangeArrowheads="1"/>
          </p:cNvSpPr>
          <p:nvPr/>
        </p:nvSpPr>
        <p:spPr bwMode="auto">
          <a:xfrm flipH="1">
            <a:off x="53340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1" name="Line 11"/>
          <p:cNvSpPr>
            <a:spLocks noChangeShapeType="1"/>
          </p:cNvSpPr>
          <p:nvPr/>
        </p:nvSpPr>
        <p:spPr bwMode="auto">
          <a:xfrm flipH="1" flipV="1">
            <a:off x="49530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2" name="Oval 12"/>
          <p:cNvSpPr>
            <a:spLocks noChangeArrowheads="1"/>
          </p:cNvSpPr>
          <p:nvPr/>
        </p:nvSpPr>
        <p:spPr bwMode="auto">
          <a:xfrm flipH="1">
            <a:off x="48006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3" name="Line 13"/>
          <p:cNvSpPr>
            <a:spLocks noChangeShapeType="1"/>
          </p:cNvSpPr>
          <p:nvPr/>
        </p:nvSpPr>
        <p:spPr bwMode="auto">
          <a:xfrm flipH="1" flipV="1">
            <a:off x="44196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4" name="Text Box 14"/>
          <p:cNvSpPr txBox="1">
            <a:spLocks noChangeArrowheads="1"/>
          </p:cNvSpPr>
          <p:nvPr/>
        </p:nvSpPr>
        <p:spPr bwMode="auto">
          <a:xfrm>
            <a:off x="1676400" y="6056313"/>
            <a:ext cx="1162050" cy="366712"/>
          </a:xfrm>
          <a:prstGeom prst="rect">
            <a:avLst/>
          </a:prstGeom>
          <a:noFill/>
          <a:ln w="9525">
            <a:noFill/>
            <a:miter lim="800000"/>
            <a:headEnd/>
            <a:tailEnd/>
          </a:ln>
          <a:effectLst/>
        </p:spPr>
        <p:txBody>
          <a:bodyPr wrap="none">
            <a:prstTxWarp prst="textNoShape">
              <a:avLst/>
            </a:prstTxWarp>
            <a:spAutoFit/>
          </a:bodyPr>
          <a:lstStyle/>
          <a:p>
            <a:pPr algn="l"/>
            <a:r>
              <a:rPr lang="en-US"/>
              <a:t>SOURCE</a:t>
            </a:r>
          </a:p>
        </p:txBody>
      </p:sp>
      <p:sp>
        <p:nvSpPr>
          <p:cNvPr id="389135" name="Text Box 15"/>
          <p:cNvSpPr txBox="1">
            <a:spLocks noChangeArrowheads="1"/>
          </p:cNvSpPr>
          <p:nvPr/>
        </p:nvSpPr>
        <p:spPr bwMode="auto">
          <a:xfrm>
            <a:off x="6019800" y="6056313"/>
            <a:ext cx="1111250" cy="366712"/>
          </a:xfrm>
          <a:prstGeom prst="rect">
            <a:avLst/>
          </a:prstGeom>
          <a:noFill/>
          <a:ln w="9525">
            <a:noFill/>
            <a:miter lim="800000"/>
            <a:headEnd/>
            <a:tailEnd/>
          </a:ln>
          <a:effectLst/>
        </p:spPr>
        <p:txBody>
          <a:bodyPr wrap="none">
            <a:prstTxWarp prst="textNoShape">
              <a:avLst/>
            </a:prstTxWarp>
            <a:spAutoFit/>
          </a:bodyPr>
          <a:lstStyle/>
          <a:p>
            <a:pPr algn="l"/>
            <a:r>
              <a:rPr lang="en-US"/>
              <a:t>TARGET</a:t>
            </a:r>
          </a:p>
        </p:txBody>
      </p:sp>
      <p:sp>
        <p:nvSpPr>
          <p:cNvPr id="389136" name="Text Box 16"/>
          <p:cNvSpPr txBox="1">
            <a:spLocks noChangeArrowheads="1"/>
          </p:cNvSpPr>
          <p:nvPr/>
        </p:nvSpPr>
        <p:spPr bwMode="auto">
          <a:xfrm>
            <a:off x="12192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7" name="Text Box 17"/>
          <p:cNvSpPr txBox="1">
            <a:spLocks noChangeArrowheads="1"/>
          </p:cNvSpPr>
          <p:nvPr/>
        </p:nvSpPr>
        <p:spPr bwMode="auto">
          <a:xfrm>
            <a:off x="67818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8" name="Text Box 18"/>
          <p:cNvSpPr txBox="1">
            <a:spLocks noChangeArrowheads="1"/>
          </p:cNvSpPr>
          <p:nvPr/>
        </p:nvSpPr>
        <p:spPr bwMode="auto">
          <a:xfrm>
            <a:off x="21336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39" name="Text Box 19"/>
          <p:cNvSpPr txBox="1">
            <a:spLocks noChangeArrowheads="1"/>
          </p:cNvSpPr>
          <p:nvPr/>
        </p:nvSpPr>
        <p:spPr bwMode="auto">
          <a:xfrm>
            <a:off x="57150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40" name="Text Box 20"/>
          <p:cNvSpPr txBox="1">
            <a:spLocks noChangeArrowheads="1"/>
          </p:cNvSpPr>
          <p:nvPr/>
        </p:nvSpPr>
        <p:spPr bwMode="auto">
          <a:xfrm>
            <a:off x="24384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1" name="Text Box 21"/>
          <p:cNvSpPr txBox="1">
            <a:spLocks noChangeArrowheads="1"/>
          </p:cNvSpPr>
          <p:nvPr/>
        </p:nvSpPr>
        <p:spPr bwMode="auto">
          <a:xfrm>
            <a:off x="53340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2" name="Text Box 22"/>
          <p:cNvSpPr txBox="1">
            <a:spLocks noChangeArrowheads="1"/>
          </p:cNvSpPr>
          <p:nvPr/>
        </p:nvSpPr>
        <p:spPr bwMode="auto">
          <a:xfrm>
            <a:off x="3886200" y="1524000"/>
            <a:ext cx="1238250" cy="366713"/>
          </a:xfrm>
          <a:prstGeom prst="rect">
            <a:avLst/>
          </a:prstGeom>
          <a:noFill/>
          <a:ln w="9525">
            <a:noFill/>
            <a:miter lim="800000"/>
            <a:headEnd/>
            <a:tailEnd/>
          </a:ln>
          <a:effectLst/>
        </p:spPr>
        <p:txBody>
          <a:bodyPr wrap="none">
            <a:prstTxWarp prst="textNoShape">
              <a:avLst/>
            </a:prstTxWarp>
            <a:spAutoFit/>
          </a:bodyPr>
          <a:lstStyle/>
          <a:p>
            <a:pPr algn="l"/>
            <a:r>
              <a:rPr lang="en-US"/>
              <a:t>interlingua</a:t>
            </a:r>
          </a:p>
        </p:txBody>
      </p:sp>
      <p:sp>
        <p:nvSpPr>
          <p:cNvPr id="389143" name="Oval 23"/>
          <p:cNvSpPr>
            <a:spLocks noChangeArrowheads="1"/>
          </p:cNvSpPr>
          <p:nvPr/>
        </p:nvSpPr>
        <p:spPr bwMode="auto">
          <a:xfrm>
            <a:off x="26670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4" name="Oval 24"/>
          <p:cNvSpPr>
            <a:spLocks noChangeArrowheads="1"/>
          </p:cNvSpPr>
          <p:nvPr/>
        </p:nvSpPr>
        <p:spPr bwMode="auto">
          <a:xfrm flipH="1">
            <a:off x="58674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5" name="Text Box 25"/>
          <p:cNvSpPr txBox="1">
            <a:spLocks noChangeArrowheads="1"/>
          </p:cNvSpPr>
          <p:nvPr/>
        </p:nvSpPr>
        <p:spPr bwMode="auto">
          <a:xfrm>
            <a:off x="16002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6" name="Text Box 26"/>
          <p:cNvSpPr txBox="1">
            <a:spLocks noChangeArrowheads="1"/>
          </p:cNvSpPr>
          <p:nvPr/>
        </p:nvSpPr>
        <p:spPr bwMode="auto">
          <a:xfrm>
            <a:off x="62484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7" name="Line 27"/>
          <p:cNvSpPr>
            <a:spLocks noChangeShapeType="1"/>
          </p:cNvSpPr>
          <p:nvPr/>
        </p:nvSpPr>
        <p:spPr bwMode="auto">
          <a:xfrm flipH="1" flipV="1">
            <a:off x="5467350" y="3943350"/>
            <a:ext cx="490538" cy="8874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48" name="Line 28"/>
          <p:cNvSpPr>
            <a:spLocks noChangeShapeType="1"/>
          </p:cNvSpPr>
          <p:nvPr/>
        </p:nvSpPr>
        <p:spPr bwMode="auto">
          <a:xfrm flipV="1">
            <a:off x="2841625" y="3892550"/>
            <a:ext cx="493713" cy="877888"/>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49" name="Line 29"/>
          <p:cNvSpPr>
            <a:spLocks noChangeShapeType="1"/>
          </p:cNvSpPr>
          <p:nvPr/>
        </p:nvSpPr>
        <p:spPr bwMode="auto">
          <a:xfrm flipV="1">
            <a:off x="2286000" y="4837113"/>
            <a:ext cx="493713" cy="877887"/>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0" name="Line 30"/>
          <p:cNvSpPr>
            <a:spLocks noChangeShapeType="1"/>
          </p:cNvSpPr>
          <p:nvPr/>
        </p:nvSpPr>
        <p:spPr bwMode="auto">
          <a:xfrm flipH="1" flipV="1">
            <a:off x="2362200" y="5791200"/>
            <a:ext cx="4038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1" name="Line 31"/>
          <p:cNvSpPr>
            <a:spLocks noChangeShapeType="1"/>
          </p:cNvSpPr>
          <p:nvPr/>
        </p:nvSpPr>
        <p:spPr bwMode="auto">
          <a:xfrm flipH="1" flipV="1">
            <a:off x="5986463" y="4827588"/>
            <a:ext cx="490537" cy="887412"/>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2" name="Line 32"/>
          <p:cNvSpPr>
            <a:spLocks noChangeShapeType="1"/>
          </p:cNvSpPr>
          <p:nvPr/>
        </p:nvSpPr>
        <p:spPr bwMode="auto">
          <a:xfrm flipH="1" flipV="1">
            <a:off x="2895600" y="4800600"/>
            <a:ext cx="2895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3" name="Line 33"/>
          <p:cNvSpPr>
            <a:spLocks noChangeShapeType="1"/>
          </p:cNvSpPr>
          <p:nvPr/>
        </p:nvSpPr>
        <p:spPr bwMode="auto">
          <a:xfrm flipV="1">
            <a:off x="41910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4" name="Line 34"/>
          <p:cNvSpPr>
            <a:spLocks noChangeShapeType="1"/>
          </p:cNvSpPr>
          <p:nvPr/>
        </p:nvSpPr>
        <p:spPr bwMode="auto">
          <a:xfrm flipV="1">
            <a:off x="43434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5" name="Line 35"/>
          <p:cNvSpPr>
            <a:spLocks noChangeShapeType="1"/>
          </p:cNvSpPr>
          <p:nvPr/>
        </p:nvSpPr>
        <p:spPr bwMode="auto">
          <a:xfrm flipV="1">
            <a:off x="40386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1444679202"/>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48600" y="152400"/>
            <a:ext cx="1219200" cy="1905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746" name="Rectangle 2"/>
          <p:cNvSpPr>
            <a:spLocks noGrp="1" noChangeArrowheads="1"/>
          </p:cNvSpPr>
          <p:nvPr>
            <p:ph type="title"/>
          </p:nvPr>
        </p:nvSpPr>
        <p:spPr/>
        <p:txBody>
          <a:bodyPr/>
          <a:lstStyle/>
          <a:p>
            <a:r>
              <a:rPr lang="en-US"/>
              <a:t>Phrase-Based Statistical MT</a:t>
            </a:r>
          </a:p>
        </p:txBody>
      </p:sp>
      <p:sp>
        <p:nvSpPr>
          <p:cNvPr id="2" name="Rectangle 1"/>
          <p:cNvSpPr/>
          <p:nvPr/>
        </p:nvSpPr>
        <p:spPr>
          <a:xfrm>
            <a:off x="1345536" y="1885890"/>
            <a:ext cx="5588664" cy="400110"/>
          </a:xfrm>
          <a:prstGeom prst="rect">
            <a:avLst/>
          </a:prstGeom>
        </p:spPr>
        <p:txBody>
          <a:bodyPr wrap="none">
            <a:spAutoFit/>
          </a:bodyPr>
          <a:lstStyle/>
          <a:p>
            <a:r>
              <a:rPr lang="en-US" sz="2000" dirty="0" err="1" smtClean="0"/>
              <a:t>Morgen</a:t>
            </a:r>
            <a:r>
              <a:rPr lang="en-US" sz="2000" dirty="0" smtClean="0"/>
              <a:t> </a:t>
            </a:r>
            <a:r>
              <a:rPr lang="en-US" sz="2000" dirty="0" err="1" smtClean="0"/>
              <a:t>fliege</a:t>
            </a:r>
            <a:r>
              <a:rPr lang="en-US" sz="2000" dirty="0" smtClean="0"/>
              <a:t> </a:t>
            </a:r>
            <a:r>
              <a:rPr lang="en-US" sz="2000" dirty="0" err="1" smtClean="0"/>
              <a:t>ich</a:t>
            </a:r>
            <a:r>
              <a:rPr lang="en-US" sz="2000" dirty="0" smtClean="0"/>
              <a:t> </a:t>
            </a:r>
            <a:r>
              <a:rPr lang="en-US" sz="2000" dirty="0" err="1" smtClean="0"/>
              <a:t>nach</a:t>
            </a:r>
            <a:r>
              <a:rPr lang="en-US" sz="2000" dirty="0" smtClean="0"/>
              <a:t> </a:t>
            </a:r>
            <a:r>
              <a:rPr lang="en-US" sz="2000" dirty="0" err="1" smtClean="0"/>
              <a:t>Kanada</a:t>
            </a:r>
            <a:r>
              <a:rPr lang="en-US" sz="2000" dirty="0" smtClean="0"/>
              <a:t> </a:t>
            </a:r>
            <a:r>
              <a:rPr lang="en-US" sz="2000" dirty="0" err="1" smtClean="0"/>
              <a:t>zue</a:t>
            </a:r>
            <a:r>
              <a:rPr lang="en-US" sz="2000" dirty="0" smtClean="0"/>
              <a:t> </a:t>
            </a:r>
            <a:r>
              <a:rPr lang="en-US" sz="2000" dirty="0" err="1" smtClean="0"/>
              <a:t>Konferenze</a:t>
            </a:r>
            <a:endParaRPr lang="en-US" sz="2000" dirty="0"/>
          </a:p>
        </p:txBody>
      </p:sp>
    </p:spTree>
    <p:extLst>
      <p:ext uri="{BB962C8B-B14F-4D97-AF65-F5344CB8AC3E}">
        <p14:creationId xmlns:p14="http://schemas.microsoft.com/office/powerpoint/2010/main" val="2446141642"/>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848600" y="152400"/>
            <a:ext cx="1219200" cy="1905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746" name="Rectangle 2"/>
          <p:cNvSpPr>
            <a:spLocks noGrp="1" noChangeArrowheads="1"/>
          </p:cNvSpPr>
          <p:nvPr>
            <p:ph type="title"/>
          </p:nvPr>
        </p:nvSpPr>
        <p:spPr/>
        <p:txBody>
          <a:bodyPr/>
          <a:lstStyle/>
          <a:p>
            <a:r>
              <a:rPr lang="en-US"/>
              <a:t>Phrase-Based Statistical MT</a:t>
            </a:r>
          </a:p>
        </p:txBody>
      </p:sp>
      <p:sp>
        <p:nvSpPr>
          <p:cNvPr id="287747" name="Rectangle 3"/>
          <p:cNvSpPr>
            <a:spLocks noChangeArrowheads="1"/>
          </p:cNvSpPr>
          <p:nvPr/>
        </p:nvSpPr>
        <p:spPr bwMode="auto">
          <a:xfrm>
            <a:off x="457200" y="3505200"/>
            <a:ext cx="8229600" cy="914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a:solidFill>
                  <a:srgbClr val="0000FF"/>
                </a:solidFill>
              </a:rPr>
              <a:t>Foreign input segmented in to phrases</a:t>
            </a:r>
          </a:p>
          <a:p>
            <a:pPr marL="742950" lvl="1" indent="-285750" algn="l">
              <a:spcBef>
                <a:spcPct val="20000"/>
              </a:spcBef>
              <a:buFontTx/>
              <a:buChar char="–"/>
            </a:pPr>
            <a:r>
              <a:rPr lang="en-US" dirty="0">
                <a:solidFill>
                  <a:srgbClr val="0000FF"/>
                </a:solidFill>
                <a:ea typeface="ＭＳ Ｐゴシック" charset="-128"/>
              </a:rPr>
              <a:t>“phrase” is any sequence of words</a:t>
            </a:r>
          </a:p>
          <a:p>
            <a:pPr algn="l">
              <a:spcBef>
                <a:spcPct val="20000"/>
              </a:spcBef>
            </a:pPr>
            <a:endParaRPr lang="en-US" sz="2000" dirty="0" smtClean="0">
              <a:solidFill>
                <a:srgbClr val="0000FF"/>
              </a:solidFill>
            </a:endParaRPr>
          </a:p>
          <a:p>
            <a:pPr algn="l">
              <a:spcBef>
                <a:spcPct val="20000"/>
              </a:spcBef>
            </a:pPr>
            <a:endParaRPr lang="en-US" sz="2000" dirty="0" smtClean="0">
              <a:solidFill>
                <a:srgbClr val="0000FF"/>
              </a:solidFill>
            </a:endParaRPr>
          </a:p>
          <a:p>
            <a:pPr marL="342900" indent="-342900" algn="l">
              <a:spcBef>
                <a:spcPct val="20000"/>
              </a:spcBef>
            </a:pPr>
            <a:endParaRPr lang="en-US" sz="2000" dirty="0">
              <a:solidFill>
                <a:srgbClr val="0000FF"/>
              </a:solidFill>
            </a:endParaRPr>
          </a:p>
        </p:txBody>
      </p:sp>
      <p:sp>
        <p:nvSpPr>
          <p:cNvPr id="287748" name="Text Box 4"/>
          <p:cNvSpPr txBox="1">
            <a:spLocks noChangeArrowheads="1"/>
          </p:cNvSpPr>
          <p:nvPr/>
        </p:nvSpPr>
        <p:spPr bwMode="auto">
          <a:xfrm>
            <a:off x="733425" y="1754188"/>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Morgen</a:t>
            </a:r>
          </a:p>
        </p:txBody>
      </p:sp>
      <p:sp>
        <p:nvSpPr>
          <p:cNvPr id="287749" name="Text Box 5"/>
          <p:cNvSpPr txBox="1">
            <a:spLocks noChangeArrowheads="1"/>
          </p:cNvSpPr>
          <p:nvPr/>
        </p:nvSpPr>
        <p:spPr bwMode="auto">
          <a:xfrm>
            <a:off x="1962150" y="1754188"/>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fliege</a:t>
            </a:r>
          </a:p>
        </p:txBody>
      </p:sp>
      <p:sp>
        <p:nvSpPr>
          <p:cNvPr id="287750" name="Text Box 6"/>
          <p:cNvSpPr txBox="1">
            <a:spLocks noChangeArrowheads="1"/>
          </p:cNvSpPr>
          <p:nvPr/>
        </p:nvSpPr>
        <p:spPr bwMode="auto">
          <a:xfrm>
            <a:off x="3117850" y="1754188"/>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ich</a:t>
            </a:r>
          </a:p>
        </p:txBody>
      </p:sp>
      <p:sp>
        <p:nvSpPr>
          <p:cNvPr id="287751" name="Text Box 7"/>
          <p:cNvSpPr txBox="1">
            <a:spLocks noChangeArrowheads="1"/>
          </p:cNvSpPr>
          <p:nvPr/>
        </p:nvSpPr>
        <p:spPr bwMode="auto">
          <a:xfrm>
            <a:off x="4191000" y="1754188"/>
            <a:ext cx="15430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nach Kanada</a:t>
            </a:r>
          </a:p>
        </p:txBody>
      </p:sp>
      <p:sp>
        <p:nvSpPr>
          <p:cNvPr id="287752" name="Text Box 8"/>
          <p:cNvSpPr txBox="1">
            <a:spLocks noChangeArrowheads="1"/>
          </p:cNvSpPr>
          <p:nvPr/>
        </p:nvSpPr>
        <p:spPr bwMode="auto">
          <a:xfrm>
            <a:off x="6553200" y="1754188"/>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zur Konferenz</a:t>
            </a:r>
          </a:p>
        </p:txBody>
      </p:sp>
    </p:spTree>
    <p:extLst>
      <p:ext uri="{BB962C8B-B14F-4D97-AF65-F5344CB8AC3E}">
        <p14:creationId xmlns:p14="http://schemas.microsoft.com/office/powerpoint/2010/main" val="157098797"/>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848600" y="152400"/>
            <a:ext cx="1219200" cy="1905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746" name="Rectangle 2"/>
          <p:cNvSpPr>
            <a:spLocks noGrp="1" noChangeArrowheads="1"/>
          </p:cNvSpPr>
          <p:nvPr>
            <p:ph type="title"/>
          </p:nvPr>
        </p:nvSpPr>
        <p:spPr/>
        <p:txBody>
          <a:bodyPr/>
          <a:lstStyle/>
          <a:p>
            <a:r>
              <a:rPr lang="en-US"/>
              <a:t>Phrase-Based Statistical MT</a:t>
            </a:r>
          </a:p>
        </p:txBody>
      </p:sp>
      <p:sp>
        <p:nvSpPr>
          <p:cNvPr id="287747" name="Rectangle 3"/>
          <p:cNvSpPr>
            <a:spLocks noChangeArrowheads="1"/>
          </p:cNvSpPr>
          <p:nvPr/>
        </p:nvSpPr>
        <p:spPr bwMode="auto">
          <a:xfrm>
            <a:off x="457200" y="3429000"/>
            <a:ext cx="8229600" cy="914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smtClean="0">
                <a:solidFill>
                  <a:srgbClr val="0000FF"/>
                </a:solidFill>
              </a:rPr>
              <a:t>Each </a:t>
            </a:r>
            <a:r>
              <a:rPr lang="en-US" sz="2000" dirty="0">
                <a:solidFill>
                  <a:srgbClr val="0000FF"/>
                </a:solidFill>
              </a:rPr>
              <a:t>phrase is probabilistically translated into English</a:t>
            </a:r>
          </a:p>
          <a:p>
            <a:pPr marL="742950" lvl="1" indent="-285750" algn="l">
              <a:spcBef>
                <a:spcPct val="20000"/>
              </a:spcBef>
              <a:buFontTx/>
              <a:buChar char="–"/>
            </a:pPr>
            <a:r>
              <a:rPr lang="en-US" dirty="0" err="1">
                <a:solidFill>
                  <a:srgbClr val="0000FF"/>
                </a:solidFill>
                <a:ea typeface="ＭＳ Ｐゴシック" charset="-128"/>
              </a:rPr>
              <a:t>P(to</a:t>
            </a:r>
            <a:r>
              <a:rPr lang="en-US" dirty="0">
                <a:solidFill>
                  <a:srgbClr val="0000FF"/>
                </a:solidFill>
                <a:ea typeface="ＭＳ Ｐゴシック" charset="-128"/>
              </a:rPr>
              <a:t> the conference | </a:t>
            </a:r>
            <a:r>
              <a:rPr lang="en-US" dirty="0" err="1">
                <a:solidFill>
                  <a:srgbClr val="0000FF"/>
                </a:solidFill>
                <a:ea typeface="ＭＳ Ｐゴシック" charset="-128"/>
              </a:rPr>
              <a:t>zur</a:t>
            </a:r>
            <a:r>
              <a:rPr lang="en-US" dirty="0">
                <a:solidFill>
                  <a:srgbClr val="0000FF"/>
                </a:solidFill>
                <a:ea typeface="ＭＳ Ｐゴシック" charset="-128"/>
              </a:rPr>
              <a:t> </a:t>
            </a:r>
            <a:r>
              <a:rPr lang="en-US" dirty="0" err="1">
                <a:solidFill>
                  <a:srgbClr val="0000FF"/>
                </a:solidFill>
                <a:ea typeface="ＭＳ Ｐゴシック" charset="-128"/>
              </a:rPr>
              <a:t>Konferenz</a:t>
            </a:r>
            <a:r>
              <a:rPr lang="en-US" dirty="0">
                <a:solidFill>
                  <a:srgbClr val="0000FF"/>
                </a:solidFill>
                <a:ea typeface="ＭＳ Ｐゴシック" charset="-128"/>
              </a:rPr>
              <a:t>)</a:t>
            </a:r>
          </a:p>
          <a:p>
            <a:pPr marL="742950" lvl="1" indent="-285750" algn="l">
              <a:spcBef>
                <a:spcPct val="20000"/>
              </a:spcBef>
              <a:buFontTx/>
              <a:buChar char="–"/>
            </a:pPr>
            <a:r>
              <a:rPr lang="en-US" dirty="0">
                <a:solidFill>
                  <a:srgbClr val="0000FF"/>
                </a:solidFill>
                <a:ea typeface="ＭＳ Ｐゴシック" charset="-128"/>
              </a:rPr>
              <a:t>P(into the meeting | </a:t>
            </a:r>
            <a:r>
              <a:rPr lang="en-US" dirty="0" err="1">
                <a:solidFill>
                  <a:srgbClr val="0000FF"/>
                </a:solidFill>
                <a:ea typeface="ＭＳ Ｐゴシック" charset="-128"/>
              </a:rPr>
              <a:t>zur</a:t>
            </a:r>
            <a:r>
              <a:rPr lang="en-US" dirty="0">
                <a:solidFill>
                  <a:srgbClr val="0000FF"/>
                </a:solidFill>
                <a:ea typeface="ＭＳ Ｐゴシック" charset="-128"/>
              </a:rPr>
              <a:t> </a:t>
            </a:r>
            <a:r>
              <a:rPr lang="en-US" dirty="0" err="1">
                <a:solidFill>
                  <a:srgbClr val="0000FF"/>
                </a:solidFill>
                <a:ea typeface="ＭＳ Ｐゴシック" charset="-128"/>
              </a:rPr>
              <a:t>Konferenz</a:t>
            </a:r>
            <a:r>
              <a:rPr lang="en-US" dirty="0" smtClean="0">
                <a:solidFill>
                  <a:srgbClr val="0000FF"/>
                </a:solidFill>
                <a:ea typeface="ＭＳ Ｐゴシック" charset="-128"/>
              </a:rPr>
              <a:t>)</a:t>
            </a:r>
            <a:endParaRPr lang="en-US" dirty="0">
              <a:solidFill>
                <a:srgbClr val="0000FF"/>
              </a:solidFill>
              <a:ea typeface="ＭＳ Ｐゴシック" charset="-128"/>
            </a:endParaRPr>
          </a:p>
        </p:txBody>
      </p:sp>
      <p:sp>
        <p:nvSpPr>
          <p:cNvPr id="287748" name="Text Box 4"/>
          <p:cNvSpPr txBox="1">
            <a:spLocks noChangeArrowheads="1"/>
          </p:cNvSpPr>
          <p:nvPr/>
        </p:nvSpPr>
        <p:spPr bwMode="auto">
          <a:xfrm>
            <a:off x="733425" y="1754188"/>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Morgen</a:t>
            </a:r>
          </a:p>
        </p:txBody>
      </p:sp>
      <p:sp>
        <p:nvSpPr>
          <p:cNvPr id="287749" name="Text Box 5"/>
          <p:cNvSpPr txBox="1">
            <a:spLocks noChangeArrowheads="1"/>
          </p:cNvSpPr>
          <p:nvPr/>
        </p:nvSpPr>
        <p:spPr bwMode="auto">
          <a:xfrm>
            <a:off x="1962150" y="1754188"/>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fliege</a:t>
            </a:r>
          </a:p>
        </p:txBody>
      </p:sp>
      <p:sp>
        <p:nvSpPr>
          <p:cNvPr id="287750" name="Text Box 6"/>
          <p:cNvSpPr txBox="1">
            <a:spLocks noChangeArrowheads="1"/>
          </p:cNvSpPr>
          <p:nvPr/>
        </p:nvSpPr>
        <p:spPr bwMode="auto">
          <a:xfrm>
            <a:off x="3117850" y="1754188"/>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ich</a:t>
            </a:r>
          </a:p>
        </p:txBody>
      </p:sp>
      <p:sp>
        <p:nvSpPr>
          <p:cNvPr id="287751" name="Text Box 7"/>
          <p:cNvSpPr txBox="1">
            <a:spLocks noChangeArrowheads="1"/>
          </p:cNvSpPr>
          <p:nvPr/>
        </p:nvSpPr>
        <p:spPr bwMode="auto">
          <a:xfrm>
            <a:off x="4191000" y="1754188"/>
            <a:ext cx="15430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nach Kanada</a:t>
            </a:r>
          </a:p>
        </p:txBody>
      </p:sp>
      <p:sp>
        <p:nvSpPr>
          <p:cNvPr id="287752" name="Text Box 8"/>
          <p:cNvSpPr txBox="1">
            <a:spLocks noChangeArrowheads="1"/>
          </p:cNvSpPr>
          <p:nvPr/>
        </p:nvSpPr>
        <p:spPr bwMode="auto">
          <a:xfrm>
            <a:off x="6553200" y="1754188"/>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zur Konferenz</a:t>
            </a:r>
          </a:p>
        </p:txBody>
      </p:sp>
      <p:sp>
        <p:nvSpPr>
          <p:cNvPr id="287753" name="Text Box 9"/>
          <p:cNvSpPr txBox="1">
            <a:spLocks noChangeArrowheads="1"/>
          </p:cNvSpPr>
          <p:nvPr/>
        </p:nvSpPr>
        <p:spPr bwMode="auto">
          <a:xfrm>
            <a:off x="635000" y="2820988"/>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Tomorrow</a:t>
            </a:r>
          </a:p>
        </p:txBody>
      </p:sp>
      <p:sp>
        <p:nvSpPr>
          <p:cNvPr id="287754" name="Text Box 10"/>
          <p:cNvSpPr txBox="1">
            <a:spLocks noChangeArrowheads="1"/>
          </p:cNvSpPr>
          <p:nvPr/>
        </p:nvSpPr>
        <p:spPr bwMode="auto">
          <a:xfrm>
            <a:off x="3200400" y="2819400"/>
            <a:ext cx="2603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a:t>
            </a:r>
          </a:p>
        </p:txBody>
      </p:sp>
      <p:sp>
        <p:nvSpPr>
          <p:cNvPr id="287755" name="Text Box 11"/>
          <p:cNvSpPr txBox="1">
            <a:spLocks noChangeArrowheads="1"/>
          </p:cNvSpPr>
          <p:nvPr/>
        </p:nvSpPr>
        <p:spPr bwMode="auto">
          <a:xfrm>
            <a:off x="1981200" y="2819400"/>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will fly</a:t>
            </a:r>
          </a:p>
        </p:txBody>
      </p:sp>
      <p:sp>
        <p:nvSpPr>
          <p:cNvPr id="287756" name="Text Box 12"/>
          <p:cNvSpPr txBox="1">
            <a:spLocks noChangeArrowheads="1"/>
          </p:cNvSpPr>
          <p:nvPr/>
        </p:nvSpPr>
        <p:spPr bwMode="auto">
          <a:xfrm>
            <a:off x="6477000" y="2819400"/>
            <a:ext cx="19621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dirty="0"/>
              <a:t>to the conference</a:t>
            </a:r>
          </a:p>
        </p:txBody>
      </p:sp>
      <p:sp>
        <p:nvSpPr>
          <p:cNvPr id="287757" name="Text Box 13"/>
          <p:cNvSpPr txBox="1">
            <a:spLocks noChangeArrowheads="1"/>
          </p:cNvSpPr>
          <p:nvPr/>
        </p:nvSpPr>
        <p:spPr bwMode="auto">
          <a:xfrm>
            <a:off x="4495800" y="2819400"/>
            <a:ext cx="1250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In Canada</a:t>
            </a:r>
          </a:p>
        </p:txBody>
      </p:sp>
      <p:sp>
        <p:nvSpPr>
          <p:cNvPr id="287758" name="Line 14"/>
          <p:cNvSpPr>
            <a:spLocks noChangeShapeType="1"/>
          </p:cNvSpPr>
          <p:nvPr/>
        </p:nvSpPr>
        <p:spPr bwMode="auto">
          <a:xfrm>
            <a:off x="1219200" y="21336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59" name="Line 15"/>
          <p:cNvSpPr>
            <a:spLocks noChangeShapeType="1"/>
          </p:cNvSpPr>
          <p:nvPr/>
        </p:nvSpPr>
        <p:spPr bwMode="auto">
          <a:xfrm>
            <a:off x="2362200" y="21336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0" name="Line 16"/>
          <p:cNvSpPr>
            <a:spLocks noChangeShapeType="1"/>
          </p:cNvSpPr>
          <p:nvPr/>
        </p:nvSpPr>
        <p:spPr bwMode="auto">
          <a:xfrm flipH="1">
            <a:off x="3352800" y="2133600"/>
            <a:ext cx="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1" name="Line 17"/>
          <p:cNvSpPr>
            <a:spLocks noChangeShapeType="1"/>
          </p:cNvSpPr>
          <p:nvPr/>
        </p:nvSpPr>
        <p:spPr bwMode="auto">
          <a:xfrm>
            <a:off x="4953000" y="2133600"/>
            <a:ext cx="762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2" name="Line 18"/>
          <p:cNvSpPr>
            <a:spLocks noChangeShapeType="1"/>
          </p:cNvSpPr>
          <p:nvPr/>
        </p:nvSpPr>
        <p:spPr bwMode="auto">
          <a:xfrm>
            <a:off x="7162800" y="2133600"/>
            <a:ext cx="228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1024145548"/>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848600" y="152400"/>
            <a:ext cx="1219200" cy="1905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746" name="Rectangle 2"/>
          <p:cNvSpPr>
            <a:spLocks noGrp="1" noChangeArrowheads="1"/>
          </p:cNvSpPr>
          <p:nvPr>
            <p:ph type="title"/>
          </p:nvPr>
        </p:nvSpPr>
        <p:spPr/>
        <p:txBody>
          <a:bodyPr/>
          <a:lstStyle/>
          <a:p>
            <a:r>
              <a:rPr lang="en-US"/>
              <a:t>Phrase-Based Statistical MT</a:t>
            </a:r>
          </a:p>
        </p:txBody>
      </p:sp>
      <p:sp>
        <p:nvSpPr>
          <p:cNvPr id="287747" name="Rectangle 3"/>
          <p:cNvSpPr>
            <a:spLocks noChangeArrowheads="1"/>
          </p:cNvSpPr>
          <p:nvPr/>
        </p:nvSpPr>
        <p:spPr bwMode="auto">
          <a:xfrm>
            <a:off x="457200" y="3429000"/>
            <a:ext cx="8229600" cy="914400"/>
          </a:xfrm>
          <a:prstGeom prst="rect">
            <a:avLst/>
          </a:prstGeom>
          <a:noFill/>
          <a:ln w="9525">
            <a:noFill/>
            <a:miter lim="800000"/>
            <a:headEnd/>
            <a:tailEnd/>
          </a:ln>
          <a:effectLst/>
        </p:spPr>
        <p:txBody>
          <a:bodyPr>
            <a:prstTxWarp prst="textNoShape">
              <a:avLst/>
            </a:prstTxWarp>
          </a:bodyPr>
          <a:lstStyle/>
          <a:p>
            <a:pPr algn="l">
              <a:spcBef>
                <a:spcPct val="20000"/>
              </a:spcBef>
            </a:pPr>
            <a:r>
              <a:rPr lang="en-US" sz="2000" dirty="0" smtClean="0">
                <a:solidFill>
                  <a:srgbClr val="0000FF"/>
                </a:solidFill>
              </a:rPr>
              <a:t>Phrases </a:t>
            </a:r>
            <a:r>
              <a:rPr lang="en-US" sz="2000" dirty="0">
                <a:solidFill>
                  <a:srgbClr val="0000FF"/>
                </a:solidFill>
              </a:rPr>
              <a:t>are probabilistically re-ordered</a:t>
            </a:r>
          </a:p>
          <a:p>
            <a:pPr algn="l">
              <a:spcBef>
                <a:spcPct val="20000"/>
              </a:spcBef>
            </a:pPr>
            <a:endParaRPr lang="en-US" sz="2000" dirty="0" smtClean="0"/>
          </a:p>
          <a:p>
            <a:pPr algn="l">
              <a:spcBef>
                <a:spcPct val="20000"/>
              </a:spcBef>
            </a:pPr>
            <a:r>
              <a:rPr lang="en-US" sz="2000" dirty="0" smtClean="0"/>
              <a:t>See </a:t>
            </a:r>
            <a:r>
              <a:rPr lang="en-US" sz="2000" dirty="0"/>
              <a:t>[Koehn et al, 2003] for an intro.</a:t>
            </a:r>
            <a:endParaRPr lang="en-US" sz="2000" dirty="0" smtClean="0"/>
          </a:p>
          <a:p>
            <a:pPr marL="342900" indent="-342900" algn="l">
              <a:spcBef>
                <a:spcPct val="20000"/>
              </a:spcBef>
            </a:pPr>
            <a:endParaRPr lang="en-US" sz="2000" dirty="0"/>
          </a:p>
        </p:txBody>
      </p:sp>
      <p:sp>
        <p:nvSpPr>
          <p:cNvPr id="287748" name="Text Box 4"/>
          <p:cNvSpPr txBox="1">
            <a:spLocks noChangeArrowheads="1"/>
          </p:cNvSpPr>
          <p:nvPr/>
        </p:nvSpPr>
        <p:spPr bwMode="auto">
          <a:xfrm>
            <a:off x="733425" y="1754188"/>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Morgen</a:t>
            </a:r>
          </a:p>
        </p:txBody>
      </p:sp>
      <p:sp>
        <p:nvSpPr>
          <p:cNvPr id="287749" name="Text Box 5"/>
          <p:cNvSpPr txBox="1">
            <a:spLocks noChangeArrowheads="1"/>
          </p:cNvSpPr>
          <p:nvPr/>
        </p:nvSpPr>
        <p:spPr bwMode="auto">
          <a:xfrm>
            <a:off x="1962150" y="1754188"/>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fliege</a:t>
            </a:r>
          </a:p>
        </p:txBody>
      </p:sp>
      <p:sp>
        <p:nvSpPr>
          <p:cNvPr id="287750" name="Text Box 6"/>
          <p:cNvSpPr txBox="1">
            <a:spLocks noChangeArrowheads="1"/>
          </p:cNvSpPr>
          <p:nvPr/>
        </p:nvSpPr>
        <p:spPr bwMode="auto">
          <a:xfrm>
            <a:off x="3117850" y="1754188"/>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ich</a:t>
            </a:r>
          </a:p>
        </p:txBody>
      </p:sp>
      <p:sp>
        <p:nvSpPr>
          <p:cNvPr id="287751" name="Text Box 7"/>
          <p:cNvSpPr txBox="1">
            <a:spLocks noChangeArrowheads="1"/>
          </p:cNvSpPr>
          <p:nvPr/>
        </p:nvSpPr>
        <p:spPr bwMode="auto">
          <a:xfrm>
            <a:off x="4191000" y="1754188"/>
            <a:ext cx="15430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nach Kanada</a:t>
            </a:r>
          </a:p>
        </p:txBody>
      </p:sp>
      <p:sp>
        <p:nvSpPr>
          <p:cNvPr id="287752" name="Text Box 8"/>
          <p:cNvSpPr txBox="1">
            <a:spLocks noChangeArrowheads="1"/>
          </p:cNvSpPr>
          <p:nvPr/>
        </p:nvSpPr>
        <p:spPr bwMode="auto">
          <a:xfrm>
            <a:off x="6553200" y="1754188"/>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zur Konferenz</a:t>
            </a:r>
          </a:p>
        </p:txBody>
      </p:sp>
      <p:sp>
        <p:nvSpPr>
          <p:cNvPr id="287753" name="Text Box 9"/>
          <p:cNvSpPr txBox="1">
            <a:spLocks noChangeArrowheads="1"/>
          </p:cNvSpPr>
          <p:nvPr/>
        </p:nvSpPr>
        <p:spPr bwMode="auto">
          <a:xfrm>
            <a:off x="635000" y="2820988"/>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Tomorrow</a:t>
            </a:r>
          </a:p>
        </p:txBody>
      </p:sp>
      <p:sp>
        <p:nvSpPr>
          <p:cNvPr id="287754" name="Text Box 10"/>
          <p:cNvSpPr txBox="1">
            <a:spLocks noChangeArrowheads="1"/>
          </p:cNvSpPr>
          <p:nvPr/>
        </p:nvSpPr>
        <p:spPr bwMode="auto">
          <a:xfrm>
            <a:off x="2232025" y="2820988"/>
            <a:ext cx="2603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a:t>
            </a:r>
          </a:p>
        </p:txBody>
      </p:sp>
      <p:sp>
        <p:nvSpPr>
          <p:cNvPr id="287755" name="Text Box 11"/>
          <p:cNvSpPr txBox="1">
            <a:spLocks noChangeArrowheads="1"/>
          </p:cNvSpPr>
          <p:nvPr/>
        </p:nvSpPr>
        <p:spPr bwMode="auto">
          <a:xfrm>
            <a:off x="2987675" y="2820988"/>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will fly</a:t>
            </a:r>
          </a:p>
        </p:txBody>
      </p:sp>
      <p:sp>
        <p:nvSpPr>
          <p:cNvPr id="287756" name="Text Box 12"/>
          <p:cNvSpPr txBox="1">
            <a:spLocks noChangeArrowheads="1"/>
          </p:cNvSpPr>
          <p:nvPr/>
        </p:nvSpPr>
        <p:spPr bwMode="auto">
          <a:xfrm>
            <a:off x="4286250" y="2820988"/>
            <a:ext cx="19621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 the conference</a:t>
            </a:r>
          </a:p>
        </p:txBody>
      </p:sp>
      <p:sp>
        <p:nvSpPr>
          <p:cNvPr id="287757" name="Text Box 13"/>
          <p:cNvSpPr txBox="1">
            <a:spLocks noChangeArrowheads="1"/>
          </p:cNvSpPr>
          <p:nvPr/>
        </p:nvSpPr>
        <p:spPr bwMode="auto">
          <a:xfrm>
            <a:off x="6765925" y="2820988"/>
            <a:ext cx="1250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In Canada</a:t>
            </a:r>
          </a:p>
        </p:txBody>
      </p:sp>
      <p:sp>
        <p:nvSpPr>
          <p:cNvPr id="287758" name="Line 14"/>
          <p:cNvSpPr>
            <a:spLocks noChangeShapeType="1"/>
          </p:cNvSpPr>
          <p:nvPr/>
        </p:nvSpPr>
        <p:spPr bwMode="auto">
          <a:xfrm>
            <a:off x="1219200" y="21336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59" name="Line 15"/>
          <p:cNvSpPr>
            <a:spLocks noChangeShapeType="1"/>
          </p:cNvSpPr>
          <p:nvPr/>
        </p:nvSpPr>
        <p:spPr bwMode="auto">
          <a:xfrm>
            <a:off x="2362200" y="2133600"/>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0" name="Line 16"/>
          <p:cNvSpPr>
            <a:spLocks noChangeShapeType="1"/>
          </p:cNvSpPr>
          <p:nvPr/>
        </p:nvSpPr>
        <p:spPr bwMode="auto">
          <a:xfrm flipH="1">
            <a:off x="2438400" y="2133600"/>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1" name="Line 17"/>
          <p:cNvSpPr>
            <a:spLocks noChangeShapeType="1"/>
          </p:cNvSpPr>
          <p:nvPr/>
        </p:nvSpPr>
        <p:spPr bwMode="auto">
          <a:xfrm>
            <a:off x="4953000" y="2133600"/>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2" name="Line 18"/>
          <p:cNvSpPr>
            <a:spLocks noChangeShapeType="1"/>
          </p:cNvSpPr>
          <p:nvPr/>
        </p:nvSpPr>
        <p:spPr bwMode="auto">
          <a:xfrm flipH="1">
            <a:off x="5181600" y="2133600"/>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3072057127"/>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a:t>Advantages of Phrase-Based</a:t>
            </a:r>
          </a:p>
        </p:txBody>
      </p:sp>
      <p:sp>
        <p:nvSpPr>
          <p:cNvPr id="247811" name="Rectangle 3"/>
          <p:cNvSpPr>
            <a:spLocks noGrp="1" noChangeArrowheads="1"/>
          </p:cNvSpPr>
          <p:nvPr>
            <p:ph type="body" idx="1"/>
          </p:nvPr>
        </p:nvSpPr>
        <p:spPr/>
        <p:txBody>
          <a:bodyPr>
            <a:normAutofit fontScale="85000" lnSpcReduction="20000"/>
          </a:bodyPr>
          <a:lstStyle/>
          <a:p>
            <a:pPr marL="0" indent="0">
              <a:lnSpc>
                <a:spcPct val="90000"/>
              </a:lnSpc>
              <a:buNone/>
            </a:pPr>
            <a:r>
              <a:rPr lang="en-US" sz="2400" dirty="0"/>
              <a:t>Many-to-many mappings can handle non-compositional </a:t>
            </a:r>
            <a:r>
              <a:rPr lang="en-US" sz="2400" dirty="0" smtClean="0"/>
              <a:t>phrases</a:t>
            </a:r>
          </a:p>
          <a:p>
            <a:pPr marL="0" indent="0">
              <a:lnSpc>
                <a:spcPct val="90000"/>
              </a:lnSpc>
              <a:buNone/>
            </a:pPr>
            <a:endParaRPr lang="en-US" sz="2400" dirty="0" smtClean="0"/>
          </a:p>
          <a:p>
            <a:pPr marL="0" indent="0">
              <a:lnSpc>
                <a:spcPct val="90000"/>
              </a:lnSpc>
              <a:buNone/>
            </a:pPr>
            <a:r>
              <a:rPr lang="en-US" sz="2400" dirty="0" smtClean="0"/>
              <a:t>Easy to understand</a:t>
            </a:r>
          </a:p>
          <a:p>
            <a:pPr marL="0" indent="0">
              <a:lnSpc>
                <a:spcPct val="90000"/>
              </a:lnSpc>
              <a:buNone/>
            </a:pPr>
            <a:endParaRPr lang="en-US" sz="2400" dirty="0" smtClean="0"/>
          </a:p>
          <a:p>
            <a:pPr marL="0" indent="0">
              <a:lnSpc>
                <a:spcPct val="90000"/>
              </a:lnSpc>
              <a:buNone/>
            </a:pPr>
            <a:r>
              <a:rPr lang="en-US" sz="2400" dirty="0" smtClean="0"/>
              <a:t>Local </a:t>
            </a:r>
            <a:r>
              <a:rPr lang="en-US" sz="2400" dirty="0"/>
              <a:t>context is very useful for disambiguating</a:t>
            </a:r>
          </a:p>
          <a:p>
            <a:pPr lvl="1">
              <a:lnSpc>
                <a:spcPct val="90000"/>
              </a:lnSpc>
            </a:pPr>
            <a:r>
              <a:rPr lang="en-US" sz="2000" dirty="0"/>
              <a:t>“Interest rate” </a:t>
            </a:r>
            <a:r>
              <a:rPr lang="en-US" sz="2000" dirty="0" err="1">
                <a:sym typeface="Wingdings" charset="2"/>
              </a:rPr>
              <a:t></a:t>
            </a:r>
            <a:r>
              <a:rPr lang="en-US" sz="2000" dirty="0">
                <a:sym typeface="Wingdings" charset="2"/>
              </a:rPr>
              <a:t> …</a:t>
            </a:r>
          </a:p>
          <a:p>
            <a:pPr lvl="1">
              <a:lnSpc>
                <a:spcPct val="90000"/>
              </a:lnSpc>
            </a:pPr>
            <a:r>
              <a:rPr lang="en-US" sz="2000" dirty="0">
                <a:sym typeface="Wingdings" charset="2"/>
              </a:rPr>
              <a:t>“Interest in” </a:t>
            </a:r>
            <a:r>
              <a:rPr lang="en-US" sz="2000" dirty="0" err="1">
                <a:sym typeface="Wingdings" charset="2"/>
              </a:rPr>
              <a:t></a:t>
            </a:r>
            <a:r>
              <a:rPr lang="en-US" sz="2000" dirty="0">
                <a:sym typeface="Wingdings" charset="2"/>
              </a:rPr>
              <a:t> …</a:t>
            </a:r>
          </a:p>
          <a:p>
            <a:pPr marL="0" indent="0">
              <a:lnSpc>
                <a:spcPct val="90000"/>
              </a:lnSpc>
              <a:buNone/>
            </a:pPr>
            <a:endParaRPr lang="en-US" sz="2400" dirty="0" smtClean="0"/>
          </a:p>
          <a:p>
            <a:pPr marL="0" indent="0">
              <a:lnSpc>
                <a:spcPct val="90000"/>
              </a:lnSpc>
              <a:buNone/>
            </a:pPr>
            <a:r>
              <a:rPr lang="en-US" sz="2400" dirty="0" smtClean="0"/>
              <a:t>The </a:t>
            </a:r>
            <a:r>
              <a:rPr lang="en-US" sz="2400" dirty="0"/>
              <a:t>more data, the longer the learned phrases</a:t>
            </a:r>
          </a:p>
          <a:p>
            <a:pPr lvl="1">
              <a:lnSpc>
                <a:spcPct val="90000"/>
              </a:lnSpc>
            </a:pPr>
            <a:r>
              <a:rPr lang="en-US" sz="2000" dirty="0"/>
              <a:t>Sometimes whole sentences</a:t>
            </a:r>
          </a:p>
        </p:txBody>
      </p:sp>
    </p:spTree>
    <p:extLst>
      <p:ext uri="{BB962C8B-B14F-4D97-AF65-F5344CB8AC3E}">
        <p14:creationId xmlns:p14="http://schemas.microsoft.com/office/powerpoint/2010/main" val="3730963824"/>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457200" y="76200"/>
            <a:ext cx="8229600" cy="1143000"/>
          </a:xfrm>
        </p:spPr>
        <p:txBody>
          <a:bodyPr/>
          <a:lstStyle/>
          <a:p>
            <a:r>
              <a:rPr lang="en-US"/>
              <a:t>Available Resources</a:t>
            </a:r>
          </a:p>
        </p:txBody>
      </p:sp>
      <p:sp>
        <p:nvSpPr>
          <p:cNvPr id="282627" name="Rectangle 3"/>
          <p:cNvSpPr>
            <a:spLocks noGrp="1" noChangeArrowheads="1"/>
          </p:cNvSpPr>
          <p:nvPr>
            <p:ph type="body" idx="1"/>
          </p:nvPr>
        </p:nvSpPr>
        <p:spPr>
          <a:xfrm>
            <a:off x="457200" y="1219200"/>
            <a:ext cx="8534400" cy="5410200"/>
          </a:xfrm>
        </p:spPr>
        <p:txBody>
          <a:bodyPr>
            <a:normAutofit fontScale="92500" lnSpcReduction="20000"/>
          </a:bodyPr>
          <a:lstStyle/>
          <a:p>
            <a:pPr>
              <a:lnSpc>
                <a:spcPct val="80000"/>
              </a:lnSpc>
            </a:pPr>
            <a:r>
              <a:rPr lang="en-US" sz="1800"/>
              <a:t>Bilingual corpora</a:t>
            </a:r>
          </a:p>
          <a:p>
            <a:pPr lvl="1">
              <a:lnSpc>
                <a:spcPct val="80000"/>
              </a:lnSpc>
            </a:pPr>
            <a:r>
              <a:rPr lang="en-US" sz="1600"/>
              <a:t>100m+ words of Chinese/English and Arabic/English, LDC (www.ldc.upenn.edu)</a:t>
            </a:r>
          </a:p>
          <a:p>
            <a:pPr lvl="1">
              <a:lnSpc>
                <a:spcPct val="80000"/>
              </a:lnSpc>
            </a:pPr>
            <a:r>
              <a:rPr lang="en-US" sz="1600"/>
              <a:t>Lots of French/English, Spanish/French/English, LDC</a:t>
            </a:r>
          </a:p>
          <a:p>
            <a:pPr lvl="1">
              <a:lnSpc>
                <a:spcPct val="80000"/>
              </a:lnSpc>
            </a:pPr>
            <a:r>
              <a:rPr lang="en-US" sz="1600"/>
              <a:t>European Parliament (sentence-aligned), 11 languages, Philipp Koehn, ISI</a:t>
            </a:r>
          </a:p>
          <a:p>
            <a:pPr lvl="2">
              <a:lnSpc>
                <a:spcPct val="80000"/>
              </a:lnSpc>
            </a:pPr>
            <a:r>
              <a:rPr lang="en-US" sz="1400"/>
              <a:t>(www.isi.edu/~koehn/publications/europarl)</a:t>
            </a:r>
          </a:p>
          <a:p>
            <a:pPr lvl="1">
              <a:lnSpc>
                <a:spcPct val="80000"/>
              </a:lnSpc>
            </a:pPr>
            <a:r>
              <a:rPr lang="en-US" sz="1600"/>
              <a:t>20m words (sentence-aligned) of English/French, Ulrich Germann, ISI </a:t>
            </a:r>
          </a:p>
          <a:p>
            <a:pPr lvl="2">
              <a:lnSpc>
                <a:spcPct val="80000"/>
              </a:lnSpc>
            </a:pPr>
            <a:r>
              <a:rPr lang="en-US" sz="1400"/>
              <a:t>(</a:t>
            </a:r>
            <a:r>
              <a:rPr lang="en-US" sz="1400">
                <a:hlinkClick r:id="rId3"/>
              </a:rPr>
              <a:t>www.isi.edu/natural-language/download/hansard/</a:t>
            </a:r>
            <a:r>
              <a:rPr lang="en-US" sz="1400"/>
              <a:t>)</a:t>
            </a:r>
          </a:p>
          <a:p>
            <a:pPr>
              <a:lnSpc>
                <a:spcPct val="80000"/>
              </a:lnSpc>
            </a:pPr>
            <a:r>
              <a:rPr lang="en-US" sz="1800"/>
              <a:t>Sentence alignment</a:t>
            </a:r>
          </a:p>
          <a:p>
            <a:pPr lvl="1">
              <a:lnSpc>
                <a:spcPct val="80000"/>
              </a:lnSpc>
            </a:pPr>
            <a:r>
              <a:rPr lang="en-US" sz="1600"/>
              <a:t>Dan Melamed, NYU </a:t>
            </a:r>
            <a:r>
              <a:rPr lang="en-US" sz="1400"/>
              <a:t>(www.cs.nyu.edu/~melamed/GMA/docs/README.htm)</a:t>
            </a:r>
          </a:p>
          <a:p>
            <a:pPr lvl="1">
              <a:lnSpc>
                <a:spcPct val="80000"/>
              </a:lnSpc>
            </a:pPr>
            <a:r>
              <a:rPr lang="en-US" sz="1600"/>
              <a:t>Xiaoyi Ma, LDC (Champollion)</a:t>
            </a:r>
          </a:p>
          <a:p>
            <a:pPr>
              <a:lnSpc>
                <a:spcPct val="80000"/>
              </a:lnSpc>
            </a:pPr>
            <a:r>
              <a:rPr lang="en-US" sz="1800"/>
              <a:t>Word alignment</a:t>
            </a:r>
          </a:p>
          <a:p>
            <a:pPr lvl="1">
              <a:lnSpc>
                <a:spcPct val="80000"/>
              </a:lnSpc>
            </a:pPr>
            <a:r>
              <a:rPr lang="en-US" sz="1600"/>
              <a:t>GIZA, JHU Workshop ’99 </a:t>
            </a:r>
            <a:r>
              <a:rPr lang="en-US" sz="1400"/>
              <a:t>(www.clsp.jhu.edu/ws99/projects/mt/)</a:t>
            </a:r>
          </a:p>
          <a:p>
            <a:pPr lvl="1">
              <a:lnSpc>
                <a:spcPct val="80000"/>
              </a:lnSpc>
            </a:pPr>
            <a:r>
              <a:rPr lang="en-US" sz="1600"/>
              <a:t>GIZA++, RWTH Aachen </a:t>
            </a:r>
            <a:r>
              <a:rPr lang="en-US" sz="1400"/>
              <a:t>(www-i6.Informatik.RWTH-Aachen.de/web/Software/GIZA++.html)</a:t>
            </a:r>
          </a:p>
          <a:p>
            <a:pPr lvl="1">
              <a:lnSpc>
                <a:spcPct val="80000"/>
              </a:lnSpc>
            </a:pPr>
            <a:r>
              <a:rPr lang="en-US" sz="1600"/>
              <a:t>Manually word-aligned test corpus (500 French/English sentence pairs), RWTH Aachen</a:t>
            </a:r>
          </a:p>
          <a:p>
            <a:pPr lvl="1">
              <a:lnSpc>
                <a:spcPct val="80000"/>
              </a:lnSpc>
            </a:pPr>
            <a:r>
              <a:rPr lang="en-US" sz="1600"/>
              <a:t>Shared task, NAACL-HLT’03 workshop</a:t>
            </a:r>
          </a:p>
          <a:p>
            <a:pPr>
              <a:lnSpc>
                <a:spcPct val="80000"/>
              </a:lnSpc>
            </a:pPr>
            <a:r>
              <a:rPr lang="en-US" sz="1800"/>
              <a:t>Decoding</a:t>
            </a:r>
          </a:p>
          <a:p>
            <a:pPr lvl="1">
              <a:lnSpc>
                <a:spcPct val="80000"/>
              </a:lnSpc>
            </a:pPr>
            <a:r>
              <a:rPr lang="en-US" sz="1600"/>
              <a:t>ISI ReWrite Model 4 decoder </a:t>
            </a:r>
            <a:r>
              <a:rPr lang="en-US" sz="1400"/>
              <a:t>(</a:t>
            </a:r>
            <a:r>
              <a:rPr lang="en-US" sz="1400">
                <a:hlinkClick r:id="rId4"/>
              </a:rPr>
              <a:t>www.isi.edu/licensed-sw/rewrite-decoder/</a:t>
            </a:r>
            <a:r>
              <a:rPr lang="en-US" sz="1400"/>
              <a:t>)</a:t>
            </a:r>
          </a:p>
          <a:p>
            <a:pPr lvl="1">
              <a:lnSpc>
                <a:spcPct val="80000"/>
              </a:lnSpc>
            </a:pPr>
            <a:r>
              <a:rPr lang="en-US" sz="1600"/>
              <a:t>ISI Pharaoh phrase-based decoder</a:t>
            </a:r>
          </a:p>
          <a:p>
            <a:pPr>
              <a:lnSpc>
                <a:spcPct val="80000"/>
              </a:lnSpc>
            </a:pPr>
            <a:r>
              <a:rPr lang="en-US" sz="1800"/>
              <a:t>Statistical MT Tutorial Workbook, ISI </a:t>
            </a:r>
            <a:r>
              <a:rPr lang="en-US" sz="1400">
                <a:solidFill>
                  <a:schemeClr val="tx2"/>
                </a:solidFill>
              </a:rPr>
              <a:t>(www.isi.edu/~knight/)</a:t>
            </a:r>
          </a:p>
          <a:p>
            <a:pPr>
              <a:lnSpc>
                <a:spcPct val="80000"/>
              </a:lnSpc>
            </a:pPr>
            <a:r>
              <a:rPr lang="en-US" sz="1800"/>
              <a:t>Annual common-data evaluation, NIST </a:t>
            </a:r>
            <a:r>
              <a:rPr lang="en-US" sz="1400"/>
              <a:t>(www.nist.gov/speech/tests/mt/index.htm)</a:t>
            </a:r>
          </a:p>
        </p:txBody>
      </p:sp>
    </p:spTree>
    <p:extLst>
      <p:ext uri="{BB962C8B-B14F-4D97-AF65-F5344CB8AC3E}">
        <p14:creationId xmlns:p14="http://schemas.microsoft.com/office/powerpoint/2010/main" val="3835352539"/>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457200" y="76200"/>
            <a:ext cx="8229600" cy="1143000"/>
          </a:xfrm>
        </p:spPr>
        <p:txBody>
          <a:bodyPr/>
          <a:lstStyle/>
          <a:p>
            <a:r>
              <a:rPr lang="en-US" sz="3200"/>
              <a:t>Some Papers Referenced on Slides</a:t>
            </a:r>
          </a:p>
        </p:txBody>
      </p:sp>
      <p:sp>
        <p:nvSpPr>
          <p:cNvPr id="283651" name="Rectangle 3"/>
          <p:cNvSpPr>
            <a:spLocks noGrp="1" noChangeArrowheads="1"/>
          </p:cNvSpPr>
          <p:nvPr>
            <p:ph type="body" idx="1"/>
          </p:nvPr>
        </p:nvSpPr>
        <p:spPr>
          <a:xfrm>
            <a:off x="228600" y="1096963"/>
            <a:ext cx="4572000" cy="5334000"/>
          </a:xfrm>
        </p:spPr>
        <p:txBody>
          <a:bodyPr>
            <a:normAutofit fontScale="92500" lnSpcReduction="20000"/>
          </a:bodyPr>
          <a:lstStyle/>
          <a:p>
            <a:pPr>
              <a:lnSpc>
                <a:spcPct val="80000"/>
              </a:lnSpc>
            </a:pPr>
            <a:r>
              <a:rPr lang="en-US" sz="1800"/>
              <a:t>ACL</a:t>
            </a:r>
          </a:p>
          <a:p>
            <a:pPr lvl="1">
              <a:lnSpc>
                <a:spcPct val="80000"/>
              </a:lnSpc>
            </a:pPr>
            <a:r>
              <a:rPr lang="en-US" sz="1600"/>
              <a:t>[Och, Tillmann, &amp; Ney, 1999]</a:t>
            </a:r>
          </a:p>
          <a:p>
            <a:pPr lvl="1">
              <a:lnSpc>
                <a:spcPct val="80000"/>
              </a:lnSpc>
            </a:pPr>
            <a:r>
              <a:rPr lang="en-US" sz="1600"/>
              <a:t>[Och &amp; Ney, 2000]</a:t>
            </a:r>
          </a:p>
          <a:p>
            <a:pPr lvl="1">
              <a:lnSpc>
                <a:spcPct val="80000"/>
              </a:lnSpc>
            </a:pPr>
            <a:r>
              <a:rPr lang="en-US" sz="1600"/>
              <a:t>[Germann et al, 2001]</a:t>
            </a:r>
          </a:p>
          <a:p>
            <a:pPr lvl="1">
              <a:lnSpc>
                <a:spcPct val="80000"/>
              </a:lnSpc>
            </a:pPr>
            <a:r>
              <a:rPr lang="en-US" sz="1600"/>
              <a:t>[Yamada &amp; Knight, 2001, 2002]</a:t>
            </a:r>
          </a:p>
          <a:p>
            <a:pPr lvl="1">
              <a:lnSpc>
                <a:spcPct val="80000"/>
              </a:lnSpc>
            </a:pPr>
            <a:r>
              <a:rPr lang="en-US" sz="1600"/>
              <a:t>[Papineni et al, 2002]</a:t>
            </a:r>
          </a:p>
          <a:p>
            <a:pPr lvl="1">
              <a:lnSpc>
                <a:spcPct val="80000"/>
              </a:lnSpc>
            </a:pPr>
            <a:r>
              <a:rPr lang="en-US" sz="1600"/>
              <a:t>[Alshawi et al, 1998]</a:t>
            </a:r>
          </a:p>
          <a:p>
            <a:pPr lvl="1">
              <a:lnSpc>
                <a:spcPct val="80000"/>
              </a:lnSpc>
            </a:pPr>
            <a:r>
              <a:rPr lang="en-US" sz="1600"/>
              <a:t>[Collins, 1997]</a:t>
            </a:r>
          </a:p>
          <a:p>
            <a:pPr lvl="1">
              <a:lnSpc>
                <a:spcPct val="80000"/>
              </a:lnSpc>
            </a:pPr>
            <a:r>
              <a:rPr lang="en-US" sz="1600"/>
              <a:t>[Koehn &amp; Knight, 2003]</a:t>
            </a:r>
          </a:p>
          <a:p>
            <a:pPr lvl="1">
              <a:lnSpc>
                <a:spcPct val="80000"/>
              </a:lnSpc>
            </a:pPr>
            <a:r>
              <a:rPr lang="en-US" sz="1600"/>
              <a:t>[Al-Onaizan &amp; Knight, 2002]</a:t>
            </a:r>
          </a:p>
          <a:p>
            <a:pPr lvl="1">
              <a:lnSpc>
                <a:spcPct val="80000"/>
              </a:lnSpc>
            </a:pPr>
            <a:r>
              <a:rPr lang="en-US" sz="1600"/>
              <a:t>[Och &amp; Ney, 2002]</a:t>
            </a:r>
          </a:p>
          <a:p>
            <a:pPr lvl="1">
              <a:lnSpc>
                <a:spcPct val="80000"/>
              </a:lnSpc>
            </a:pPr>
            <a:r>
              <a:rPr lang="en-US" sz="1600"/>
              <a:t>[Och, 2003]</a:t>
            </a:r>
          </a:p>
          <a:p>
            <a:pPr lvl="1">
              <a:lnSpc>
                <a:spcPct val="80000"/>
              </a:lnSpc>
            </a:pPr>
            <a:r>
              <a:rPr lang="en-US" sz="1600"/>
              <a:t>[Koehn et al, 2003]</a:t>
            </a:r>
          </a:p>
          <a:p>
            <a:pPr>
              <a:lnSpc>
                <a:spcPct val="80000"/>
              </a:lnSpc>
            </a:pPr>
            <a:r>
              <a:rPr lang="en-US" sz="1800"/>
              <a:t>EMNLP</a:t>
            </a:r>
          </a:p>
          <a:p>
            <a:pPr lvl="1">
              <a:lnSpc>
                <a:spcPct val="80000"/>
              </a:lnSpc>
            </a:pPr>
            <a:r>
              <a:rPr lang="en-US" sz="1600"/>
              <a:t>[Marcu &amp; Wong, 2002]</a:t>
            </a:r>
          </a:p>
          <a:p>
            <a:pPr lvl="1">
              <a:lnSpc>
                <a:spcPct val="80000"/>
              </a:lnSpc>
            </a:pPr>
            <a:r>
              <a:rPr lang="en-US" sz="1600"/>
              <a:t>[Fox, 2002]</a:t>
            </a:r>
          </a:p>
          <a:p>
            <a:pPr lvl="1">
              <a:lnSpc>
                <a:spcPct val="80000"/>
              </a:lnSpc>
            </a:pPr>
            <a:r>
              <a:rPr lang="en-US" sz="1600"/>
              <a:t>[Munteanu &amp; Marcu, 2002]</a:t>
            </a:r>
          </a:p>
          <a:p>
            <a:pPr>
              <a:lnSpc>
                <a:spcPct val="80000"/>
              </a:lnSpc>
            </a:pPr>
            <a:r>
              <a:rPr lang="en-US" sz="1800"/>
              <a:t>AI Magazine</a:t>
            </a:r>
          </a:p>
          <a:p>
            <a:pPr lvl="1">
              <a:lnSpc>
                <a:spcPct val="80000"/>
              </a:lnSpc>
            </a:pPr>
            <a:r>
              <a:rPr lang="en-US" sz="1600"/>
              <a:t>[Knight, 1997]</a:t>
            </a:r>
          </a:p>
          <a:p>
            <a:pPr>
              <a:lnSpc>
                <a:spcPct val="80000"/>
              </a:lnSpc>
            </a:pPr>
            <a:r>
              <a:rPr lang="en-US" sz="1800"/>
              <a:t>www.isi.edu/~knight</a:t>
            </a:r>
          </a:p>
          <a:p>
            <a:pPr lvl="1">
              <a:lnSpc>
                <a:spcPct val="80000"/>
              </a:lnSpc>
            </a:pPr>
            <a:r>
              <a:rPr lang="en-US" sz="1600"/>
              <a:t>[MT Tutorial Workbook]</a:t>
            </a:r>
          </a:p>
          <a:p>
            <a:pPr lvl="1">
              <a:lnSpc>
                <a:spcPct val="80000"/>
              </a:lnSpc>
            </a:pPr>
            <a:endParaRPr lang="en-US" sz="1600"/>
          </a:p>
        </p:txBody>
      </p:sp>
      <p:sp>
        <p:nvSpPr>
          <p:cNvPr id="283652" name="Rectangle 4"/>
          <p:cNvSpPr>
            <a:spLocks noChangeArrowheads="1"/>
          </p:cNvSpPr>
          <p:nvPr/>
        </p:nvSpPr>
        <p:spPr bwMode="auto">
          <a:xfrm>
            <a:off x="4267200" y="1096963"/>
            <a:ext cx="4572000" cy="4525962"/>
          </a:xfrm>
          <a:prstGeom prst="rect">
            <a:avLst/>
          </a:prstGeom>
          <a:noFill/>
          <a:ln w="9525">
            <a:noFill/>
            <a:miter lim="800000"/>
            <a:headEnd/>
            <a:tailEnd/>
          </a:ln>
          <a:effectLst/>
        </p:spPr>
        <p:txBody>
          <a:bodyPr>
            <a:prstTxWarp prst="textNoShape">
              <a:avLst/>
            </a:prstTxWarp>
          </a:bodyPr>
          <a:lstStyle/>
          <a:p>
            <a:pPr marL="342900" indent="-342900" algn="l">
              <a:lnSpc>
                <a:spcPct val="80000"/>
              </a:lnSpc>
              <a:spcBef>
                <a:spcPct val="20000"/>
              </a:spcBef>
              <a:buFontTx/>
              <a:buChar char="•"/>
            </a:pPr>
            <a:r>
              <a:rPr lang="en-US"/>
              <a:t>AMTA</a:t>
            </a:r>
            <a:endParaRPr lang="en-US" sz="1600"/>
          </a:p>
          <a:p>
            <a:pPr marL="742950" lvl="1" indent="-285750" algn="l">
              <a:lnSpc>
                <a:spcPct val="80000"/>
              </a:lnSpc>
              <a:spcBef>
                <a:spcPct val="20000"/>
              </a:spcBef>
              <a:buFontTx/>
              <a:buChar char="–"/>
            </a:pPr>
            <a:r>
              <a:rPr lang="en-US" sz="1600"/>
              <a:t>[Soricut et al, 2002]</a:t>
            </a:r>
          </a:p>
          <a:p>
            <a:pPr marL="742950" lvl="1" indent="-285750" algn="l">
              <a:lnSpc>
                <a:spcPct val="80000"/>
              </a:lnSpc>
              <a:spcBef>
                <a:spcPct val="20000"/>
              </a:spcBef>
              <a:buFontTx/>
              <a:buChar char="–"/>
            </a:pPr>
            <a:r>
              <a:rPr lang="en-US" sz="1600"/>
              <a:t>[Al-Onaizan &amp; Knight, 1998]</a:t>
            </a:r>
          </a:p>
          <a:p>
            <a:pPr marL="342900" indent="-342900" algn="l">
              <a:lnSpc>
                <a:spcPct val="80000"/>
              </a:lnSpc>
              <a:spcBef>
                <a:spcPct val="20000"/>
              </a:spcBef>
              <a:buFontTx/>
              <a:buChar char="•"/>
            </a:pPr>
            <a:r>
              <a:rPr lang="en-US"/>
              <a:t>EACL</a:t>
            </a:r>
          </a:p>
          <a:p>
            <a:pPr marL="742950" lvl="1" indent="-285750" algn="l">
              <a:lnSpc>
                <a:spcPct val="80000"/>
              </a:lnSpc>
              <a:spcBef>
                <a:spcPct val="20000"/>
              </a:spcBef>
              <a:buFontTx/>
              <a:buChar char="–"/>
            </a:pPr>
            <a:r>
              <a:rPr lang="en-US" sz="1600"/>
              <a:t>[Cmejrek et al, 2003]</a:t>
            </a:r>
          </a:p>
          <a:p>
            <a:pPr marL="342900" indent="-342900" algn="l">
              <a:lnSpc>
                <a:spcPct val="80000"/>
              </a:lnSpc>
              <a:spcBef>
                <a:spcPct val="20000"/>
              </a:spcBef>
              <a:buFontTx/>
              <a:buChar char="•"/>
            </a:pPr>
            <a:r>
              <a:rPr lang="en-US"/>
              <a:t>Computational Linguistics</a:t>
            </a:r>
          </a:p>
          <a:p>
            <a:pPr marL="742950" lvl="1" indent="-285750" algn="l">
              <a:lnSpc>
                <a:spcPct val="80000"/>
              </a:lnSpc>
              <a:spcBef>
                <a:spcPct val="20000"/>
              </a:spcBef>
              <a:buFontTx/>
              <a:buChar char="–"/>
            </a:pPr>
            <a:r>
              <a:rPr lang="en-US" sz="1600"/>
              <a:t>[Brown et al, 1993]</a:t>
            </a:r>
          </a:p>
          <a:p>
            <a:pPr marL="742950" lvl="1" indent="-285750" algn="l">
              <a:lnSpc>
                <a:spcPct val="80000"/>
              </a:lnSpc>
              <a:spcBef>
                <a:spcPct val="20000"/>
              </a:spcBef>
              <a:buFontTx/>
              <a:buChar char="–"/>
            </a:pPr>
            <a:r>
              <a:rPr lang="en-US" sz="1600"/>
              <a:t>[Knight, 1999]</a:t>
            </a:r>
          </a:p>
          <a:p>
            <a:pPr marL="742950" lvl="1" indent="-285750" algn="l">
              <a:lnSpc>
                <a:spcPct val="80000"/>
              </a:lnSpc>
              <a:spcBef>
                <a:spcPct val="20000"/>
              </a:spcBef>
              <a:buFontTx/>
              <a:buChar char="–"/>
            </a:pPr>
            <a:r>
              <a:rPr lang="en-US" sz="1600"/>
              <a:t>[Wu, 1997]</a:t>
            </a:r>
          </a:p>
          <a:p>
            <a:pPr marL="342900" indent="-342900" algn="l">
              <a:lnSpc>
                <a:spcPct val="80000"/>
              </a:lnSpc>
              <a:spcBef>
                <a:spcPct val="20000"/>
              </a:spcBef>
              <a:buFontTx/>
              <a:buChar char="•"/>
            </a:pPr>
            <a:r>
              <a:rPr lang="en-US"/>
              <a:t>AAAI</a:t>
            </a:r>
          </a:p>
          <a:p>
            <a:pPr marL="742950" lvl="1" indent="-285750" algn="l">
              <a:lnSpc>
                <a:spcPct val="80000"/>
              </a:lnSpc>
              <a:spcBef>
                <a:spcPct val="20000"/>
              </a:spcBef>
              <a:buFontTx/>
              <a:buChar char="–"/>
            </a:pPr>
            <a:r>
              <a:rPr lang="en-US" sz="1600"/>
              <a:t>[Koehn &amp; Knight, 2000]</a:t>
            </a:r>
          </a:p>
          <a:p>
            <a:pPr marL="342900" indent="-342900" algn="l">
              <a:lnSpc>
                <a:spcPct val="80000"/>
              </a:lnSpc>
              <a:spcBef>
                <a:spcPct val="20000"/>
              </a:spcBef>
              <a:buFontTx/>
              <a:buChar char="•"/>
            </a:pPr>
            <a:r>
              <a:rPr lang="en-US"/>
              <a:t>IWNLG</a:t>
            </a:r>
          </a:p>
          <a:p>
            <a:pPr marL="742950" lvl="1" indent="-285750" algn="l">
              <a:lnSpc>
                <a:spcPct val="80000"/>
              </a:lnSpc>
              <a:spcBef>
                <a:spcPct val="20000"/>
              </a:spcBef>
              <a:buFontTx/>
              <a:buChar char="–"/>
            </a:pPr>
            <a:r>
              <a:rPr lang="en-US" sz="1600"/>
              <a:t>[Habash, 2002]</a:t>
            </a:r>
          </a:p>
          <a:p>
            <a:pPr marL="342900" indent="-342900" algn="l">
              <a:lnSpc>
                <a:spcPct val="80000"/>
              </a:lnSpc>
              <a:spcBef>
                <a:spcPct val="20000"/>
              </a:spcBef>
              <a:buFontTx/>
              <a:buChar char="•"/>
            </a:pPr>
            <a:r>
              <a:rPr lang="en-US"/>
              <a:t>MT Summit</a:t>
            </a:r>
          </a:p>
          <a:p>
            <a:pPr marL="742950" lvl="1" indent="-285750" algn="l">
              <a:lnSpc>
                <a:spcPct val="80000"/>
              </a:lnSpc>
              <a:spcBef>
                <a:spcPct val="20000"/>
              </a:spcBef>
              <a:buFontTx/>
              <a:buChar char="–"/>
            </a:pPr>
            <a:r>
              <a:rPr lang="en-US" sz="1600"/>
              <a:t>[Charniak, Knight, Yamada, 2003]</a:t>
            </a:r>
          </a:p>
          <a:p>
            <a:pPr marL="342900" indent="-342900" algn="l">
              <a:lnSpc>
                <a:spcPct val="80000"/>
              </a:lnSpc>
              <a:spcBef>
                <a:spcPct val="20000"/>
              </a:spcBef>
              <a:buFontTx/>
              <a:buChar char="•"/>
            </a:pPr>
            <a:r>
              <a:rPr lang="en-US"/>
              <a:t>NAACL</a:t>
            </a:r>
          </a:p>
          <a:p>
            <a:pPr marL="742950" lvl="1" indent="-285750" algn="l">
              <a:lnSpc>
                <a:spcPct val="80000"/>
              </a:lnSpc>
              <a:spcBef>
                <a:spcPct val="20000"/>
              </a:spcBef>
              <a:buFontTx/>
              <a:buChar char="–"/>
            </a:pPr>
            <a:r>
              <a:rPr lang="en-US" sz="1600"/>
              <a:t>[Koehn, Marcu, Och, 2003]</a:t>
            </a:r>
          </a:p>
          <a:p>
            <a:pPr marL="742950" lvl="1" indent="-285750" algn="l">
              <a:lnSpc>
                <a:spcPct val="80000"/>
              </a:lnSpc>
              <a:spcBef>
                <a:spcPct val="20000"/>
              </a:spcBef>
              <a:buFontTx/>
              <a:buChar char="–"/>
            </a:pPr>
            <a:r>
              <a:rPr lang="en-US" sz="1600"/>
              <a:t>[Germann, 2003]</a:t>
            </a:r>
          </a:p>
          <a:p>
            <a:pPr marL="742950" lvl="1" indent="-285750" algn="l">
              <a:lnSpc>
                <a:spcPct val="80000"/>
              </a:lnSpc>
              <a:spcBef>
                <a:spcPct val="20000"/>
              </a:spcBef>
              <a:buFontTx/>
              <a:buChar char="–"/>
            </a:pPr>
            <a:r>
              <a:rPr lang="en-US" sz="1600"/>
              <a:t>[Graehl &amp; Knight, 2004]</a:t>
            </a:r>
          </a:p>
          <a:p>
            <a:pPr marL="742950" lvl="1" indent="-285750" algn="l">
              <a:lnSpc>
                <a:spcPct val="80000"/>
              </a:lnSpc>
              <a:spcBef>
                <a:spcPct val="20000"/>
              </a:spcBef>
              <a:buFontTx/>
              <a:buChar char="–"/>
            </a:pPr>
            <a:r>
              <a:rPr lang="en-US" sz="1600"/>
              <a:t>[Galley, Hopkins, Knight, Marcu, 2004]</a:t>
            </a:r>
          </a:p>
          <a:p>
            <a:pPr marL="342900" indent="-342900" algn="l">
              <a:lnSpc>
                <a:spcPct val="80000"/>
              </a:lnSpc>
              <a:spcBef>
                <a:spcPct val="20000"/>
              </a:spcBef>
              <a:buFontTx/>
              <a:buChar char="–"/>
            </a:pPr>
            <a:endParaRPr lang="en-US" sz="1600"/>
          </a:p>
          <a:p>
            <a:pPr marL="742950" lvl="1" indent="-285750" algn="l">
              <a:lnSpc>
                <a:spcPct val="80000"/>
              </a:lnSpc>
              <a:spcBef>
                <a:spcPct val="20000"/>
              </a:spcBef>
            </a:pPr>
            <a:endParaRPr lang="en-US" sz="1600"/>
          </a:p>
        </p:txBody>
      </p:sp>
    </p:spTree>
    <p:extLst>
      <p:ext uri="{BB962C8B-B14F-4D97-AF65-F5344CB8AC3E}">
        <p14:creationId xmlns:p14="http://schemas.microsoft.com/office/powerpoint/2010/main" val="31243107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2496</TotalTime>
  <Words>6536</Words>
  <Application>Microsoft Macintosh PowerPoint</Application>
  <PresentationFormat>On-screen Show (4:3)</PresentationFormat>
  <Paragraphs>1158</Paragraphs>
  <Slides>102</Slides>
  <Notes>42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102</vt:i4>
      </vt:variant>
    </vt:vector>
  </HeadingPairs>
  <TitlesOfParts>
    <vt:vector size="105" baseType="lpstr">
      <vt:lpstr>Advantage</vt:lpstr>
      <vt:lpstr>Microsoft Equation</vt:lpstr>
      <vt:lpstr>Equation</vt:lpstr>
      <vt:lpstr>PowerPoint Presentation</vt:lpstr>
      <vt:lpstr>Natural Language Processing</vt:lpstr>
      <vt:lpstr>Administrivia</vt:lpstr>
      <vt:lpstr>What is NLP?</vt:lpstr>
      <vt:lpstr>What is NLP?</vt:lpstr>
      <vt:lpstr>Key: Natural text</vt:lpstr>
      <vt:lpstr>Why do we need computers for dealing with natural text?</vt:lpstr>
      <vt:lpstr>Why do we need computers?</vt:lpstr>
      <vt:lpstr>Web is just the start…</vt:lpstr>
      <vt:lpstr>Why is NLP hard? </vt:lpstr>
      <vt:lpstr>Why is NLP hard?</vt:lpstr>
      <vt:lpstr>Why is NLP hard?</vt:lpstr>
      <vt:lpstr>Why is NLP hard?</vt:lpstr>
      <vt:lpstr>Why is NLP hard?</vt:lpstr>
      <vt:lpstr>Different levels of NLP</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NLP problems and applications</vt:lpstr>
      <vt:lpstr>Where are we now?</vt:lpstr>
      <vt:lpstr>Where are we now?</vt:lpstr>
      <vt:lpstr>Where are we now?</vt:lpstr>
      <vt:lpstr>Where are we now?</vt:lpstr>
      <vt:lpstr>Where are we now?</vt:lpstr>
      <vt:lpstr>Where are we now?</vt:lpstr>
      <vt:lpstr>Where are we now?</vt:lpstr>
      <vt:lpstr>Where are we now?</vt:lpstr>
      <vt:lpstr>Question answering</vt:lpstr>
      <vt:lpstr>Where are we now?</vt:lpstr>
      <vt:lpstr>Where are we now?</vt:lpstr>
      <vt:lpstr>Where are we now?</vt:lpstr>
      <vt:lpstr>A combination of problems…</vt:lpstr>
      <vt:lpstr>Other problems</vt:lpstr>
      <vt:lpstr>Language translation</vt:lpstr>
      <vt:lpstr>MT Systems</vt:lpstr>
      <vt:lpstr>PowerPoint Presentation</vt:lpstr>
      <vt:lpstr>PowerPoint Presentation</vt:lpstr>
      <vt:lpstr>PowerPoint Presentation</vt:lpstr>
      <vt:lpstr>Which is the human?</vt:lpstr>
      <vt:lpstr>Which is the human?</vt:lpstr>
      <vt:lpstr>Which is the human?</vt:lpstr>
      <vt:lpstr>Data-Driven Machine Translation</vt:lpstr>
      <vt:lpstr>Welcome to the Chinese Room</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It’s Really Spanish/English</vt:lpstr>
      <vt:lpstr>PowerPoint Presentation</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Noisy channel model</vt:lpstr>
      <vt:lpstr>Noisy channel model</vt:lpstr>
      <vt:lpstr>Noisy channel model</vt:lpstr>
      <vt:lpstr>Noisy channel model: training</vt:lpstr>
      <vt:lpstr>Noisy channel model: applying</vt:lpstr>
      <vt:lpstr>Noisy channel model</vt:lpstr>
      <vt:lpstr>Noisy channel model</vt:lpstr>
      <vt:lpstr>Noisy channel model</vt:lpstr>
      <vt:lpstr>Machine translation</vt:lpstr>
      <vt:lpstr>One way to think about it…</vt:lpstr>
      <vt:lpstr>Data available</vt:lpstr>
      <vt:lpstr>Statistical MT Overview</vt:lpstr>
      <vt:lpstr>PowerPoint Presentation</vt:lpstr>
      <vt:lpstr>Language modeling</vt:lpstr>
      <vt:lpstr>Language modeling</vt:lpstr>
      <vt:lpstr>Language modeling</vt:lpstr>
      <vt:lpstr>Language modeling</vt:lpstr>
      <vt:lpstr>PowerPoint Presentation</vt:lpstr>
      <vt:lpstr>Translation models: MT Pyramid</vt:lpstr>
      <vt:lpstr>Phrase-Based Statistical MT</vt:lpstr>
      <vt:lpstr>Phrase-Based Statistical MT</vt:lpstr>
      <vt:lpstr>Phrase-Based Statistical MT</vt:lpstr>
      <vt:lpstr>Phrase-Based Statistical MT</vt:lpstr>
      <vt:lpstr>Advantages of Phrase-Based</vt:lpstr>
      <vt:lpstr>Available Resources</vt:lpstr>
      <vt:lpstr>Some Papers Referenced on Slides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Kauchak</dc:creator>
  <cp:lastModifiedBy>David Kauchak</cp:lastModifiedBy>
  <cp:revision>138</cp:revision>
  <cp:lastPrinted>2011-01-19T22:53:21Z</cp:lastPrinted>
  <dcterms:created xsi:type="dcterms:W3CDTF">2011-01-19T20:39:30Z</dcterms:created>
  <dcterms:modified xsi:type="dcterms:W3CDTF">2013-04-26T15:11:41Z</dcterms:modified>
</cp:coreProperties>
</file>