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1.bin" ContentType="application/vnd.openxmlformats-officedocument.oleObject"/>
  <Override PartName="/ppt/embeddings/Microsoft_Equation3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4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4.bin" ContentType="application/vnd.openxmlformats-officedocument.oleObject"/>
  <Override PartName="/ppt/embeddings/Microsoft_Equation5.bin" ContentType="application/vnd.openxmlformats-officedocument.oleObject"/>
  <Override PartName="/ppt/notesSlides/notesSlide5.xml" ContentType="application/vnd.openxmlformats-officedocument.presentationml.notesSlide+xml"/>
  <Override PartName="/ppt/embeddings/oleObject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notesSlides/notesSlide6.xml" ContentType="application/vnd.openxmlformats-officedocument.presentationml.notesSlide+xml"/>
  <Override PartName="/ppt/embeddings/oleObject6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7.bin" ContentType="application/vnd.openxmlformats-officedocument.oleObject"/>
  <Override PartName="/ppt/notesSlides/notesSlide10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</p:sldMasterIdLst>
  <p:notesMasterIdLst>
    <p:notesMasterId r:id="rId76"/>
  </p:notesMasterIdLst>
  <p:handoutMasterIdLst>
    <p:handoutMasterId r:id="rId77"/>
  </p:handoutMasterIdLst>
  <p:sldIdLst>
    <p:sldId id="907" r:id="rId2"/>
    <p:sldId id="906" r:id="rId3"/>
    <p:sldId id="967" r:id="rId4"/>
    <p:sldId id="1060" r:id="rId5"/>
    <p:sldId id="1043" r:id="rId6"/>
    <p:sldId id="1041" r:id="rId7"/>
    <p:sldId id="1050" r:id="rId8"/>
    <p:sldId id="1045" r:id="rId9"/>
    <p:sldId id="1047" r:id="rId10"/>
    <p:sldId id="1044" r:id="rId11"/>
    <p:sldId id="1051" r:id="rId12"/>
    <p:sldId id="1052" r:id="rId13"/>
    <p:sldId id="932" r:id="rId14"/>
    <p:sldId id="972" r:id="rId15"/>
    <p:sldId id="924" r:id="rId16"/>
    <p:sldId id="973" r:id="rId17"/>
    <p:sldId id="1057" r:id="rId18"/>
    <p:sldId id="1056" r:id="rId19"/>
    <p:sldId id="1054" r:id="rId20"/>
    <p:sldId id="1055" r:id="rId21"/>
    <p:sldId id="934" r:id="rId22"/>
    <p:sldId id="974" r:id="rId23"/>
    <p:sldId id="975" r:id="rId24"/>
    <p:sldId id="936" r:id="rId25"/>
    <p:sldId id="982" r:id="rId26"/>
    <p:sldId id="925" r:id="rId27"/>
    <p:sldId id="937" r:id="rId28"/>
    <p:sldId id="939" r:id="rId29"/>
    <p:sldId id="1017" r:id="rId30"/>
    <p:sldId id="983" r:id="rId31"/>
    <p:sldId id="976" r:id="rId32"/>
    <p:sldId id="977" r:id="rId33"/>
    <p:sldId id="978" r:id="rId34"/>
    <p:sldId id="979" r:id="rId35"/>
    <p:sldId id="980" r:id="rId36"/>
    <p:sldId id="981" r:id="rId37"/>
    <p:sldId id="947" r:id="rId38"/>
    <p:sldId id="948" r:id="rId39"/>
    <p:sldId id="949" r:id="rId40"/>
    <p:sldId id="950" r:id="rId41"/>
    <p:sldId id="951" r:id="rId42"/>
    <p:sldId id="952" r:id="rId43"/>
    <p:sldId id="953" r:id="rId44"/>
    <p:sldId id="954" r:id="rId45"/>
    <p:sldId id="985" r:id="rId46"/>
    <p:sldId id="955" r:id="rId47"/>
    <p:sldId id="956" r:id="rId48"/>
    <p:sldId id="957" r:id="rId49"/>
    <p:sldId id="986" r:id="rId50"/>
    <p:sldId id="987" r:id="rId51"/>
    <p:sldId id="1058" r:id="rId52"/>
    <p:sldId id="988" r:id="rId53"/>
    <p:sldId id="1059" r:id="rId54"/>
    <p:sldId id="989" r:id="rId55"/>
    <p:sldId id="990" r:id="rId56"/>
    <p:sldId id="991" r:id="rId57"/>
    <p:sldId id="992" r:id="rId58"/>
    <p:sldId id="993" r:id="rId59"/>
    <p:sldId id="994" r:id="rId60"/>
    <p:sldId id="995" r:id="rId61"/>
    <p:sldId id="996" r:id="rId62"/>
    <p:sldId id="997" r:id="rId63"/>
    <p:sldId id="998" r:id="rId64"/>
    <p:sldId id="999" r:id="rId65"/>
    <p:sldId id="1000" r:id="rId66"/>
    <p:sldId id="1001" r:id="rId67"/>
    <p:sldId id="1002" r:id="rId68"/>
    <p:sldId id="1003" r:id="rId69"/>
    <p:sldId id="1004" r:id="rId70"/>
    <p:sldId id="1005" r:id="rId71"/>
    <p:sldId id="1006" r:id="rId72"/>
    <p:sldId id="1007" r:id="rId73"/>
    <p:sldId id="1008" r:id="rId74"/>
    <p:sldId id="1009" r:id="rId7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958F"/>
    <a:srgbClr val="FFFF00"/>
    <a:srgbClr val="66CCFF"/>
    <a:srgbClr val="F4F3EB"/>
    <a:srgbClr val="F0EEEB"/>
    <a:srgbClr val="00A000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1" autoAdjust="0"/>
    <p:restoredTop sz="94660"/>
  </p:normalViewPr>
  <p:slideViewPr>
    <p:cSldViewPr>
      <p:cViewPr varScale="1">
        <p:scale>
          <a:sx n="95" d="100"/>
          <a:sy n="95" d="100"/>
        </p:scale>
        <p:origin x="-60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36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2.xml"/><Relationship Id="rId4" Type="http://schemas.openxmlformats.org/officeDocument/2006/relationships/slide" Target="slides/slide33.xml"/><Relationship Id="rId5" Type="http://schemas.openxmlformats.org/officeDocument/2006/relationships/slide" Target="slides/slide34.xml"/><Relationship Id="rId6" Type="http://schemas.openxmlformats.org/officeDocument/2006/relationships/slide" Target="slides/slide35.xml"/><Relationship Id="rId7" Type="http://schemas.openxmlformats.org/officeDocument/2006/relationships/slide" Target="slides/slide36.xml"/><Relationship Id="rId1" Type="http://schemas.openxmlformats.org/officeDocument/2006/relationships/slide" Target="slides/slide30.xml"/><Relationship Id="rId2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9B6AE911-06B8-D04F-8E37-F6BAE01508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07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411F1F-34D3-B64E-829D-0DD76ACC9D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9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6" y="4416099"/>
            <a:ext cx="5030391" cy="418245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15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16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26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55D534-0C1A-6D4D-A279-5A17D0E27CA9}" type="slidenum">
              <a:rPr lang="en-US"/>
              <a:pPr/>
              <a:t>27</a:t>
            </a:fld>
            <a:endParaRPr lang="en-US"/>
          </a:p>
        </p:txBody>
      </p:sp>
      <p:sp>
        <p:nvSpPr>
          <p:cNvPr id="573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15791"/>
            <a:ext cx="5486400" cy="427860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28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15791"/>
            <a:ext cx="5486400" cy="427860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4C510-A0EA-354C-B59C-D24190E38AE4}" type="slidenum">
              <a:rPr lang="en-IE"/>
              <a:pPr/>
              <a:t>39</a:t>
            </a:fld>
            <a:endParaRPr lang="en-IE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47468-6A80-1B42-A26F-45B2CA03C32B}" type="slidenum">
              <a:rPr lang="en-IE"/>
              <a:pPr/>
              <a:t>41</a:t>
            </a:fld>
            <a:endParaRPr lang="en-IE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D1C8D34D-0B3E-1A4E-9C46-FD7DCB973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EE4B8-1939-4945-A147-D07FF9E2C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3B11D-29FF-4A42-BFF9-5BE52E487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2ECE3-03AA-4B4F-A904-7D1750DBB0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1C5F0-CE62-1740-84EA-FB78232FF8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C99D3-038B-414B-9D4E-52F1B021AC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28925-6912-2B45-9E66-A74C6316D8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9A8DE-1BA9-4942-B10F-EEA456AB4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33271-0498-1845-AF3A-1FC805E6D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B3B23-D92C-0348-914D-EAF7209EBE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2920F-BDED-B047-9941-3086887101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1B872-FC73-DA4E-9D3E-4DAD511164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3D84A4A-3A8D-7C46-8497-097634FB8F1B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F0FE356D-9FA8-5642-A883-7AB8DD1E36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charset="2"/>
        <a:buChar char="n"/>
        <a:defRPr sz="2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.emf"/><Relationship Id="rId7" Type="http://schemas.openxmlformats.org/officeDocument/2006/relationships/oleObject" Target="../embeddings/Microsoft_Equation4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8.emf"/><Relationship Id="rId6" Type="http://schemas.openxmlformats.org/officeDocument/2006/relationships/oleObject" Target="../embeddings/Microsoft_Equation5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8.emf"/><Relationship Id="rId6" Type="http://schemas.openxmlformats.org/officeDocument/2006/relationships/oleObject" Target="../embeddings/Microsoft_Equation6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2.emf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4.wmf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24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25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6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6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wmf"/><Relationship Id="rId3" Type="http://schemas.openxmlformats.org/officeDocument/2006/relationships/image" Target="../media/image29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33.w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34.w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34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35.w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57150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=OR_-Y-</a:t>
            </a:r>
            <a:r>
              <a:rPr lang="en-US" dirty="0" err="1" smtClean="0"/>
              <a:t>eIlQo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62000"/>
            <a:ext cx="6159500" cy="443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Machine learning:</a:t>
            </a:r>
            <a:b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</a:br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Unsupervised learning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 smtClean="0">
                <a:ea typeface="ＭＳ Ｐゴシック" pitchFamily="-111" charset="-128"/>
              </a:rPr>
              <a:t>cs311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 smtClean="0">
                <a:ea typeface="ＭＳ Ｐゴシック" pitchFamily="-111" charset="-128"/>
              </a:rPr>
              <a:t>Spring 2013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</a:t>
            </a:r>
            <a:r>
              <a:rPr lang="en-US" sz="1000" dirty="0" smtClean="0">
                <a:ea typeface="ＭＳ Ｐゴシック" pitchFamily="-111" charset="-128"/>
              </a:rPr>
              <a:t>/lecture17-clustering.ppt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5 </a:t>
            </a:r>
            <a:r>
              <a:rPr lang="en-US" dirty="0" smtClean="0"/>
              <a:t>out</a:t>
            </a:r>
          </a:p>
          <a:p>
            <a:pPr lvl="1"/>
            <a:r>
              <a:rPr lang="en-US" dirty="0" smtClean="0"/>
              <a:t>due next Friday… get started now!</a:t>
            </a:r>
          </a:p>
          <a:p>
            <a:pPr lvl="1"/>
            <a:r>
              <a:rPr lang="en-US" dirty="0" smtClean="0"/>
              <a:t>implement k-means</a:t>
            </a:r>
          </a:p>
          <a:p>
            <a:pPr lvl="1"/>
            <a:r>
              <a:rPr lang="en-US" dirty="0" smtClean="0"/>
              <a:t>experiment with variants</a:t>
            </a:r>
          </a:p>
          <a:p>
            <a:pPr lvl="2"/>
            <a:r>
              <a:rPr lang="en-US" dirty="0" smtClean="0"/>
              <a:t>good chance to practice experimentation/analysis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7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Clustering evaluation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/>
              <a:t>Use data with known classes</a:t>
            </a:r>
          </a:p>
          <a:p>
            <a:pPr lvl="1" eaLnBrk="1" hangingPunct="1"/>
            <a:r>
              <a:rPr lang="en-US" sz="2000" dirty="0" smtClean="0"/>
              <a:t>For example, document classification data</a:t>
            </a:r>
          </a:p>
          <a:p>
            <a:pPr marL="0" indent="0" eaLnBrk="1" hangingPunct="1">
              <a:buNone/>
            </a:pPr>
            <a:endParaRPr lang="en-US" sz="2000" dirty="0" smtClean="0"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192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19200" y="4724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192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192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09800" y="35052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09800" y="41148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09800" y="47244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209800" y="53340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209800" y="59436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2971800"/>
            <a:ext cx="725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133600" y="29718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4191000"/>
            <a:ext cx="3728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Ideally produce clusters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that mimic labels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7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57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809625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429000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351588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339966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2063" y="4519613"/>
            <a:ext cx="1063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76663" y="4519613"/>
            <a:ext cx="133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23075" y="4519613"/>
            <a:ext cx="126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1911" y="52578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1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(max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0)) =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91911" y="5732166"/>
            <a:ext cx="455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II: Purity = 1/6 (max(1, 4, 1)) = 4/6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9686" y="6189366"/>
            <a:ext cx="464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III: Purity = 1/5 (max(2, 0, 3)) = 3/5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5791200"/>
            <a:ext cx="2331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Overall purity?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3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05200"/>
            <a:ext cx="77724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Cluster </a:t>
            </a:r>
            <a:r>
              <a:rPr lang="en-US" dirty="0"/>
              <a:t>average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Weighted average: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381674"/>
              </p:ext>
            </p:extLst>
          </p:nvPr>
        </p:nvGraphicFramePr>
        <p:xfrm>
          <a:off x="3733800" y="3886200"/>
          <a:ext cx="20129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3" imgW="1117600" imgH="558800" progId="Equation.3">
                  <p:embed/>
                </p:oleObj>
              </mc:Choice>
              <mc:Fallback>
                <p:oleObj name="Equation" r:id="rId3" imgW="1117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3886200"/>
                        <a:ext cx="201295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362200" y="17526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1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(max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0)) =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362200" y="2226966"/>
            <a:ext cx="455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II: Purity = 1/6 (max(1, 4, 1)) = 4/6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339975" y="2684166"/>
            <a:ext cx="464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III: Purity = 1/5 (max(2, 0, 3)) = 3/5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925183"/>
              </p:ext>
            </p:extLst>
          </p:nvPr>
        </p:nvGraphicFramePr>
        <p:xfrm>
          <a:off x="3810000" y="5638800"/>
          <a:ext cx="418623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5" imgW="2324100" imgH="558800" progId="Equation.3">
                  <p:embed/>
                </p:oleObj>
              </mc:Choice>
              <mc:Fallback>
                <p:oleObj name="Equation" r:id="rId5" imgW="2324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0" y="5638800"/>
                        <a:ext cx="4186238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9445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Purity </a:t>
            </a:r>
            <a:r>
              <a:rPr lang="en-US" sz="3600" dirty="0" smtClean="0"/>
              <a:t>issues…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dirty="0" smtClean="0"/>
              <a:t>Good for comparing two algorithms, but not understanding how well a single algorithm is doing, </a:t>
            </a:r>
            <a:r>
              <a:rPr lang="en-US" dirty="0" smtClean="0">
                <a:solidFill>
                  <a:srgbClr val="FF0000"/>
                </a:solidFill>
              </a:rPr>
              <a:t>why?</a:t>
            </a:r>
          </a:p>
          <a:p>
            <a:pPr lvl="1" eaLnBrk="1" hangingPunct="1"/>
            <a:r>
              <a:rPr lang="en-US" sz="2200" dirty="0" smtClean="0"/>
              <a:t>Increasing the number of clusters increases purity</a:t>
            </a:r>
          </a:p>
          <a:p>
            <a:pPr marL="914400" lvl="2" indent="0" eaLnBrk="1" hangingPunct="1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01966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Purity isn’t perfect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1828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876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62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048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00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124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410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334000" y="3429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867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791200" y="3505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248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172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00" y="4572000"/>
            <a:ext cx="49733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is better based on purity?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Which do you think is better?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65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810000"/>
            <a:ext cx="7301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p(</a:t>
            </a:r>
            <a:r>
              <a:rPr lang="en-US" dirty="0" err="1" smtClean="0"/>
              <a:t>class</a:t>
            </a:r>
            <a:r>
              <a:rPr lang="en-US" baseline="-25000" dirty="0" err="1" smtClean="0"/>
              <a:t>i</a:t>
            </a:r>
            <a:r>
              <a:rPr lang="en-US" dirty="0" smtClean="0"/>
              <a:t>) is proportion of class </a:t>
            </a:r>
            <a:r>
              <a:rPr lang="en-US" i="1" dirty="0" err="1" smtClean="0"/>
              <a:t>i</a:t>
            </a:r>
            <a:r>
              <a:rPr lang="en-US" dirty="0" smtClean="0"/>
              <a:t> in cluster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819519"/>
              </p:ext>
            </p:extLst>
          </p:nvPr>
        </p:nvGraphicFramePr>
        <p:xfrm>
          <a:off x="2065338" y="2417763"/>
          <a:ext cx="4860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07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5338" y="2417763"/>
                        <a:ext cx="486092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24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5715000"/>
            <a:ext cx="1461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entropy?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009177"/>
              </p:ext>
            </p:extLst>
          </p:nvPr>
        </p:nvGraphicFramePr>
        <p:xfrm>
          <a:off x="2065338" y="2417763"/>
          <a:ext cx="4860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63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5338" y="2417763"/>
                        <a:ext cx="486092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01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65863"/>
              </p:ext>
            </p:extLst>
          </p:nvPr>
        </p:nvGraphicFramePr>
        <p:xfrm>
          <a:off x="822325" y="5948363"/>
          <a:ext cx="27400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23" name="Equation" r:id="rId3" imgW="1651000" imgH="203200" progId="Equation.3">
                  <p:embed/>
                </p:oleObj>
              </mc:Choice>
              <mc:Fallback>
                <p:oleObj name="Equation" r:id="rId3" imgW="1651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2325" y="5948363"/>
                        <a:ext cx="2740025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672285"/>
              </p:ext>
            </p:extLst>
          </p:nvPr>
        </p:nvGraphicFramePr>
        <p:xfrm>
          <a:off x="2065338" y="2417763"/>
          <a:ext cx="4860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24" name="Equation" r:id="rId5" imgW="2717800" imgH="368300" progId="Equation.3">
                  <p:embed/>
                </p:oleObj>
              </mc:Choice>
              <mc:Fallback>
                <p:oleObj name="Equation" r:id="rId5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65338" y="2417763"/>
                        <a:ext cx="486092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603419"/>
              </p:ext>
            </p:extLst>
          </p:nvPr>
        </p:nvGraphicFramePr>
        <p:xfrm>
          <a:off x="3886200" y="5943600"/>
          <a:ext cx="450675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25" name="Equation" r:id="rId7" imgW="2806700" imgH="203200" progId="Equation.3">
                  <p:embed/>
                </p:oleObj>
              </mc:Choice>
              <mc:Fallback>
                <p:oleObj name="Equation" r:id="rId7" imgW="280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86200" y="5943600"/>
                        <a:ext cx="4506753" cy="325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7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Determining K is challenging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Spherical assumption about the data (distance to cluster center)</a:t>
            </a:r>
          </a:p>
          <a:p>
            <a:pPr marL="0" indent="0">
              <a:buNone/>
            </a:pPr>
            <a:r>
              <a:rPr lang="en-US" dirty="0" smtClean="0"/>
              <a:t>Hard clustering isn’t always right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Greedy approach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48000" y="1981200"/>
            <a:ext cx="2209800" cy="2743200"/>
            <a:chOff x="3124200" y="3657600"/>
            <a:chExt cx="2209800" cy="2743200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752600" y="5562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K-means give us here?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Assumes spherical clusters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24200" y="2057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5" name="Oval 44"/>
          <p:cNvSpPr/>
          <p:nvPr/>
        </p:nvSpPr>
        <p:spPr bwMode="auto">
          <a:xfrm>
            <a:off x="2743200" y="1905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2819400" y="3200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76400" y="58629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k-</a:t>
            </a:r>
            <a:r>
              <a:rPr lang="en-US" dirty="0" smtClean="0">
                <a:solidFill>
                  <a:srgbClr val="0000FF"/>
                </a:solidFill>
              </a:rPr>
              <a:t>means assumes spherical clusters!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clustering: </a:t>
            </a:r>
            <a:br>
              <a:rPr lang="en-US" dirty="0" smtClean="0"/>
            </a:br>
            <a:r>
              <a:rPr lang="en-US" dirty="0" smtClean="0"/>
              <a:t>mixtures </a:t>
            </a:r>
            <a:r>
              <a:rPr lang="en-US" dirty="0"/>
              <a:t>of Gaussians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1806714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Assume data came from a mixture of Gaussians (</a:t>
            </a:r>
            <a:r>
              <a:rPr lang="en-US" sz="2000" b="1" dirty="0" smtClean="0">
                <a:solidFill>
                  <a:srgbClr val="FF0000"/>
                </a:solidFill>
              </a:rPr>
              <a:t>elliptical data</a:t>
            </a:r>
            <a:r>
              <a:rPr lang="en-US" sz="2000" dirty="0" smtClean="0"/>
              <a:t>), assign data </a:t>
            </a:r>
            <a:r>
              <a:rPr lang="en-US" sz="2000" dirty="0"/>
              <a:t>to cluster with</a:t>
            </a:r>
            <a:r>
              <a:rPr lang="en-US" sz="2000" dirty="0" smtClean="0"/>
              <a:t> a </a:t>
            </a:r>
            <a:r>
              <a:rPr lang="en-US" sz="2000" dirty="0"/>
              <a:t>certain</a:t>
            </a:r>
            <a:r>
              <a:rPr lang="en-US" sz="2000" i="1" dirty="0"/>
              <a:t> </a:t>
            </a:r>
            <a:r>
              <a:rPr lang="en-US" sz="2000" i="1" dirty="0" smtClean="0"/>
              <a:t>probability</a:t>
            </a:r>
            <a:endParaRPr lang="en-US" sz="2000" i="1" dirty="0"/>
          </a:p>
        </p:txBody>
      </p:sp>
      <p:grpSp>
        <p:nvGrpSpPr>
          <p:cNvPr id="2" name="Group 4"/>
          <p:cNvGrpSpPr/>
          <p:nvPr/>
        </p:nvGrpSpPr>
        <p:grpSpPr>
          <a:xfrm>
            <a:off x="1066800" y="3581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5943600" y="3505200"/>
            <a:ext cx="2209800" cy="2743200"/>
            <a:chOff x="3124200" y="3657600"/>
            <a:chExt cx="2209800" cy="27432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3" name="Oval 4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685800" y="3429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62000" y="4724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1799" y="2899561"/>
            <a:ext cx="1441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705600" y="2819400"/>
            <a:ext cx="616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077200" cy="990600"/>
          </a:xfrm>
        </p:spPr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838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99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257800"/>
            <a:ext cx="7086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</a:t>
            </a:r>
            <a:r>
              <a:rPr lang="en-US" sz="2400" dirty="0" smtClean="0"/>
              <a:t>, the </a:t>
            </a:r>
            <a:r>
              <a:rPr lang="en-US" dirty="0"/>
              <a:t>B</a:t>
            </a:r>
            <a:r>
              <a:rPr lang="en-US" sz="2400" dirty="0" smtClean="0"/>
              <a:t>ayesian model gives us the probability of the model belonging to that class</a:t>
            </a:r>
            <a:endParaRPr lang="en-US" sz="2400" dirty="0"/>
          </a:p>
        </p:txBody>
      </p:sp>
      <p:graphicFrame>
        <p:nvGraphicFramePr>
          <p:cNvPr id="671750" name="Object 6"/>
          <p:cNvGraphicFramePr>
            <a:graphicFrameLocks noChangeAspect="1"/>
          </p:cNvGraphicFramePr>
          <p:nvPr/>
        </p:nvGraphicFramePr>
        <p:xfrm>
          <a:off x="1600200" y="4114800"/>
          <a:ext cx="42179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700" name="Equation" r:id="rId6" imgW="1968500" imgH="266700" progId="Equation.3">
                  <p:embed/>
                </p:oleObj>
              </mc:Choice>
              <mc:Fallback>
                <p:oleObj name="Equation" r:id="rId6" imgW="1968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14800"/>
                        <a:ext cx="42179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595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077200" cy="990600"/>
          </a:xfrm>
        </p:spPr>
        <p:txBody>
          <a:bodyPr/>
          <a:lstStyle/>
          <a:p>
            <a:r>
              <a:rPr lang="en-US" dirty="0" smtClean="0"/>
              <a:t>Unsupervised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838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77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6717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118802"/>
              </p:ext>
            </p:extLst>
          </p:nvPr>
        </p:nvGraphicFramePr>
        <p:xfrm>
          <a:off x="1981200" y="3429000"/>
          <a:ext cx="4457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78" name="Equation" r:id="rId6" imgW="1397000" imgH="215900" progId="Equation.3">
                  <p:embed/>
                </p:oleObj>
              </mc:Choice>
              <mc:Fallback>
                <p:oleObj name="Equation" r:id="rId6" imgW="1397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29000"/>
                        <a:ext cx="4457700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95400" y="4953000"/>
            <a:ext cx="6887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How likely is a point to be long to a cluster…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97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053"/>
            <a:ext cx="8077200" cy="990600"/>
          </a:xfrm>
        </p:spPr>
        <p:txBody>
          <a:bodyPr/>
          <a:lstStyle/>
          <a:p>
            <a:r>
              <a:rPr lang="en-US" dirty="0" smtClean="0"/>
              <a:t>Training a Bayesian Classifier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347308"/>
              </p:ext>
            </p:extLst>
          </p:nvPr>
        </p:nvGraphicFramePr>
        <p:xfrm>
          <a:off x="5893383" y="28956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11" name="Equation" r:id="rId3" imgW="1308100" imgH="215900" progId="Equation.3">
                  <p:embed/>
                </p:oleObj>
              </mc:Choice>
              <mc:Fallback>
                <p:oleObj name="Equation" r:id="rId3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3383" y="28956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20045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537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071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680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831" y="42788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3200400" y="2895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183" y="1524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159583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30156" y="2004536"/>
            <a:ext cx="346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430156" y="2514600"/>
            <a:ext cx="346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2430156" y="3048000"/>
            <a:ext cx="346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3733800"/>
            <a:ext cx="346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438400" y="4343400"/>
            <a:ext cx="346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3657600"/>
            <a:ext cx="12843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train a </a:t>
            </a:r>
          </a:p>
          <a:p>
            <a:r>
              <a:rPr lang="en-US" sz="1800" dirty="0" smtClean="0"/>
              <a:t>predictive</a:t>
            </a:r>
          </a:p>
          <a:p>
            <a:r>
              <a:rPr lang="en-US" sz="1800" dirty="0" smtClean="0"/>
              <a:t>model</a:t>
            </a:r>
            <a:endParaRPr lang="en-US" sz="1800" dirty="0"/>
          </a:p>
        </p:txBody>
      </p:sp>
      <p:grpSp>
        <p:nvGrpSpPr>
          <p:cNvPr id="19" name="Group 37"/>
          <p:cNvGrpSpPr/>
          <p:nvPr/>
        </p:nvGrpSpPr>
        <p:grpSpPr>
          <a:xfrm>
            <a:off x="4267200" y="2590800"/>
            <a:ext cx="1371600" cy="1371600"/>
            <a:chOff x="7391400" y="3505200"/>
            <a:chExt cx="1371600" cy="1371600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0558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Training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564277"/>
              </p:ext>
            </p:extLst>
          </p:nvPr>
        </p:nvGraphicFramePr>
        <p:xfrm>
          <a:off x="533400" y="2667000"/>
          <a:ext cx="36607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1" name="Equation" r:id="rId3" imgW="1346200" imgH="203200" progId="Equation.3">
                  <p:embed/>
                </p:oleObj>
              </mc:Choice>
              <mc:Fallback>
                <p:oleObj name="Equation" r:id="rId3" imgW="1346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667000"/>
                        <a:ext cx="366077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547983"/>
              </p:ext>
            </p:extLst>
          </p:nvPr>
        </p:nvGraphicFramePr>
        <p:xfrm>
          <a:off x="381000" y="4648200"/>
          <a:ext cx="38338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52" name="Equation" r:id="rId5" imgW="1409700" imgH="203200" progId="Equation.3">
                  <p:embed/>
                </p:oleObj>
              </mc:Choice>
              <mc:Fallback>
                <p:oleObj name="Equation" r:id="rId5" imgW="1409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648200"/>
                        <a:ext cx="3833813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36126" y="4648200"/>
            <a:ext cx="2964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as clear here…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9579" y="2673684"/>
            <a:ext cx="3809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Bayes rule and learn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feature|Label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074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is a general framework</a:t>
            </a:r>
            <a:endParaRPr lang="en-US" dirty="0"/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Create an initial model,</a:t>
            </a:r>
            <a:r>
              <a:rPr lang="en-US" sz="2400" dirty="0" smtClean="0"/>
              <a:t>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</a:t>
            </a:r>
            <a:endParaRPr lang="en-US" sz="2400" dirty="0"/>
          </a:p>
          <a:p>
            <a:pPr lvl="1"/>
            <a:r>
              <a:rPr lang="en-US" sz="2000" dirty="0"/>
              <a:t>Arbitrarily, randomly, or with a small set of training </a:t>
            </a:r>
            <a:r>
              <a:rPr lang="en-US" sz="2000" dirty="0" smtClean="0"/>
              <a:t>examples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/>
              <a:t>Use the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to obtain another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000" dirty="0"/>
              <a:t>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 </a:t>
            </a:r>
            <a:r>
              <a:rPr lang="en-US" sz="2000" dirty="0"/>
              <a:t>&gt;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baseline="-25000" dirty="0"/>
              <a:t>’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Let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=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 and repeat </a:t>
            </a:r>
            <a:r>
              <a:rPr lang="en-US" sz="2400" dirty="0"/>
              <a:t>the above step until reaching a local </a:t>
            </a:r>
            <a:r>
              <a:rPr lang="en-US" sz="2400" dirty="0" smtClean="0"/>
              <a:t>maximum</a:t>
            </a:r>
          </a:p>
          <a:p>
            <a:pPr lvl="1"/>
            <a:r>
              <a:rPr lang="en-US" sz="2000" dirty="0"/>
              <a:t>Guaranteed to find a better model after each </a:t>
            </a:r>
            <a:r>
              <a:rPr lang="en-US" sz="2000" dirty="0" smtClean="0"/>
              <a:t>iteration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6172200"/>
            <a:ext cx="4668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else have you seen 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6488" y="3505200"/>
            <a:ext cx="3319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i.e. better models data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(increased log likelihood)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shows up all over the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smtClean="0"/>
              <a:t>Training </a:t>
            </a:r>
            <a:r>
              <a:rPr lang="en-US" sz="1800" dirty="0" err="1" smtClean="0"/>
              <a:t>HMMs</a:t>
            </a:r>
            <a:r>
              <a:rPr lang="en-US" sz="1800" dirty="0" smtClean="0"/>
              <a:t> (Baum-Welch algorithm)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</a:t>
            </a:r>
            <a:r>
              <a:rPr lang="en-US" sz="1800" dirty="0" smtClean="0"/>
              <a:t>probabilities for Bayesian networks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EM</a:t>
            </a:r>
            <a:r>
              <a:rPr lang="en-US" sz="1800" dirty="0" smtClean="0"/>
              <a:t>-clustering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</a:t>
            </a:r>
            <a:r>
              <a:rPr lang="en-US" sz="1800" dirty="0" smtClean="0"/>
              <a:t>word alignments for language translation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Learning </a:t>
            </a:r>
            <a:r>
              <a:rPr lang="en-US" sz="1800" dirty="0" smtClean="0"/>
              <a:t>Twitter friend network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Genetics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Finance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Anytime </a:t>
            </a:r>
            <a:r>
              <a:rPr lang="en-US" sz="1800" dirty="0" smtClean="0"/>
              <a:t>you have a model and unlabeled data!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 and M steps: creating a better model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data points to each cluster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probabilistic assignment of all the points,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7432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2743200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What is the probability of each point belonging to each cluster?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5029200"/>
            <a:ext cx="5410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Just like NB maximum likelihood estimation, except we use fractional counts instead of whole counts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Similar to </a:t>
            </a:r>
            <a:r>
              <a:rPr lang="en-US" i="1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ED958F"/>
                </a:solidFill>
              </a:rPr>
              <a:t>Assign/cluster each point to closest center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>
              <a:buNone/>
            </a:pPr>
            <a:endParaRPr lang="en-US" dirty="0" smtClean="0"/>
          </a:p>
          <a:p>
            <a:pPr marL="457200" lvl="1" indent="0" eaLnBrk="1" hangingPunct="1">
              <a:buNone/>
            </a:pPr>
            <a:r>
              <a:rPr lang="en-US" dirty="0" smtClean="0">
                <a:solidFill>
                  <a:srgbClr val="ED958F"/>
                </a:solidFill>
              </a:rPr>
              <a:t>Recalculate centers as the mean of the points </a:t>
            </a:r>
            <a:r>
              <a:rPr lang="en-US" dirty="0">
                <a:solidFill>
                  <a:srgbClr val="ED958F"/>
                </a:solidFill>
              </a:rPr>
              <a:t>in a </a:t>
            </a:r>
            <a:r>
              <a:rPr lang="en-US" dirty="0" smtClean="0">
                <a:solidFill>
                  <a:srgbClr val="ED958F"/>
                </a:solidFill>
              </a:rPr>
              <a:t>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7432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Expectation: Given the current model, figure out the expected probabilities of the points to each cluster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9718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4953000"/>
            <a:ext cx="624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Maximization: Given the probabilistic assignment of all the points,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 and M steps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data points to each cluster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probabilistic assignment of all the points,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44196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each iterations increases the likelihood of the data and guaranteed to converge (though to a local optimum)!</a:t>
            </a:r>
            <a:endParaRPr lang="en-US" sz="2000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Iterate: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Model: mixture of Gaussians</a:t>
            </a:r>
            <a:endParaRPr lang="en-US" dirty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78" name="Equation" r:id="rId4" imgW="3848040" imgH="469800" progId="">
                  <p:embed/>
                </p:oleObj>
              </mc:Choice>
              <mc:Fallback>
                <p:oleObj name="Equation" r:id="rId4" imgW="3848040" imgH="469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81188"/>
                        <a:ext cx="534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6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7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327025" y="6046788"/>
            <a:ext cx="8763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Fit </a:t>
            </a:r>
            <a:r>
              <a:rPr lang="en-US" dirty="0"/>
              <a:t>these Gaussian densities to the data, one per </a:t>
            </a:r>
            <a:r>
              <a:rPr lang="en-US" dirty="0" smtClean="0"/>
              <a:t>cluster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3277056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1922463" y="1816100"/>
            <a:ext cx="517525" cy="509588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2767013" y="2401888"/>
            <a:ext cx="517525" cy="509587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EM is a general purpose approach for training a model when you don’t have labels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 just for clustering!</a:t>
            </a:r>
          </a:p>
          <a:p>
            <a:pPr lvl="1"/>
            <a:r>
              <a:rPr lang="en-US" dirty="0" smtClean="0"/>
              <a:t>K-means is just for clustering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One of the most general purpose unsupervised approaches</a:t>
            </a:r>
          </a:p>
          <a:p>
            <a:pPr lvl="1"/>
            <a:r>
              <a:rPr lang="en-US" dirty="0" smtClean="0"/>
              <a:t>can be hard to get right!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4004608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 </a:t>
            </a:r>
            <a:r>
              <a:rPr lang="en-US" sz="2000" dirty="0" smtClean="0"/>
              <a:t>machine translation, we train from pairs of translated sentences</a:t>
            </a:r>
          </a:p>
          <a:p>
            <a:endParaRPr lang="en-US" sz="2000" dirty="0"/>
          </a:p>
          <a:p>
            <a:r>
              <a:rPr lang="en-US" sz="2000" dirty="0" smtClean="0"/>
              <a:t>Often </a:t>
            </a:r>
            <a:r>
              <a:rPr lang="en-US" sz="2000" dirty="0" smtClean="0"/>
              <a:t>useful to know how the words align in the sentences</a:t>
            </a:r>
          </a:p>
          <a:p>
            <a:endParaRPr lang="en-US" sz="2000" dirty="0"/>
          </a:p>
          <a:p>
            <a:r>
              <a:rPr lang="en-US" sz="2000" dirty="0" smtClean="0"/>
              <a:t>U</a:t>
            </a:r>
            <a:r>
              <a:rPr lang="en-US" sz="2000" dirty="0" smtClean="0"/>
              <a:t>se </a:t>
            </a:r>
            <a:r>
              <a:rPr lang="en-US" sz="2000" dirty="0" smtClean="0"/>
              <a:t>EM!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 learn a model of </a:t>
            </a:r>
            <a:r>
              <a:rPr lang="en-US" sz="2000" dirty="0" err="1" smtClean="0"/>
              <a:t>P(</a:t>
            </a:r>
            <a:r>
              <a:rPr lang="en-US" sz="2000" dirty="0" err="1" smtClean="0">
                <a:solidFill>
                  <a:srgbClr val="008000"/>
                </a:solidFill>
              </a:rPr>
              <a:t>french</a:t>
            </a:r>
            <a:r>
              <a:rPr lang="en-US" sz="2000" dirty="0" smtClean="0">
                <a:solidFill>
                  <a:srgbClr val="008000"/>
                </a:solidFill>
              </a:rPr>
              <a:t>-word</a:t>
            </a:r>
            <a:r>
              <a:rPr lang="en-US" sz="2000" dirty="0" smtClean="0"/>
              <a:t> | </a:t>
            </a:r>
            <a:r>
              <a:rPr lang="en-US" sz="2000" dirty="0" err="1" smtClean="0">
                <a:solidFill>
                  <a:srgbClr val="0000FF"/>
                </a:solidFill>
              </a:rPr>
              <a:t>english</a:t>
            </a:r>
            <a:r>
              <a:rPr lang="en-US" sz="2000" dirty="0" smtClean="0">
                <a:solidFill>
                  <a:srgbClr val="0000FF"/>
                </a:solidFill>
              </a:rPr>
              <a:t>-word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5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1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2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3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5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6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7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8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9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0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1" name="Text Box 21"/>
          <p:cNvSpPr txBox="1">
            <a:spLocks noChangeArrowheads="1"/>
          </p:cNvSpPr>
          <p:nvPr/>
        </p:nvSpPr>
        <p:spPr bwMode="auto">
          <a:xfrm>
            <a:off x="1057275" y="4840288"/>
            <a:ext cx="7083991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All word alignments </a:t>
            </a:r>
            <a:r>
              <a:rPr lang="en-US" sz="2400" dirty="0" smtClean="0"/>
              <a:t>are equally </a:t>
            </a:r>
            <a:r>
              <a:rPr lang="en-US" sz="2400" dirty="0"/>
              <a:t>likely</a:t>
            </a:r>
          </a:p>
          <a:p>
            <a:endParaRPr lang="en-US" sz="2400" dirty="0"/>
          </a:p>
          <a:p>
            <a:r>
              <a:rPr lang="en-US" sz="2400" dirty="0"/>
              <a:t>All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french</a:t>
            </a:r>
            <a:r>
              <a:rPr lang="en-US" sz="2400" dirty="0">
                <a:solidFill>
                  <a:srgbClr val="008000"/>
                </a:solidFill>
              </a:rPr>
              <a:t>-word</a:t>
            </a:r>
            <a:r>
              <a:rPr lang="en-US" sz="2400" dirty="0"/>
              <a:t> | </a:t>
            </a:r>
            <a:r>
              <a:rPr lang="en-US" sz="2400" dirty="0" err="1">
                <a:solidFill>
                  <a:srgbClr val="0000FF"/>
                </a:solidFill>
              </a:rPr>
              <a:t>english</a:t>
            </a:r>
            <a:r>
              <a:rPr lang="en-US" sz="2400" dirty="0">
                <a:solidFill>
                  <a:srgbClr val="0000FF"/>
                </a:solidFill>
              </a:rPr>
              <a:t>-word</a:t>
            </a:r>
            <a:r>
              <a:rPr lang="en-US" sz="2400" dirty="0"/>
              <a:t>) equally likely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6308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09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2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3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3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4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854075" y="4840288"/>
            <a:ext cx="7073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 observed to co-occur frequently,</a:t>
            </a:r>
          </a:p>
          <a:p>
            <a:r>
              <a:rPr lang="en-US" sz="2400" dirty="0"/>
              <a:t>so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) is increased.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3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5" name="Line 7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6" name="Line 8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7" name="Line 9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8" name="Line 10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9" name="Line 11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0" name="Line 12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1" name="Line 13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2" name="Line 14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6" name="Line 18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730250" y="4419600"/>
            <a:ext cx="816611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” co-occurs with both 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”, but</a:t>
            </a:r>
          </a:p>
          <a:p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can be raised without limit,  to 1.0,</a:t>
            </a:r>
          </a:p>
          <a:p>
            <a:r>
              <a:rPr lang="en-US" sz="2400" dirty="0"/>
              <a:t>while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is limited because of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(pigeonhole principle)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2" name="Line 10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5" name="Line 13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6" name="Line 14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7" name="Line 15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8" name="Text Box 16"/>
          <p:cNvSpPr txBox="1">
            <a:spLocks noChangeArrowheads="1"/>
          </p:cNvSpPr>
          <p:nvPr/>
        </p:nvSpPr>
        <p:spPr bwMode="auto">
          <a:xfrm>
            <a:off x="1641475" y="4840288"/>
            <a:ext cx="494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settling down after another iteration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9380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6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01663" y="3810000"/>
            <a:ext cx="780732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Inherent hidden structure revealed by EM training!</a:t>
            </a:r>
          </a:p>
          <a:p>
            <a:pPr algn="l"/>
            <a:r>
              <a:rPr lang="en-US" sz="2400"/>
              <a:t>For details, see </a:t>
            </a:r>
          </a:p>
          <a:p>
            <a:pPr algn="l"/>
            <a:r>
              <a:rPr lang="en-US" sz="2400"/>
              <a:t>    - “A Statistical MT Tutorial Workbook” (Knight, 1999).</a:t>
            </a:r>
          </a:p>
          <a:p>
            <a:pPr algn="l"/>
            <a:r>
              <a:rPr lang="en-US" sz="2800"/>
              <a:t>           </a:t>
            </a:r>
            <a:r>
              <a:rPr lang="en-US" sz="2000"/>
              <a:t>- 37 easy sections, final section promises a free beer.</a:t>
            </a:r>
          </a:p>
          <a:p>
            <a:pPr algn="l"/>
            <a:r>
              <a:rPr lang="en-US" sz="2400"/>
              <a:t>    - “The Mathematics of Statistical Machine Translation”</a:t>
            </a:r>
          </a:p>
          <a:p>
            <a:pPr algn="l"/>
            <a:r>
              <a:rPr lang="en-US" sz="2400"/>
              <a:t>        (Brown et al, 1993)</a:t>
            </a:r>
          </a:p>
          <a:p>
            <a:pPr algn="l"/>
            <a:r>
              <a:rPr lang="en-US" sz="2400"/>
              <a:t>    - Software:  GIZA++</a:t>
            </a:r>
            <a:endParaRPr lang="en-US" sz="320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Machine Translation</a:t>
            </a:r>
          </a:p>
        </p:txBody>
      </p:sp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8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0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514600" y="4114800"/>
            <a:ext cx="3683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imes New Roman" charset="0"/>
              </a:rPr>
              <a:t>P(maison | house ) = 0.411</a:t>
            </a:r>
          </a:p>
          <a:p>
            <a:pPr algn="l"/>
            <a:r>
              <a:rPr lang="en-US" sz="2400">
                <a:latin typeface="Times New Roman" charset="0"/>
              </a:rPr>
              <a:t>P(maison | building) = 0.027</a:t>
            </a:r>
          </a:p>
          <a:p>
            <a:pPr algn="l"/>
            <a:r>
              <a:rPr lang="en-US" sz="2400">
                <a:latin typeface="Times New Roman" charset="0"/>
              </a:rPr>
              <a:t>P(maison | manson) = 0.020</a:t>
            </a:r>
          </a:p>
          <a:p>
            <a:pPr algn="l"/>
            <a:r>
              <a:rPr lang="en-US" sz="2400">
                <a:latin typeface="Times New Roman" charset="0"/>
              </a:rPr>
              <a:t>…</a:t>
            </a:r>
            <a:endParaRPr lang="en-US">
              <a:latin typeface="Times New Roman" charset="0"/>
            </a:endParaRPr>
          </a:p>
        </p:txBody>
      </p:sp>
      <p:sp>
        <p:nvSpPr>
          <p:cNvPr id="230412" name="AutoShape 12"/>
          <p:cNvSpPr>
            <a:spLocks/>
          </p:cNvSpPr>
          <p:nvPr/>
        </p:nvSpPr>
        <p:spPr bwMode="auto">
          <a:xfrm rot="-5400000">
            <a:off x="4267200" y="457200"/>
            <a:ext cx="304800" cy="6705600"/>
          </a:xfrm>
          <a:prstGeom prst="leftBrace">
            <a:avLst>
              <a:gd name="adj1" fmla="val 1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20" name="Text Box 20"/>
          <p:cNvSpPr txBox="1">
            <a:spLocks noChangeArrowheads="1"/>
          </p:cNvSpPr>
          <p:nvPr/>
        </p:nvSpPr>
        <p:spPr bwMode="auto">
          <a:xfrm>
            <a:off x="1524000" y="1371600"/>
            <a:ext cx="602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endParaRPr lang="en-US" sz="2400">
              <a:latin typeface="Times New Roman" charset="0"/>
            </a:endParaRPr>
          </a:p>
        </p:txBody>
      </p:sp>
      <p:sp>
        <p:nvSpPr>
          <p:cNvPr id="230421" name="Text Box 21"/>
          <p:cNvSpPr txBox="1">
            <a:spLocks noChangeArrowheads="1"/>
          </p:cNvSpPr>
          <p:nvPr/>
        </p:nvSpPr>
        <p:spPr bwMode="auto">
          <a:xfrm>
            <a:off x="1371600" y="6019800"/>
            <a:ext cx="638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/>
              <a:t>Estimating the model from training data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clustering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K-means and EM-clustering are by far the most popular for clustering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</a:t>
            </a:r>
            <a:r>
              <a:rPr lang="en-US" dirty="0" smtClean="0"/>
              <a:t>, they can’t handle all clustering tasks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types of clustering problems can’t they handle?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439899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331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is the problem?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196" y="3678368"/>
            <a:ext cx="3319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Similar to classification: </a:t>
            </a:r>
            <a:br>
              <a:rPr lang="en-US" dirty="0" smtClean="0"/>
            </a:br>
            <a:r>
              <a:rPr lang="en-US" dirty="0" smtClean="0"/>
              <a:t>global decision vs. local decision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943600"/>
            <a:ext cx="2949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Spectral clustering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71" name="Freeform 43"/>
          <p:cNvSpPr>
            <a:spLocks/>
          </p:cNvSpPr>
          <p:nvPr/>
        </p:nvSpPr>
        <p:spPr bwMode="auto">
          <a:xfrm>
            <a:off x="2638425" y="4659313"/>
            <a:ext cx="941387" cy="1179512"/>
          </a:xfrm>
          <a:custGeom>
            <a:avLst/>
            <a:gdLst/>
            <a:ahLst/>
            <a:cxnLst>
              <a:cxn ang="0">
                <a:pos x="593" y="0"/>
              </a:cxn>
              <a:cxn ang="0">
                <a:pos x="0" y="380"/>
              </a:cxn>
              <a:cxn ang="0">
                <a:pos x="576" y="743"/>
              </a:cxn>
              <a:cxn ang="0">
                <a:pos x="593" y="0"/>
              </a:cxn>
            </a:cxnLst>
            <a:rect l="0" t="0" r="r" b="b"/>
            <a:pathLst>
              <a:path w="593" h="743">
                <a:moveTo>
                  <a:pt x="593" y="0"/>
                </a:moveTo>
                <a:lnTo>
                  <a:pt x="0" y="380"/>
                </a:lnTo>
                <a:lnTo>
                  <a:pt x="576" y="743"/>
                </a:lnTo>
                <a:lnTo>
                  <a:pt x="593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3" name="Freeform 45"/>
          <p:cNvSpPr>
            <a:spLocks/>
          </p:cNvSpPr>
          <p:nvPr/>
        </p:nvSpPr>
        <p:spPr bwMode="auto">
          <a:xfrm>
            <a:off x="5514975" y="4560888"/>
            <a:ext cx="1411287" cy="790575"/>
          </a:xfrm>
          <a:custGeom>
            <a:avLst/>
            <a:gdLst/>
            <a:ahLst/>
            <a:cxnLst>
              <a:cxn ang="0">
                <a:pos x="0" y="498"/>
              </a:cxn>
              <a:cxn ang="0">
                <a:pos x="307" y="0"/>
              </a:cxn>
              <a:cxn ang="0">
                <a:pos x="889" y="408"/>
              </a:cxn>
              <a:cxn ang="0">
                <a:pos x="0" y="498"/>
              </a:cxn>
            </a:cxnLst>
            <a:rect l="0" t="0" r="r" b="b"/>
            <a:pathLst>
              <a:path w="889" h="498">
                <a:moveTo>
                  <a:pt x="0" y="498"/>
                </a:moveTo>
                <a:lnTo>
                  <a:pt x="307" y="0"/>
                </a:lnTo>
                <a:lnTo>
                  <a:pt x="889" y="408"/>
                </a:lnTo>
                <a:lnTo>
                  <a:pt x="0" y="498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4" name="Line 46"/>
          <p:cNvSpPr>
            <a:spLocks noChangeShapeType="1"/>
          </p:cNvSpPr>
          <p:nvPr/>
        </p:nvSpPr>
        <p:spPr bwMode="auto">
          <a:xfrm flipV="1">
            <a:off x="3552825" y="4570413"/>
            <a:ext cx="2443162" cy="968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5" name="Line 47"/>
          <p:cNvSpPr>
            <a:spLocks noChangeShapeType="1"/>
          </p:cNvSpPr>
          <p:nvPr/>
        </p:nvSpPr>
        <p:spPr bwMode="auto">
          <a:xfrm flipV="1">
            <a:off x="3546475" y="5354638"/>
            <a:ext cx="1971675" cy="4683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4462463" y="43164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0.1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4351338" y="56594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0.2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6369050" y="45577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6008688" y="534828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0.7</a:t>
            </a:r>
          </a:p>
        </p:txBody>
      </p:sp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3548063" y="50403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0.6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657475" y="46212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51" name="Text Box 23"/>
          <p:cNvSpPr txBox="1">
            <a:spLocks noChangeArrowheads="1"/>
          </p:cNvSpPr>
          <p:nvPr/>
        </p:nvSpPr>
        <p:spPr bwMode="auto">
          <a:xfrm>
            <a:off x="2627313" y="55832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5289550" y="4756150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80" name="Rectangle 52"/>
          <p:cNvSpPr>
            <a:spLocks noChangeArrowheads="1"/>
          </p:cNvSpPr>
          <p:nvPr/>
        </p:nvSpPr>
        <p:spPr bwMode="auto">
          <a:xfrm>
            <a:off x="674688" y="3255963"/>
            <a:ext cx="8218487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IE" sz="2400" dirty="0">
                <a:solidFill>
                  <a:srgbClr val="0000FF"/>
                </a:solidFill>
                <a:latin typeface="Times New Roman" charset="0"/>
              </a:rPr>
              <a:t>E={w</a:t>
            </a:r>
            <a:r>
              <a:rPr lang="en-IE" sz="2400" baseline="-25000" dirty="0">
                <a:solidFill>
                  <a:srgbClr val="0000FF"/>
                </a:solidFill>
                <a:latin typeface="Times New Roman" charset="0"/>
              </a:rPr>
              <a:t>ij</a:t>
            </a:r>
            <a:r>
              <a:rPr lang="en-IE" sz="2400" dirty="0">
                <a:solidFill>
                  <a:srgbClr val="0000FF"/>
                </a:solidFill>
                <a:latin typeface="Times New Roman" charset="0"/>
              </a:rPr>
              <a:t>}</a:t>
            </a:r>
            <a:r>
              <a:rPr lang="en-IE" sz="2000" dirty="0">
                <a:solidFill>
                  <a:srgbClr val="0000FF"/>
                </a:solidFill>
                <a:latin typeface="Verdana" charset="0"/>
              </a:rPr>
              <a:t> </a:t>
            </a:r>
            <a:r>
              <a:rPr lang="en-IE" sz="2000" dirty="0">
                <a:latin typeface="Verdana" charset="0"/>
              </a:rPr>
              <a:t>	Set of weighted edges indicating pair-wise 		similarity between</a:t>
            </a:r>
            <a:r>
              <a:rPr lang="en-IE" sz="2000" dirty="0" smtClean="0">
                <a:latin typeface="Verdana" charset="0"/>
              </a:rPr>
              <a:t> points</a:t>
            </a:r>
            <a:endParaRPr lang="en-US" sz="2000" dirty="0">
              <a:latin typeface="Verdana" charset="0"/>
            </a:endParaRPr>
          </a:p>
        </p:txBody>
      </p:sp>
      <p:sp>
        <p:nvSpPr>
          <p:cNvPr id="99335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Similarity </a:t>
            </a:r>
            <a:r>
              <a:rPr lang="en-IE" dirty="0"/>
              <a:t>Graph</a:t>
            </a:r>
            <a:endParaRPr lang="en-US" dirty="0"/>
          </a:p>
        </p:txBody>
      </p:sp>
      <p:sp>
        <p:nvSpPr>
          <p:cNvPr id="9933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965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IE" sz="2400" dirty="0"/>
              <a:t>Represent dataset as a weighted graph </a:t>
            </a:r>
            <a:r>
              <a:rPr lang="en-IE" sz="2400" i="1" dirty="0">
                <a:latin typeface="Times New Roman" charset="0"/>
              </a:rPr>
              <a:t>G(V,E)</a:t>
            </a:r>
            <a:endParaRPr lang="en-IE" sz="2400" i="1" dirty="0" smtClean="0">
              <a:latin typeface="Times New Roman" charset="0"/>
            </a:endParaRPr>
          </a:p>
          <a:p>
            <a:pPr marL="0" indent="0">
              <a:lnSpc>
                <a:spcPct val="90000"/>
              </a:lnSpc>
              <a:spcBef>
                <a:spcPct val="40000"/>
              </a:spcBef>
              <a:buNone/>
            </a:pPr>
            <a:r>
              <a:rPr lang="en-US" sz="2400" dirty="0" smtClean="0"/>
              <a:t>Data points:</a:t>
            </a:r>
            <a:endParaRPr lang="en-US" sz="2000" dirty="0"/>
          </a:p>
        </p:txBody>
      </p:sp>
      <p:graphicFrame>
        <p:nvGraphicFramePr>
          <p:cNvPr id="99377" name="Object 4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50139987"/>
              </p:ext>
            </p:extLst>
          </p:nvPr>
        </p:nvGraphicFramePr>
        <p:xfrm>
          <a:off x="3048000" y="2052638"/>
          <a:ext cx="19050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2" name="Equation" r:id="rId4" imgW="812520" imgH="228600" progId="Equation.3">
                  <p:embed/>
                </p:oleObj>
              </mc:Choice>
              <mc:Fallback>
                <p:oleObj name="Equation" r:id="rId4" imgW="8125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52638"/>
                        <a:ext cx="190500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674688" y="2679700"/>
            <a:ext cx="8218487" cy="3232150"/>
            <a:chOff x="425" y="1688"/>
            <a:chExt cx="5177" cy="2036"/>
          </a:xfrm>
        </p:grpSpPr>
        <p:sp>
          <p:nvSpPr>
            <p:cNvPr id="99337" name="Oval 9"/>
            <p:cNvSpPr>
              <a:spLocks noChangeArrowheads="1"/>
            </p:cNvSpPr>
            <p:nvPr/>
          </p:nvSpPr>
          <p:spPr bwMode="auto">
            <a:xfrm>
              <a:off x="3412" y="3310"/>
              <a:ext cx="107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38" name="Oval 10"/>
            <p:cNvSpPr>
              <a:spLocks noChangeArrowheads="1"/>
            </p:cNvSpPr>
            <p:nvPr/>
          </p:nvSpPr>
          <p:spPr bwMode="auto">
            <a:xfrm>
              <a:off x="2187" y="3607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39" name="Oval 11"/>
            <p:cNvSpPr>
              <a:spLocks noChangeArrowheads="1"/>
            </p:cNvSpPr>
            <p:nvPr/>
          </p:nvSpPr>
          <p:spPr bwMode="auto">
            <a:xfrm>
              <a:off x="4274" y="3211"/>
              <a:ext cx="107" cy="11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0" name="Oval 12"/>
            <p:cNvSpPr>
              <a:spLocks noChangeArrowheads="1"/>
            </p:cNvSpPr>
            <p:nvPr/>
          </p:nvSpPr>
          <p:spPr bwMode="auto">
            <a:xfrm>
              <a:off x="1610" y="325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1" name="Oval 13"/>
            <p:cNvSpPr>
              <a:spLocks noChangeArrowheads="1"/>
            </p:cNvSpPr>
            <p:nvPr/>
          </p:nvSpPr>
          <p:spPr bwMode="auto">
            <a:xfrm>
              <a:off x="3732" y="2827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2" name="Oval 14"/>
            <p:cNvSpPr>
              <a:spLocks noChangeArrowheads="1"/>
            </p:cNvSpPr>
            <p:nvPr/>
          </p:nvSpPr>
          <p:spPr bwMode="auto">
            <a:xfrm>
              <a:off x="2203" y="2866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62" name="Text Box 34"/>
            <p:cNvSpPr txBox="1">
              <a:spLocks noChangeArrowheads="1"/>
            </p:cNvSpPr>
            <p:nvPr/>
          </p:nvSpPr>
          <p:spPr bwMode="auto">
            <a:xfrm>
              <a:off x="2220" y="2878"/>
              <a:ext cx="9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99364" name="Text Box 36"/>
            <p:cNvSpPr txBox="1">
              <a:spLocks noChangeArrowheads="1"/>
            </p:cNvSpPr>
            <p:nvPr/>
          </p:nvSpPr>
          <p:spPr bwMode="auto">
            <a:xfrm>
              <a:off x="1647" y="327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99365" name="Text Box 37"/>
            <p:cNvSpPr txBox="1">
              <a:spLocks noChangeArrowheads="1"/>
            </p:cNvSpPr>
            <p:nvPr/>
          </p:nvSpPr>
          <p:spPr bwMode="auto">
            <a:xfrm>
              <a:off x="2221" y="3623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99367" name="Text Box 39"/>
            <p:cNvSpPr txBox="1">
              <a:spLocks noChangeArrowheads="1"/>
            </p:cNvSpPr>
            <p:nvPr/>
          </p:nvSpPr>
          <p:spPr bwMode="auto">
            <a:xfrm>
              <a:off x="3444" y="332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99368" name="Text Box 40"/>
            <p:cNvSpPr txBox="1">
              <a:spLocks noChangeArrowheads="1"/>
            </p:cNvSpPr>
            <p:nvPr/>
          </p:nvSpPr>
          <p:spPr bwMode="auto">
            <a:xfrm>
              <a:off x="3763" y="284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99369" name="Text Box 41"/>
            <p:cNvSpPr txBox="1">
              <a:spLocks noChangeArrowheads="1"/>
            </p:cNvSpPr>
            <p:nvPr/>
          </p:nvSpPr>
          <p:spPr bwMode="auto">
            <a:xfrm>
              <a:off x="4306" y="3224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99379" name="Rectangle 51"/>
            <p:cNvSpPr>
              <a:spLocks noChangeArrowheads="1"/>
            </p:cNvSpPr>
            <p:nvPr/>
          </p:nvSpPr>
          <p:spPr bwMode="auto">
            <a:xfrm>
              <a:off x="425" y="1688"/>
              <a:ext cx="5177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charset="2"/>
                <a:buNone/>
              </a:pPr>
              <a:r>
                <a:rPr lang="en-IE" sz="2400" dirty="0">
                  <a:solidFill>
                    <a:schemeClr val="hlink"/>
                  </a:solidFill>
                  <a:latin typeface="Times New Roman" charset="0"/>
                </a:rPr>
                <a:t>V={x</a:t>
              </a:r>
              <a:r>
                <a:rPr lang="en-IE" sz="2400" baseline="-25000" dirty="0">
                  <a:solidFill>
                    <a:schemeClr val="hlink"/>
                  </a:solidFill>
                  <a:latin typeface="Times New Roman" charset="0"/>
                </a:rPr>
                <a:t>i</a:t>
              </a:r>
              <a:r>
                <a:rPr lang="en-IE" sz="2400" dirty="0">
                  <a:solidFill>
                    <a:schemeClr val="hlink"/>
                  </a:solidFill>
                  <a:latin typeface="Times New Roman" charset="0"/>
                </a:rPr>
                <a:t>}</a:t>
              </a:r>
              <a:r>
                <a:rPr lang="en-IE" sz="2000" dirty="0">
                  <a:latin typeface="Verdana" charset="0"/>
                </a:rPr>
                <a:t> 	Set of </a:t>
              </a:r>
              <a:r>
                <a:rPr lang="en-IE" sz="2400" dirty="0">
                  <a:latin typeface="Times New Roman" charset="0"/>
                </a:rPr>
                <a:t>n</a:t>
              </a:r>
              <a:r>
                <a:rPr lang="en-IE" sz="2000" dirty="0">
                  <a:latin typeface="Verdana" charset="0"/>
                </a:rPr>
                <a:t> vertices representing</a:t>
              </a:r>
              <a:r>
                <a:rPr lang="en-IE" sz="2000" dirty="0" smtClean="0">
                  <a:latin typeface="Verdana" charset="0"/>
                </a:rPr>
                <a:t> points</a:t>
              </a:r>
              <a:endParaRPr lang="en-US" sz="2000" dirty="0">
                <a:latin typeface="Verdana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362200" y="6172200"/>
            <a:ext cx="495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clustering represent?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43" name="Oval 35"/>
          <p:cNvSpPr>
            <a:spLocks noChangeArrowheads="1"/>
          </p:cNvSpPr>
          <p:nvPr/>
        </p:nvSpPr>
        <p:spPr bwMode="auto">
          <a:xfrm>
            <a:off x="4579938" y="399891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5" name="Oval 37"/>
          <p:cNvSpPr>
            <a:spLocks noChangeArrowheads="1"/>
          </p:cNvSpPr>
          <p:nvPr/>
        </p:nvSpPr>
        <p:spPr bwMode="auto">
          <a:xfrm>
            <a:off x="4867275" y="3567113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7" name="Oval 39"/>
          <p:cNvSpPr>
            <a:spLocks noChangeArrowheads="1"/>
          </p:cNvSpPr>
          <p:nvPr/>
        </p:nvSpPr>
        <p:spPr bwMode="auto">
          <a:xfrm>
            <a:off x="5378450" y="4017963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2" name="Oval 34"/>
          <p:cNvSpPr>
            <a:spLocks noChangeArrowheads="1"/>
          </p:cNvSpPr>
          <p:nvPr/>
        </p:nvSpPr>
        <p:spPr bwMode="auto">
          <a:xfrm>
            <a:off x="2887663" y="397986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4" name="Oval 36"/>
          <p:cNvSpPr>
            <a:spLocks noChangeArrowheads="1"/>
          </p:cNvSpPr>
          <p:nvPr/>
        </p:nvSpPr>
        <p:spPr bwMode="auto">
          <a:xfrm>
            <a:off x="3390900" y="4205288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6" name="Oval 38"/>
          <p:cNvSpPr>
            <a:spLocks noChangeArrowheads="1"/>
          </p:cNvSpPr>
          <p:nvPr/>
        </p:nvSpPr>
        <p:spPr bwMode="auto">
          <a:xfrm>
            <a:off x="3419475" y="3609975"/>
            <a:ext cx="166688" cy="1857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Graph Partitioning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1612900"/>
          </a:xfrm>
        </p:spPr>
        <p:txBody>
          <a:bodyPr/>
          <a:lstStyle/>
          <a:p>
            <a:pPr marL="0" indent="0">
              <a:buNone/>
            </a:pPr>
            <a:r>
              <a:rPr lang="en-IE" sz="2000" dirty="0"/>
              <a:t>Clustering can be viewed as partitioning a similarity graph</a:t>
            </a:r>
          </a:p>
          <a:p>
            <a:endParaRPr lang="en-IE" sz="2000" dirty="0"/>
          </a:p>
          <a:p>
            <a:pPr marL="0" indent="0">
              <a:buNone/>
            </a:pPr>
            <a:r>
              <a:rPr lang="en-IE" sz="2000" i="1" dirty="0"/>
              <a:t>Bi-partitioning</a:t>
            </a:r>
            <a:r>
              <a:rPr lang="en-IE" sz="2000" dirty="0"/>
              <a:t> task:</a:t>
            </a:r>
          </a:p>
          <a:p>
            <a:pPr lvl="1"/>
            <a:r>
              <a:rPr lang="en-IE" sz="1800" dirty="0"/>
              <a:t>Divide vertices into two disjoint groups </a:t>
            </a:r>
            <a:r>
              <a:rPr lang="en-IE" sz="2000" i="1" dirty="0">
                <a:latin typeface="Times New Roman" charset="0"/>
              </a:rPr>
              <a:t>(A,B)</a:t>
            </a:r>
          </a:p>
        </p:txBody>
      </p:sp>
      <p:sp>
        <p:nvSpPr>
          <p:cNvPr id="196630" name="Text Box 22"/>
          <p:cNvSpPr txBox="1">
            <a:spLocks noChangeArrowheads="1"/>
          </p:cNvSpPr>
          <p:nvPr/>
        </p:nvSpPr>
        <p:spPr bwMode="auto">
          <a:xfrm>
            <a:off x="3441700" y="3627438"/>
            <a:ext cx="122238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1</a:t>
            </a:r>
          </a:p>
        </p:txBody>
      </p:sp>
      <p:sp>
        <p:nvSpPr>
          <p:cNvPr id="196631" name="Text Box 23"/>
          <p:cNvSpPr txBox="1">
            <a:spLocks noChangeArrowheads="1"/>
          </p:cNvSpPr>
          <p:nvPr/>
        </p:nvSpPr>
        <p:spPr bwMode="auto">
          <a:xfrm>
            <a:off x="2933700" y="4011613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2</a:t>
            </a:r>
          </a:p>
        </p:txBody>
      </p:sp>
      <p:sp>
        <p:nvSpPr>
          <p:cNvPr id="196632" name="Text Box 24"/>
          <p:cNvSpPr txBox="1">
            <a:spLocks noChangeArrowheads="1"/>
          </p:cNvSpPr>
          <p:nvPr/>
        </p:nvSpPr>
        <p:spPr bwMode="auto">
          <a:xfrm>
            <a:off x="3443288" y="4229100"/>
            <a:ext cx="619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3</a:t>
            </a:r>
          </a:p>
        </p:txBody>
      </p:sp>
      <p:sp>
        <p:nvSpPr>
          <p:cNvPr id="196633" name="Text Box 25"/>
          <p:cNvSpPr txBox="1">
            <a:spLocks noChangeArrowheads="1"/>
          </p:cNvSpPr>
          <p:nvPr/>
        </p:nvSpPr>
        <p:spPr bwMode="auto">
          <a:xfrm>
            <a:off x="4632325" y="4022725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4</a:t>
            </a:r>
          </a:p>
        </p:txBody>
      </p:sp>
      <p:sp>
        <p:nvSpPr>
          <p:cNvPr id="196634" name="Text Box 26"/>
          <p:cNvSpPr txBox="1">
            <a:spLocks noChangeArrowheads="1"/>
          </p:cNvSpPr>
          <p:nvPr/>
        </p:nvSpPr>
        <p:spPr bwMode="auto">
          <a:xfrm>
            <a:off x="4916488" y="3589338"/>
            <a:ext cx="619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5</a:t>
            </a:r>
          </a:p>
        </p:txBody>
      </p:sp>
      <p:sp>
        <p:nvSpPr>
          <p:cNvPr id="196635" name="Text Box 27"/>
          <p:cNvSpPr txBox="1">
            <a:spLocks noChangeArrowheads="1"/>
          </p:cNvSpPr>
          <p:nvPr/>
        </p:nvSpPr>
        <p:spPr bwMode="auto">
          <a:xfrm>
            <a:off x="5422900" y="4038600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6</a:t>
            </a:r>
          </a:p>
        </p:txBody>
      </p:sp>
      <p:sp>
        <p:nvSpPr>
          <p:cNvPr id="196638" name="Text Box 30"/>
          <p:cNvSpPr txBox="1">
            <a:spLocks noChangeArrowheads="1"/>
          </p:cNvSpPr>
          <p:nvPr/>
        </p:nvSpPr>
        <p:spPr bwMode="auto">
          <a:xfrm>
            <a:off x="2528888" y="3357563"/>
            <a:ext cx="314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500">
                <a:latin typeface="Verdana" charset="0"/>
              </a:rPr>
              <a:t>A</a:t>
            </a:r>
          </a:p>
        </p:txBody>
      </p:sp>
      <p:sp>
        <p:nvSpPr>
          <p:cNvPr id="196639" name="Text Box 31"/>
          <p:cNvSpPr txBox="1">
            <a:spLocks noChangeArrowheads="1"/>
          </p:cNvSpPr>
          <p:nvPr/>
        </p:nvSpPr>
        <p:spPr bwMode="auto">
          <a:xfrm>
            <a:off x="5626100" y="3390900"/>
            <a:ext cx="314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500">
                <a:latin typeface="Verdana" charset="0"/>
              </a:rPr>
              <a:t>B</a:t>
            </a:r>
          </a:p>
        </p:txBody>
      </p:sp>
      <p:sp>
        <p:nvSpPr>
          <p:cNvPr id="196648" name="Oval 40"/>
          <p:cNvSpPr>
            <a:spLocks noChangeArrowheads="1"/>
          </p:cNvSpPr>
          <p:nvPr/>
        </p:nvSpPr>
        <p:spPr bwMode="auto">
          <a:xfrm>
            <a:off x="4433888" y="3490913"/>
            <a:ext cx="1201737" cy="1052512"/>
          </a:xfrm>
          <a:prstGeom prst="ellipse">
            <a:avLst/>
          </a:prstGeom>
          <a:solidFill>
            <a:schemeClr val="accent1">
              <a:alpha val="35001"/>
            </a:schemeClr>
          </a:solidFill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9" name="Oval 41"/>
          <p:cNvSpPr>
            <a:spLocks noChangeArrowheads="1"/>
          </p:cNvSpPr>
          <p:nvPr/>
        </p:nvSpPr>
        <p:spPr bwMode="auto">
          <a:xfrm>
            <a:off x="2771775" y="3490913"/>
            <a:ext cx="1201738" cy="1052512"/>
          </a:xfrm>
          <a:prstGeom prst="ellipse">
            <a:avLst/>
          </a:prstGeom>
          <a:solidFill>
            <a:schemeClr val="accent1">
              <a:alpha val="35001"/>
            </a:schemeClr>
          </a:solidFill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964777" y="5655341"/>
            <a:ext cx="5582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define a good partition?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Clustering Objectives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1108075"/>
          </a:xfrm>
        </p:spPr>
        <p:txBody>
          <a:bodyPr/>
          <a:lstStyle/>
          <a:p>
            <a:pPr marL="0" indent="0">
              <a:buNone/>
            </a:pPr>
            <a:r>
              <a:rPr lang="en-IE" sz="2200" dirty="0"/>
              <a:t>Traditional definition of a “good” clustering:</a:t>
            </a:r>
            <a:endParaRPr lang="en-IE" sz="2200" dirty="0" smtClean="0"/>
          </a:p>
          <a:p>
            <a:pPr marL="990600" lvl="1" indent="-533400">
              <a:buFont typeface="Wingdings" charset="2"/>
              <a:buAutoNum type="arabicPeriod"/>
            </a:pPr>
            <a:r>
              <a:rPr lang="en-IE" sz="1800" dirty="0" smtClean="0"/>
              <a:t>within cluster </a:t>
            </a:r>
            <a:r>
              <a:rPr lang="en-IE" sz="1800" dirty="0"/>
              <a:t>should be highly similar.</a:t>
            </a:r>
            <a:endParaRPr lang="en-IE" sz="1800" dirty="0" smtClean="0"/>
          </a:p>
          <a:p>
            <a:pPr marL="990600" lvl="1" indent="-533400">
              <a:buFont typeface="Wingdings" charset="2"/>
              <a:buAutoNum type="arabicPeriod"/>
            </a:pPr>
            <a:r>
              <a:rPr lang="en-IE" sz="1800" dirty="0" smtClean="0"/>
              <a:t>between different </a:t>
            </a:r>
            <a:r>
              <a:rPr lang="en-IE" sz="1800" dirty="0"/>
              <a:t>clusters should be highly dissimilar.</a:t>
            </a:r>
          </a:p>
        </p:txBody>
      </p:sp>
      <p:sp>
        <p:nvSpPr>
          <p:cNvPr id="64559" name="Line 47"/>
          <p:cNvSpPr>
            <a:spLocks noChangeShapeType="1"/>
          </p:cNvSpPr>
          <p:nvPr/>
        </p:nvSpPr>
        <p:spPr bwMode="auto">
          <a:xfrm flipV="1">
            <a:off x="3475038" y="3998913"/>
            <a:ext cx="2443162" cy="968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0" name="Line 48"/>
          <p:cNvSpPr>
            <a:spLocks noChangeShapeType="1"/>
          </p:cNvSpPr>
          <p:nvPr/>
        </p:nvSpPr>
        <p:spPr bwMode="auto">
          <a:xfrm flipV="1">
            <a:off x="3468688" y="4783138"/>
            <a:ext cx="1971675" cy="4683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83" name="Rectangle 71"/>
          <p:cNvSpPr>
            <a:spLocks noChangeArrowheads="1"/>
          </p:cNvSpPr>
          <p:nvPr/>
        </p:nvSpPr>
        <p:spPr bwMode="auto">
          <a:xfrm>
            <a:off x="827088" y="6165850"/>
            <a:ext cx="74025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US" sz="2200" dirty="0">
                <a:latin typeface="Verdana" charset="0"/>
              </a:rPr>
              <a:t>2. </a:t>
            </a:r>
            <a:r>
              <a:rPr lang="en-US" sz="2200" dirty="0" err="1">
                <a:latin typeface="Verdana" charset="0"/>
              </a:rPr>
              <a:t>Minimise</a:t>
            </a:r>
            <a:r>
              <a:rPr lang="en-US" sz="2200" dirty="0">
                <a:latin typeface="Verdana" charset="0"/>
              </a:rPr>
              <a:t> weight of </a:t>
            </a:r>
            <a:r>
              <a:rPr lang="en-US" sz="2200" dirty="0">
                <a:solidFill>
                  <a:srgbClr val="FF0000"/>
                </a:solidFill>
                <a:latin typeface="Verdana" charset="0"/>
              </a:rPr>
              <a:t>between-group</a:t>
            </a:r>
            <a:r>
              <a:rPr lang="en-US" sz="2200" dirty="0">
                <a:latin typeface="Verdana" charset="0"/>
              </a:rPr>
              <a:t> connections</a:t>
            </a:r>
          </a:p>
        </p:txBody>
      </p:sp>
      <p:sp>
        <p:nvSpPr>
          <p:cNvPr id="64561" name="Text Box 49"/>
          <p:cNvSpPr txBox="1">
            <a:spLocks noChangeArrowheads="1"/>
          </p:cNvSpPr>
          <p:nvPr/>
        </p:nvSpPr>
        <p:spPr bwMode="auto">
          <a:xfrm>
            <a:off x="4179888" y="3771900"/>
            <a:ext cx="4540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0.1</a:t>
            </a:r>
          </a:p>
        </p:txBody>
      </p:sp>
      <p:sp>
        <p:nvSpPr>
          <p:cNvPr id="64562" name="Text Box 50"/>
          <p:cNvSpPr txBox="1">
            <a:spLocks noChangeArrowheads="1"/>
          </p:cNvSpPr>
          <p:nvPr/>
        </p:nvSpPr>
        <p:spPr bwMode="auto">
          <a:xfrm>
            <a:off x="4513263" y="4991100"/>
            <a:ext cx="4540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0.2</a:t>
            </a: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827088" y="5734050"/>
            <a:ext cx="74025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US" sz="2200" dirty="0">
                <a:latin typeface="Verdana" charset="0"/>
              </a:rPr>
              <a:t>1. </a:t>
            </a:r>
            <a:r>
              <a:rPr lang="en-US" sz="2200" dirty="0" err="1">
                <a:latin typeface="Verdana" charset="0"/>
              </a:rPr>
              <a:t>Maximise</a:t>
            </a:r>
            <a:r>
              <a:rPr lang="en-US" sz="2200" dirty="0">
                <a:latin typeface="Verdana" charset="0"/>
              </a:rPr>
              <a:t> weight of </a:t>
            </a:r>
            <a:r>
              <a:rPr lang="en-US" sz="2200" dirty="0">
                <a:solidFill>
                  <a:srgbClr val="FF0000"/>
                </a:solidFill>
                <a:latin typeface="Verdana" charset="0"/>
              </a:rPr>
              <a:t>within-group </a:t>
            </a:r>
            <a:r>
              <a:rPr lang="en-US" sz="2200" dirty="0">
                <a:latin typeface="Verdana" charset="0"/>
              </a:rPr>
              <a:t>connections</a:t>
            </a:r>
          </a:p>
        </p:txBody>
      </p:sp>
      <p:sp>
        <p:nvSpPr>
          <p:cNvPr id="64557" name="Freeform 45"/>
          <p:cNvSpPr>
            <a:spLocks/>
          </p:cNvSpPr>
          <p:nvPr/>
        </p:nvSpPr>
        <p:spPr bwMode="auto">
          <a:xfrm>
            <a:off x="2560638" y="4087813"/>
            <a:ext cx="941387" cy="1179512"/>
          </a:xfrm>
          <a:custGeom>
            <a:avLst/>
            <a:gdLst/>
            <a:ahLst/>
            <a:cxnLst>
              <a:cxn ang="0">
                <a:pos x="593" y="0"/>
              </a:cxn>
              <a:cxn ang="0">
                <a:pos x="0" y="380"/>
              </a:cxn>
              <a:cxn ang="0">
                <a:pos x="576" y="743"/>
              </a:cxn>
              <a:cxn ang="0">
                <a:pos x="593" y="0"/>
              </a:cxn>
            </a:cxnLst>
            <a:rect l="0" t="0" r="r" b="b"/>
            <a:pathLst>
              <a:path w="593" h="743">
                <a:moveTo>
                  <a:pt x="593" y="0"/>
                </a:moveTo>
                <a:lnTo>
                  <a:pt x="0" y="380"/>
                </a:lnTo>
                <a:lnTo>
                  <a:pt x="576" y="743"/>
                </a:lnTo>
                <a:lnTo>
                  <a:pt x="593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58" name="Freeform 46"/>
          <p:cNvSpPr>
            <a:spLocks/>
          </p:cNvSpPr>
          <p:nvPr/>
        </p:nvSpPr>
        <p:spPr bwMode="auto">
          <a:xfrm>
            <a:off x="5437188" y="3989388"/>
            <a:ext cx="1411287" cy="790575"/>
          </a:xfrm>
          <a:custGeom>
            <a:avLst/>
            <a:gdLst/>
            <a:ahLst/>
            <a:cxnLst>
              <a:cxn ang="0">
                <a:pos x="0" y="498"/>
              </a:cxn>
              <a:cxn ang="0">
                <a:pos x="307" y="0"/>
              </a:cxn>
              <a:cxn ang="0">
                <a:pos x="889" y="408"/>
              </a:cxn>
              <a:cxn ang="0">
                <a:pos x="0" y="498"/>
              </a:cxn>
            </a:cxnLst>
            <a:rect l="0" t="0" r="r" b="b"/>
            <a:pathLst>
              <a:path w="889" h="498">
                <a:moveTo>
                  <a:pt x="0" y="498"/>
                </a:moveTo>
                <a:lnTo>
                  <a:pt x="307" y="0"/>
                </a:lnTo>
                <a:lnTo>
                  <a:pt x="889" y="408"/>
                </a:lnTo>
                <a:lnTo>
                  <a:pt x="0" y="498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3" name="Text Box 51"/>
          <p:cNvSpPr txBox="1">
            <a:spLocks noChangeArrowheads="1"/>
          </p:cNvSpPr>
          <p:nvPr/>
        </p:nvSpPr>
        <p:spPr bwMode="auto">
          <a:xfrm>
            <a:off x="6291263" y="39862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4" name="Text Box 52"/>
          <p:cNvSpPr txBox="1">
            <a:spLocks noChangeArrowheads="1"/>
          </p:cNvSpPr>
          <p:nvPr/>
        </p:nvSpPr>
        <p:spPr bwMode="auto">
          <a:xfrm>
            <a:off x="5930900" y="477678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0.7</a:t>
            </a:r>
          </a:p>
        </p:txBody>
      </p:sp>
      <p:sp>
        <p:nvSpPr>
          <p:cNvPr id="64565" name="Text Box 53"/>
          <p:cNvSpPr txBox="1">
            <a:spLocks noChangeArrowheads="1"/>
          </p:cNvSpPr>
          <p:nvPr/>
        </p:nvSpPr>
        <p:spPr bwMode="auto">
          <a:xfrm>
            <a:off x="3470275" y="44688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0.6</a:t>
            </a:r>
          </a:p>
        </p:txBody>
      </p:sp>
      <p:sp>
        <p:nvSpPr>
          <p:cNvPr id="64566" name="Text Box 54"/>
          <p:cNvSpPr txBox="1">
            <a:spLocks noChangeArrowheads="1"/>
          </p:cNvSpPr>
          <p:nvPr/>
        </p:nvSpPr>
        <p:spPr bwMode="auto">
          <a:xfrm>
            <a:off x="2579688" y="40497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7" name="Text Box 55"/>
          <p:cNvSpPr txBox="1">
            <a:spLocks noChangeArrowheads="1"/>
          </p:cNvSpPr>
          <p:nvPr/>
        </p:nvSpPr>
        <p:spPr bwMode="auto">
          <a:xfrm>
            <a:off x="2549525" y="50117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80" name="Text Box 68"/>
          <p:cNvSpPr txBox="1">
            <a:spLocks noChangeArrowheads="1"/>
          </p:cNvSpPr>
          <p:nvPr/>
        </p:nvSpPr>
        <p:spPr bwMode="auto">
          <a:xfrm>
            <a:off x="5211763" y="4184650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8" name="Oval 56"/>
          <p:cNvSpPr>
            <a:spLocks noChangeArrowheads="1"/>
          </p:cNvSpPr>
          <p:nvPr/>
        </p:nvSpPr>
        <p:spPr bwMode="auto">
          <a:xfrm>
            <a:off x="5338763" y="4683125"/>
            <a:ext cx="169862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9" name="Oval 57"/>
          <p:cNvSpPr>
            <a:spLocks noChangeArrowheads="1"/>
          </p:cNvSpPr>
          <p:nvPr/>
        </p:nvSpPr>
        <p:spPr bwMode="auto">
          <a:xfrm>
            <a:off x="3394075" y="515461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0" name="Oval 58"/>
          <p:cNvSpPr>
            <a:spLocks noChangeArrowheads="1"/>
          </p:cNvSpPr>
          <p:nvPr/>
        </p:nvSpPr>
        <p:spPr bwMode="auto">
          <a:xfrm>
            <a:off x="6707188" y="4525963"/>
            <a:ext cx="169862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1" name="Oval 59"/>
          <p:cNvSpPr>
            <a:spLocks noChangeArrowheads="1"/>
          </p:cNvSpPr>
          <p:nvPr/>
        </p:nvSpPr>
        <p:spPr bwMode="auto">
          <a:xfrm>
            <a:off x="2478088" y="4600575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2" name="Oval 60"/>
          <p:cNvSpPr>
            <a:spLocks noChangeArrowheads="1"/>
          </p:cNvSpPr>
          <p:nvPr/>
        </p:nvSpPr>
        <p:spPr bwMode="auto">
          <a:xfrm>
            <a:off x="5846763" y="391636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3" name="Oval 61"/>
          <p:cNvSpPr>
            <a:spLocks noChangeArrowheads="1"/>
          </p:cNvSpPr>
          <p:nvPr/>
        </p:nvSpPr>
        <p:spPr bwMode="auto">
          <a:xfrm>
            <a:off x="3419475" y="3978275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4" name="Text Box 62"/>
          <p:cNvSpPr txBox="1">
            <a:spLocks noChangeArrowheads="1"/>
          </p:cNvSpPr>
          <p:nvPr/>
        </p:nvSpPr>
        <p:spPr bwMode="auto">
          <a:xfrm>
            <a:off x="3446463" y="3997325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1</a:t>
            </a:r>
          </a:p>
        </p:txBody>
      </p:sp>
      <p:sp>
        <p:nvSpPr>
          <p:cNvPr id="64575" name="Text Box 63"/>
          <p:cNvSpPr txBox="1">
            <a:spLocks noChangeArrowheads="1"/>
          </p:cNvSpPr>
          <p:nvPr/>
        </p:nvSpPr>
        <p:spPr bwMode="auto">
          <a:xfrm>
            <a:off x="2536825" y="4633913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2</a:t>
            </a:r>
          </a:p>
        </p:txBody>
      </p:sp>
      <p:sp>
        <p:nvSpPr>
          <p:cNvPr id="64576" name="Text Box 64"/>
          <p:cNvSpPr txBox="1">
            <a:spLocks noChangeArrowheads="1"/>
          </p:cNvSpPr>
          <p:nvPr/>
        </p:nvSpPr>
        <p:spPr bwMode="auto">
          <a:xfrm>
            <a:off x="3448050" y="5180013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3</a:t>
            </a:r>
          </a:p>
        </p:txBody>
      </p:sp>
      <p:sp>
        <p:nvSpPr>
          <p:cNvPr id="64577" name="Text Box 65"/>
          <p:cNvSpPr txBox="1">
            <a:spLocks noChangeArrowheads="1"/>
          </p:cNvSpPr>
          <p:nvPr/>
        </p:nvSpPr>
        <p:spPr bwMode="auto">
          <a:xfrm>
            <a:off x="5389563" y="4706938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4</a:t>
            </a:r>
          </a:p>
        </p:txBody>
      </p:sp>
      <p:sp>
        <p:nvSpPr>
          <p:cNvPr id="64578" name="Text Box 66"/>
          <p:cNvSpPr txBox="1">
            <a:spLocks noChangeArrowheads="1"/>
          </p:cNvSpPr>
          <p:nvPr/>
        </p:nvSpPr>
        <p:spPr bwMode="auto">
          <a:xfrm>
            <a:off x="5895975" y="3944938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5</a:t>
            </a:r>
          </a:p>
        </p:txBody>
      </p:sp>
      <p:sp>
        <p:nvSpPr>
          <p:cNvPr id="64579" name="Text Box 67"/>
          <p:cNvSpPr txBox="1">
            <a:spLocks noChangeArrowheads="1"/>
          </p:cNvSpPr>
          <p:nvPr/>
        </p:nvSpPr>
        <p:spPr bwMode="auto">
          <a:xfrm>
            <a:off x="6757988" y="4546600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6</a:t>
            </a:r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 flipH="1">
            <a:off x="3954463" y="3546475"/>
            <a:ext cx="1214437" cy="1968500"/>
          </a:xfrm>
          <a:prstGeom prst="line">
            <a:avLst/>
          </a:prstGeom>
          <a:noFill/>
          <a:ln w="349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81" name="Rectangle 69"/>
          <p:cNvSpPr>
            <a:spLocks noChangeArrowheads="1"/>
          </p:cNvSpPr>
          <p:nvPr/>
        </p:nvSpPr>
        <p:spPr bwMode="auto">
          <a:xfrm>
            <a:off x="468313" y="2852738"/>
            <a:ext cx="84248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</a:pPr>
            <a:r>
              <a:rPr lang="en-US" sz="2200" dirty="0">
                <a:latin typeface="Verdana" charset="0"/>
              </a:rPr>
              <a:t>Apply these objectives to our graph representation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Graph Cuts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05813" cy="2260600"/>
          </a:xfrm>
        </p:spPr>
        <p:txBody>
          <a:bodyPr/>
          <a:lstStyle/>
          <a:p>
            <a:pPr marL="0" indent="0">
              <a:buNone/>
            </a:pPr>
            <a:r>
              <a:rPr lang="en-IE" sz="2000" dirty="0"/>
              <a:t>Express partitioning objectives as a function of the “edge cut” of the partition.</a:t>
            </a:r>
          </a:p>
          <a:p>
            <a:pPr marL="0" indent="0">
              <a:spcBef>
                <a:spcPct val="30000"/>
              </a:spcBef>
              <a:buNone/>
            </a:pPr>
            <a:endParaRPr lang="en-IE" sz="2000" i="1" dirty="0" smtClean="0"/>
          </a:p>
          <a:p>
            <a:pPr marL="0" indent="0">
              <a:spcBef>
                <a:spcPct val="30000"/>
              </a:spcBef>
              <a:buNone/>
            </a:pPr>
            <a:r>
              <a:rPr lang="en-IE" sz="2000" i="1" dirty="0" smtClean="0"/>
              <a:t>Cut</a:t>
            </a:r>
            <a:r>
              <a:rPr lang="en-IE" sz="2000" i="1" dirty="0"/>
              <a:t>:</a:t>
            </a:r>
            <a:r>
              <a:rPr lang="en-IE" sz="2000" dirty="0"/>
              <a:t> Set of edges with only one vertex in a group.</a:t>
            </a:r>
          </a:p>
        </p:txBody>
      </p:sp>
      <p:graphicFrame>
        <p:nvGraphicFramePr>
          <p:cNvPr id="72751" name="Object 47"/>
          <p:cNvGraphicFramePr>
            <a:graphicFrameLocks noGrp="1" noChangeAspect="1"/>
          </p:cNvGraphicFramePr>
          <p:nvPr>
            <p:ph sz="half" idx="2"/>
          </p:nvPr>
        </p:nvGraphicFramePr>
        <p:xfrm>
          <a:off x="3276600" y="3170238"/>
          <a:ext cx="28130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62" name="Equation" r:id="rId3" imgW="1206360" imgH="355320" progId="Equation.3">
                  <p:embed/>
                </p:oleObj>
              </mc:Choice>
              <mc:Fallback>
                <p:oleObj name="Equation" r:id="rId3" imgW="1206360" imgH="355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170238"/>
                        <a:ext cx="28130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928688" y="4341813"/>
            <a:ext cx="4019550" cy="1679575"/>
            <a:chOff x="585" y="2735"/>
            <a:chExt cx="2532" cy="1058"/>
          </a:xfrm>
        </p:grpSpPr>
        <p:sp>
          <p:nvSpPr>
            <p:cNvPr id="72779" name="Oval 75"/>
            <p:cNvSpPr>
              <a:spLocks noChangeArrowheads="1"/>
            </p:cNvSpPr>
            <p:nvPr/>
          </p:nvSpPr>
          <p:spPr bwMode="auto">
            <a:xfrm>
              <a:off x="2100" y="2809"/>
              <a:ext cx="1017" cy="890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8" name="Oval 74"/>
            <p:cNvSpPr>
              <a:spLocks noChangeArrowheads="1"/>
            </p:cNvSpPr>
            <p:nvPr/>
          </p:nvSpPr>
          <p:spPr bwMode="auto">
            <a:xfrm>
              <a:off x="585" y="2888"/>
              <a:ext cx="944" cy="905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4" name="Freeform 50"/>
            <p:cNvSpPr>
              <a:spLocks/>
            </p:cNvSpPr>
            <p:nvPr/>
          </p:nvSpPr>
          <p:spPr bwMode="auto">
            <a:xfrm>
              <a:off x="709" y="3081"/>
              <a:ext cx="504" cy="577"/>
            </a:xfrm>
            <a:custGeom>
              <a:avLst/>
              <a:gdLst/>
              <a:ahLst/>
              <a:cxnLst>
                <a:cxn ang="0">
                  <a:pos x="593" y="0"/>
                </a:cxn>
                <a:cxn ang="0">
                  <a:pos x="0" y="380"/>
                </a:cxn>
                <a:cxn ang="0">
                  <a:pos x="576" y="743"/>
                </a:cxn>
                <a:cxn ang="0">
                  <a:pos x="593" y="0"/>
                </a:cxn>
              </a:cxnLst>
              <a:rect l="0" t="0" r="r" b="b"/>
              <a:pathLst>
                <a:path w="593" h="743">
                  <a:moveTo>
                    <a:pt x="593" y="0"/>
                  </a:moveTo>
                  <a:lnTo>
                    <a:pt x="0" y="380"/>
                  </a:lnTo>
                  <a:lnTo>
                    <a:pt x="576" y="743"/>
                  </a:lnTo>
                  <a:lnTo>
                    <a:pt x="593" y="0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5" name="Freeform 51"/>
            <p:cNvSpPr>
              <a:spLocks/>
            </p:cNvSpPr>
            <p:nvPr/>
          </p:nvSpPr>
          <p:spPr bwMode="auto">
            <a:xfrm>
              <a:off x="2293" y="3006"/>
              <a:ext cx="755" cy="387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07" y="0"/>
                </a:cxn>
                <a:cxn ang="0">
                  <a:pos x="889" y="408"/>
                </a:cxn>
                <a:cxn ang="0">
                  <a:pos x="0" y="498"/>
                </a:cxn>
              </a:cxnLst>
              <a:rect l="0" t="0" r="r" b="b"/>
              <a:pathLst>
                <a:path w="889" h="498">
                  <a:moveTo>
                    <a:pt x="0" y="498"/>
                  </a:moveTo>
                  <a:lnTo>
                    <a:pt x="307" y="0"/>
                  </a:lnTo>
                  <a:lnTo>
                    <a:pt x="889" y="40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6" name="Line 52"/>
            <p:cNvSpPr>
              <a:spLocks noChangeShapeType="1"/>
            </p:cNvSpPr>
            <p:nvPr/>
          </p:nvSpPr>
          <p:spPr bwMode="auto">
            <a:xfrm flipV="1">
              <a:off x="1201" y="3017"/>
              <a:ext cx="1307" cy="47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7" name="Line 53"/>
            <p:cNvSpPr>
              <a:spLocks noChangeShapeType="1"/>
            </p:cNvSpPr>
            <p:nvPr/>
          </p:nvSpPr>
          <p:spPr bwMode="auto">
            <a:xfrm flipV="1">
              <a:off x="1215" y="3413"/>
              <a:ext cx="1055" cy="229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8" name="Text Box 54"/>
            <p:cNvSpPr txBox="1">
              <a:spLocks noChangeArrowheads="1"/>
            </p:cNvSpPr>
            <p:nvPr/>
          </p:nvSpPr>
          <p:spPr bwMode="auto">
            <a:xfrm>
              <a:off x="1636" y="288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0.1</a:t>
              </a:r>
            </a:p>
          </p:txBody>
        </p:sp>
        <p:sp>
          <p:nvSpPr>
            <p:cNvPr id="72759" name="Text Box 55"/>
            <p:cNvSpPr txBox="1">
              <a:spLocks noChangeArrowheads="1"/>
            </p:cNvSpPr>
            <p:nvPr/>
          </p:nvSpPr>
          <p:spPr bwMode="auto">
            <a:xfrm>
              <a:off x="1671" y="3514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0.2</a:t>
              </a:r>
            </a:p>
          </p:txBody>
        </p:sp>
        <p:sp>
          <p:nvSpPr>
            <p:cNvPr id="72760" name="Text Box 56"/>
            <p:cNvSpPr txBox="1">
              <a:spLocks noChangeArrowheads="1"/>
            </p:cNvSpPr>
            <p:nvPr/>
          </p:nvSpPr>
          <p:spPr bwMode="auto">
            <a:xfrm>
              <a:off x="2717" y="298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1" name="Text Box 57"/>
            <p:cNvSpPr txBox="1">
              <a:spLocks noChangeArrowheads="1"/>
            </p:cNvSpPr>
            <p:nvPr/>
          </p:nvSpPr>
          <p:spPr bwMode="auto">
            <a:xfrm>
              <a:off x="2490" y="343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0.7</a:t>
              </a:r>
            </a:p>
          </p:txBody>
        </p:sp>
        <p:sp>
          <p:nvSpPr>
            <p:cNvPr id="72762" name="Text Box 58"/>
            <p:cNvSpPr txBox="1">
              <a:spLocks noChangeArrowheads="1"/>
            </p:cNvSpPr>
            <p:nvPr/>
          </p:nvSpPr>
          <p:spPr bwMode="auto">
            <a:xfrm>
              <a:off x="1199" y="3228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0.6</a:t>
              </a:r>
            </a:p>
          </p:txBody>
        </p:sp>
        <p:sp>
          <p:nvSpPr>
            <p:cNvPr id="72763" name="Text Box 59"/>
            <p:cNvSpPr txBox="1">
              <a:spLocks noChangeArrowheads="1"/>
            </p:cNvSpPr>
            <p:nvPr/>
          </p:nvSpPr>
          <p:spPr bwMode="auto">
            <a:xfrm>
              <a:off x="787" y="3026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4" name="Text Box 60"/>
            <p:cNvSpPr txBox="1">
              <a:spLocks noChangeArrowheads="1"/>
            </p:cNvSpPr>
            <p:nvPr/>
          </p:nvSpPr>
          <p:spPr bwMode="auto">
            <a:xfrm>
              <a:off x="736" y="349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5" name="Oval 61"/>
            <p:cNvSpPr>
              <a:spLocks noChangeArrowheads="1"/>
            </p:cNvSpPr>
            <p:nvPr/>
          </p:nvSpPr>
          <p:spPr bwMode="auto">
            <a:xfrm>
              <a:off x="2261" y="3328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6" name="Oval 62"/>
            <p:cNvSpPr>
              <a:spLocks noChangeArrowheads="1"/>
            </p:cNvSpPr>
            <p:nvPr/>
          </p:nvSpPr>
          <p:spPr bwMode="auto">
            <a:xfrm>
              <a:off x="1162" y="3601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7" name="Oval 63"/>
            <p:cNvSpPr>
              <a:spLocks noChangeArrowheads="1"/>
            </p:cNvSpPr>
            <p:nvPr/>
          </p:nvSpPr>
          <p:spPr bwMode="auto">
            <a:xfrm>
              <a:off x="2979" y="3283"/>
              <a:ext cx="91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8" name="Oval 64"/>
            <p:cNvSpPr>
              <a:spLocks noChangeArrowheads="1"/>
            </p:cNvSpPr>
            <p:nvPr/>
          </p:nvSpPr>
          <p:spPr bwMode="auto">
            <a:xfrm>
              <a:off x="687" y="3324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9" name="Oval 65"/>
            <p:cNvSpPr>
              <a:spLocks noChangeArrowheads="1"/>
            </p:cNvSpPr>
            <p:nvPr/>
          </p:nvSpPr>
          <p:spPr bwMode="auto">
            <a:xfrm>
              <a:off x="2497" y="2995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0" name="Oval 66"/>
            <p:cNvSpPr>
              <a:spLocks noChangeArrowheads="1"/>
            </p:cNvSpPr>
            <p:nvPr/>
          </p:nvSpPr>
          <p:spPr bwMode="auto">
            <a:xfrm>
              <a:off x="1166" y="3016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1" name="Text Box 67"/>
            <p:cNvSpPr txBox="1">
              <a:spLocks noChangeArrowheads="1"/>
            </p:cNvSpPr>
            <p:nvPr/>
          </p:nvSpPr>
          <p:spPr bwMode="auto">
            <a:xfrm>
              <a:off x="1177" y="3025"/>
              <a:ext cx="7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72772" name="Text Box 68"/>
            <p:cNvSpPr txBox="1">
              <a:spLocks noChangeArrowheads="1"/>
            </p:cNvSpPr>
            <p:nvPr/>
          </p:nvSpPr>
          <p:spPr bwMode="auto">
            <a:xfrm>
              <a:off x="718" y="3336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72773" name="Text Box 69"/>
            <p:cNvSpPr txBox="1">
              <a:spLocks noChangeArrowheads="1"/>
            </p:cNvSpPr>
            <p:nvPr/>
          </p:nvSpPr>
          <p:spPr bwMode="auto">
            <a:xfrm>
              <a:off x="1190" y="361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72774" name="Text Box 70"/>
            <p:cNvSpPr txBox="1">
              <a:spLocks noChangeArrowheads="1"/>
            </p:cNvSpPr>
            <p:nvPr/>
          </p:nvSpPr>
          <p:spPr bwMode="auto">
            <a:xfrm>
              <a:off x="2293" y="333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72775" name="Text Box 71"/>
            <p:cNvSpPr txBox="1">
              <a:spLocks noChangeArrowheads="1"/>
            </p:cNvSpPr>
            <p:nvPr/>
          </p:nvSpPr>
          <p:spPr bwMode="auto">
            <a:xfrm>
              <a:off x="2528" y="300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72776" name="Text Box 72"/>
            <p:cNvSpPr txBox="1">
              <a:spLocks noChangeArrowheads="1"/>
            </p:cNvSpPr>
            <p:nvPr/>
          </p:nvSpPr>
          <p:spPr bwMode="auto">
            <a:xfrm>
              <a:off x="3011" y="3293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72777" name="Text Box 73"/>
            <p:cNvSpPr txBox="1">
              <a:spLocks noChangeArrowheads="1"/>
            </p:cNvSpPr>
            <p:nvPr/>
          </p:nvSpPr>
          <p:spPr bwMode="auto">
            <a:xfrm>
              <a:off x="2181" y="3045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80" name="Text Box 76"/>
            <p:cNvSpPr txBox="1">
              <a:spLocks noChangeArrowheads="1"/>
            </p:cNvSpPr>
            <p:nvPr/>
          </p:nvSpPr>
          <p:spPr bwMode="auto">
            <a:xfrm>
              <a:off x="631" y="2735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A</a:t>
              </a:r>
            </a:p>
          </p:txBody>
        </p:sp>
        <p:sp>
          <p:nvSpPr>
            <p:cNvPr id="72781" name="Text Box 77"/>
            <p:cNvSpPr txBox="1">
              <a:spLocks noChangeArrowheads="1"/>
            </p:cNvSpPr>
            <p:nvPr/>
          </p:nvSpPr>
          <p:spPr bwMode="auto">
            <a:xfrm>
              <a:off x="2077" y="2736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B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5510213" y="4824413"/>
            <a:ext cx="3022600" cy="630237"/>
            <a:chOff x="3471" y="3039"/>
            <a:chExt cx="1904" cy="397"/>
          </a:xfrm>
        </p:grpSpPr>
        <p:sp>
          <p:nvSpPr>
            <p:cNvPr id="72753" name="AutoShape 49"/>
            <p:cNvSpPr>
              <a:spLocks noChangeArrowheads="1"/>
            </p:cNvSpPr>
            <p:nvPr/>
          </p:nvSpPr>
          <p:spPr bwMode="auto">
            <a:xfrm>
              <a:off x="3471" y="3039"/>
              <a:ext cx="470" cy="397"/>
            </a:xfrm>
            <a:prstGeom prst="rightArrow">
              <a:avLst>
                <a:gd name="adj1" fmla="val 50000"/>
                <a:gd name="adj2" fmla="val 29597"/>
              </a:avLst>
            </a:prstGeom>
            <a:solidFill>
              <a:schemeClr val="hlink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6" name="Text Box 82"/>
            <p:cNvSpPr txBox="1">
              <a:spLocks noChangeArrowheads="1"/>
            </p:cNvSpPr>
            <p:nvPr/>
          </p:nvSpPr>
          <p:spPr bwMode="auto">
            <a:xfrm>
              <a:off x="4005" y="3089"/>
              <a:ext cx="1370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2600" i="1">
                  <a:latin typeface="Times New Roman" charset="0"/>
                </a:rPr>
                <a:t>cut(A,B) = 0.3</a:t>
              </a:r>
              <a:endParaRPr lang="el-GR" sz="2600" i="1">
                <a:latin typeface="Times New Roman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981200" y="6172200"/>
            <a:ext cx="4666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Can we use the minimum cut?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Graph Cut </a:t>
            </a:r>
            <a:r>
              <a:rPr lang="en-IE" dirty="0" smtClean="0"/>
              <a:t>Criteria</a:t>
            </a:r>
            <a:endParaRPr lang="en-IE" sz="2400" dirty="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843338" y="2209800"/>
            <a:ext cx="1384300" cy="2214563"/>
            <a:chOff x="2421" y="2084"/>
            <a:chExt cx="872" cy="1395"/>
          </a:xfrm>
        </p:grpSpPr>
        <p:sp>
          <p:nvSpPr>
            <p:cNvPr id="121880" name="Line 24"/>
            <p:cNvSpPr>
              <a:spLocks noChangeShapeType="1"/>
            </p:cNvSpPr>
            <p:nvPr/>
          </p:nvSpPr>
          <p:spPr bwMode="auto">
            <a:xfrm>
              <a:off x="2421" y="2279"/>
              <a:ext cx="214" cy="1200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prstDash val="dash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82" name="Text Box 26"/>
            <p:cNvSpPr txBox="1">
              <a:spLocks noChangeArrowheads="1"/>
            </p:cNvSpPr>
            <p:nvPr/>
          </p:nvSpPr>
          <p:spPr bwMode="auto">
            <a:xfrm>
              <a:off x="2426" y="2084"/>
              <a:ext cx="86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600" b="1">
                  <a:solidFill>
                    <a:schemeClr val="folHlink"/>
                  </a:solidFill>
                  <a:latin typeface="Tahoma" charset="0"/>
                </a:rPr>
                <a:t>Optimal cut</a:t>
              </a: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454025" y="2401888"/>
            <a:ext cx="8229600" cy="3246437"/>
            <a:chOff x="286" y="2205"/>
            <a:chExt cx="5184" cy="2045"/>
          </a:xfrm>
        </p:grpSpPr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3443" y="2205"/>
              <a:ext cx="994" cy="848"/>
              <a:chOff x="3443" y="2205"/>
              <a:chExt cx="994" cy="848"/>
            </a:xfrm>
          </p:grpSpPr>
          <p:sp>
            <p:nvSpPr>
              <p:cNvPr id="121884" name="Freeform 28"/>
              <p:cNvSpPr>
                <a:spLocks/>
              </p:cNvSpPr>
              <p:nvPr/>
            </p:nvSpPr>
            <p:spPr bwMode="auto">
              <a:xfrm>
                <a:off x="3443" y="2349"/>
                <a:ext cx="509" cy="70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436"/>
                  </a:cxn>
                  <a:cxn ang="0">
                    <a:pos x="118" y="548"/>
                  </a:cxn>
                  <a:cxn ang="0">
                    <a:pos x="397" y="659"/>
                  </a:cxn>
                  <a:cxn ang="0">
                    <a:pos x="509" y="704"/>
                  </a:cxn>
                </a:cxnLst>
                <a:rect l="0" t="0" r="r" b="b"/>
                <a:pathLst>
                  <a:path w="509" h="704">
                    <a:moveTo>
                      <a:pt x="17" y="0"/>
                    </a:moveTo>
                    <a:cubicBezTo>
                      <a:pt x="8" y="172"/>
                      <a:pt x="0" y="345"/>
                      <a:pt x="17" y="436"/>
                    </a:cubicBezTo>
                    <a:cubicBezTo>
                      <a:pt x="34" y="527"/>
                      <a:pt x="55" y="511"/>
                      <a:pt x="118" y="548"/>
                    </a:cubicBezTo>
                    <a:cubicBezTo>
                      <a:pt x="181" y="585"/>
                      <a:pt x="332" y="633"/>
                      <a:pt x="397" y="659"/>
                    </a:cubicBezTo>
                    <a:cubicBezTo>
                      <a:pt x="462" y="685"/>
                      <a:pt x="485" y="694"/>
                      <a:pt x="509" y="704"/>
                    </a:cubicBezTo>
                  </a:path>
                </a:pathLst>
              </a:custGeom>
              <a:noFill/>
              <a:ln w="31750" cap="flat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85" name="Text Box 29"/>
              <p:cNvSpPr txBox="1">
                <a:spLocks noChangeArrowheads="1"/>
              </p:cNvSpPr>
              <p:nvPr/>
            </p:nvSpPr>
            <p:spPr bwMode="auto">
              <a:xfrm>
                <a:off x="3480" y="2205"/>
                <a:ext cx="95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IE" sz="1600" b="1">
                    <a:solidFill>
                      <a:srgbClr val="FF0000"/>
                    </a:solidFill>
                    <a:latin typeface="Tahoma" charset="0"/>
                  </a:rPr>
                  <a:t>Minimum cut</a:t>
                </a:r>
              </a:p>
            </p:txBody>
          </p:sp>
        </p:grpSp>
        <p:sp>
          <p:nvSpPr>
            <p:cNvPr id="121886" name="Rectangle 30"/>
            <p:cNvSpPr>
              <a:spLocks noChangeArrowheads="1"/>
            </p:cNvSpPr>
            <p:nvPr/>
          </p:nvSpPr>
          <p:spPr bwMode="auto">
            <a:xfrm>
              <a:off x="286" y="3454"/>
              <a:ext cx="518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</a:pPr>
              <a:r>
                <a:rPr lang="en-IE" sz="2400" dirty="0">
                  <a:latin typeface="Verdana" charset="0"/>
                </a:rPr>
                <a:t>Problem: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charset="2"/>
                <a:buChar char="n"/>
              </a:pPr>
              <a:r>
                <a:rPr lang="en-IE" sz="2000" dirty="0">
                  <a:latin typeface="Verdana" charset="0"/>
                  <a:ea typeface="ＭＳ Ｐゴシック" charset="-128"/>
                </a:rPr>
                <a:t>Only considers external cluster connections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charset="2"/>
                <a:buChar char="n"/>
              </a:pPr>
              <a:r>
                <a:rPr lang="en-IE" sz="2000" dirty="0">
                  <a:latin typeface="Verdana" charset="0"/>
                  <a:ea typeface="ＭＳ Ｐゴシック" charset="-128"/>
                </a:rPr>
                <a:t>Does not consider internal cluster density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2317751" y="2776538"/>
            <a:ext cx="3514725" cy="1331913"/>
            <a:chOff x="1460" y="2441"/>
            <a:chExt cx="2214" cy="839"/>
          </a:xfrm>
        </p:grpSpPr>
        <p:sp>
          <p:nvSpPr>
            <p:cNvPr id="121862" name="Oval 6"/>
            <p:cNvSpPr>
              <a:spLocks noChangeArrowheads="1"/>
            </p:cNvSpPr>
            <p:nvPr/>
          </p:nvSpPr>
          <p:spPr bwMode="auto">
            <a:xfrm>
              <a:off x="1482" y="246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4" name="Oval 8"/>
            <p:cNvSpPr>
              <a:spLocks noChangeArrowheads="1"/>
            </p:cNvSpPr>
            <p:nvPr/>
          </p:nvSpPr>
          <p:spPr bwMode="auto">
            <a:xfrm>
              <a:off x="1511" y="2732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5" name="Oval 9"/>
            <p:cNvSpPr>
              <a:spLocks noChangeArrowheads="1"/>
            </p:cNvSpPr>
            <p:nvPr/>
          </p:nvSpPr>
          <p:spPr bwMode="auto">
            <a:xfrm>
              <a:off x="1836" y="2499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6" name="Oval 10"/>
            <p:cNvSpPr>
              <a:spLocks noChangeArrowheads="1"/>
            </p:cNvSpPr>
            <p:nvPr/>
          </p:nvSpPr>
          <p:spPr bwMode="auto">
            <a:xfrm>
              <a:off x="1835" y="2850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7" name="Oval 11"/>
            <p:cNvSpPr>
              <a:spLocks noChangeArrowheads="1"/>
            </p:cNvSpPr>
            <p:nvPr/>
          </p:nvSpPr>
          <p:spPr bwMode="auto">
            <a:xfrm>
              <a:off x="2149" y="2754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8" name="Oval 12"/>
            <p:cNvSpPr>
              <a:spLocks noChangeArrowheads="1"/>
            </p:cNvSpPr>
            <p:nvPr/>
          </p:nvSpPr>
          <p:spPr bwMode="auto">
            <a:xfrm>
              <a:off x="1460" y="3035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9" name="Oval 13"/>
            <p:cNvSpPr>
              <a:spLocks noChangeArrowheads="1"/>
            </p:cNvSpPr>
            <p:nvPr/>
          </p:nvSpPr>
          <p:spPr bwMode="auto">
            <a:xfrm>
              <a:off x="1747" y="311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0" name="Oval 14"/>
            <p:cNvSpPr>
              <a:spLocks noChangeArrowheads="1"/>
            </p:cNvSpPr>
            <p:nvPr/>
          </p:nvSpPr>
          <p:spPr bwMode="auto">
            <a:xfrm>
              <a:off x="2154" y="2441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1" name="Oval 15"/>
            <p:cNvSpPr>
              <a:spLocks noChangeArrowheads="1"/>
            </p:cNvSpPr>
            <p:nvPr/>
          </p:nvSpPr>
          <p:spPr bwMode="auto">
            <a:xfrm>
              <a:off x="2243" y="3074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2" name="Oval 16"/>
            <p:cNvSpPr>
              <a:spLocks noChangeArrowheads="1"/>
            </p:cNvSpPr>
            <p:nvPr/>
          </p:nvSpPr>
          <p:spPr bwMode="auto">
            <a:xfrm>
              <a:off x="2059" y="3163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4" name="Oval 18"/>
            <p:cNvSpPr>
              <a:spLocks noChangeArrowheads="1"/>
            </p:cNvSpPr>
            <p:nvPr/>
          </p:nvSpPr>
          <p:spPr bwMode="auto">
            <a:xfrm>
              <a:off x="2669" y="2548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5" name="Oval 19"/>
            <p:cNvSpPr>
              <a:spLocks noChangeArrowheads="1"/>
            </p:cNvSpPr>
            <p:nvPr/>
          </p:nvSpPr>
          <p:spPr bwMode="auto">
            <a:xfrm>
              <a:off x="2776" y="293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6" name="Oval 20"/>
            <p:cNvSpPr>
              <a:spLocks noChangeArrowheads="1"/>
            </p:cNvSpPr>
            <p:nvPr/>
          </p:nvSpPr>
          <p:spPr bwMode="auto">
            <a:xfrm>
              <a:off x="3060" y="259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7" name="Oval 21"/>
            <p:cNvSpPr>
              <a:spLocks noChangeArrowheads="1"/>
            </p:cNvSpPr>
            <p:nvPr/>
          </p:nvSpPr>
          <p:spPr bwMode="auto">
            <a:xfrm>
              <a:off x="3379" y="3067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8" name="Oval 22"/>
            <p:cNvSpPr>
              <a:spLocks noChangeArrowheads="1"/>
            </p:cNvSpPr>
            <p:nvPr/>
          </p:nvSpPr>
          <p:spPr bwMode="auto">
            <a:xfrm>
              <a:off x="3569" y="263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9" name="Oval 23"/>
            <p:cNvSpPr>
              <a:spLocks noChangeArrowheads="1"/>
            </p:cNvSpPr>
            <p:nvPr/>
          </p:nvSpPr>
          <p:spPr bwMode="auto">
            <a:xfrm>
              <a:off x="3087" y="2956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Graph Cut </a:t>
            </a:r>
            <a:r>
              <a:rPr lang="en-IE" dirty="0" smtClean="0"/>
              <a:t>Criteria</a:t>
            </a:r>
            <a:endParaRPr lang="en-IE" sz="24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1625"/>
            <a:ext cx="8075613" cy="1181100"/>
          </a:xfrm>
        </p:spPr>
        <p:txBody>
          <a:bodyPr/>
          <a:lstStyle/>
          <a:p>
            <a:pPr marL="0" indent="0">
              <a:buNone/>
            </a:pPr>
            <a:r>
              <a:rPr lang="en-IE" sz="2400" b="1" dirty="0"/>
              <a:t>Criterion: Normalised-cut </a:t>
            </a:r>
            <a:r>
              <a:rPr lang="en-IE" sz="1800" dirty="0"/>
              <a:t>(Shi &amp; Malik,’97)</a:t>
            </a:r>
            <a:endParaRPr lang="en-IE" sz="1800" b="1" dirty="0"/>
          </a:p>
          <a:p>
            <a:pPr marL="457200" lvl="1" indent="0">
              <a:buNone/>
            </a:pPr>
            <a:r>
              <a:rPr lang="en-IE" sz="2000" dirty="0"/>
              <a:t>Consider the connectivity between groups relative to the density of each </a:t>
            </a:r>
            <a:r>
              <a:rPr lang="en-IE" sz="2000" dirty="0" smtClean="0"/>
              <a:t>group:</a:t>
            </a:r>
            <a:endParaRPr lang="en-IE" sz="2000" dirty="0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68313" y="3716338"/>
            <a:ext cx="807561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lvl="1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IE" sz="2000" dirty="0" smtClean="0">
                <a:latin typeface="Verdana" charset="0"/>
                <a:ea typeface="ＭＳ Ｐゴシック" charset="-128"/>
              </a:rPr>
              <a:t>Normalize </a:t>
            </a:r>
            <a:r>
              <a:rPr lang="en-IE" sz="2000" dirty="0">
                <a:latin typeface="Verdana" charset="0"/>
                <a:ea typeface="ＭＳ Ｐゴシック" charset="-128"/>
              </a:rPr>
              <a:t>the association between groups by </a:t>
            </a:r>
            <a:r>
              <a:rPr lang="en-IE" sz="2000" i="1" dirty="0" smtClean="0">
                <a:latin typeface="Verdana" charset="0"/>
                <a:ea typeface="ＭＳ Ｐゴシック" charset="-128"/>
              </a:rPr>
              <a:t>volume</a:t>
            </a:r>
            <a:endParaRPr lang="en-IE" sz="2000" dirty="0" smtClean="0">
              <a:latin typeface="Verdana" charset="0"/>
              <a:ea typeface="ＭＳ Ｐゴシック" charset="-128"/>
            </a:endParaRPr>
          </a:p>
          <a:p>
            <a:pPr marL="1143000" lvl="2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n"/>
            </a:pPr>
            <a:r>
              <a:rPr lang="en-IE" sz="2000" i="1" dirty="0">
                <a:latin typeface="Times New Roman" charset="0"/>
                <a:ea typeface="ＭＳ Ｐゴシック" charset="-128"/>
              </a:rPr>
              <a:t>Vol(A)</a:t>
            </a:r>
            <a:r>
              <a:rPr lang="en-IE" dirty="0">
                <a:latin typeface="Verdana" charset="0"/>
                <a:ea typeface="ＭＳ Ｐゴシック" charset="-128"/>
              </a:rPr>
              <a:t>: The total weight of the edges </a:t>
            </a:r>
            <a:r>
              <a:rPr lang="en-IE" dirty="0" smtClean="0">
                <a:latin typeface="Verdana" charset="0"/>
                <a:ea typeface="ＭＳ Ｐゴシック" charset="-128"/>
              </a:rPr>
              <a:t>within </a:t>
            </a:r>
            <a:r>
              <a:rPr lang="en-IE" dirty="0" smtClean="0">
                <a:latin typeface="Verdana" charset="0"/>
                <a:ea typeface="ＭＳ Ｐゴシック" charset="-128"/>
              </a:rPr>
              <a:t>group </a:t>
            </a:r>
            <a:r>
              <a:rPr lang="en-IE" sz="2000" i="1" dirty="0" smtClean="0">
                <a:latin typeface="Times New Roman" charset="0"/>
                <a:ea typeface="ＭＳ Ｐゴシック" charset="-128"/>
              </a:rPr>
              <a:t>A</a:t>
            </a:r>
            <a:r>
              <a:rPr lang="en-IE" dirty="0" smtClean="0">
                <a:latin typeface="Verdana" charset="0"/>
                <a:ea typeface="ＭＳ Ｐゴシック" charset="-128"/>
              </a:rPr>
              <a:t> </a:t>
            </a:r>
            <a:endParaRPr lang="en-IE" dirty="0">
              <a:latin typeface="Verdana" charset="0"/>
              <a:ea typeface="ＭＳ Ｐゴシック" charset="-128"/>
            </a:endParaRPr>
          </a:p>
        </p:txBody>
      </p:sp>
      <p:graphicFrame>
        <p:nvGraphicFramePr>
          <p:cNvPr id="9216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1887538" y="2781300"/>
          <a:ext cx="4884737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10" name="Equation" r:id="rId3" imgW="2463480" imgH="419040" progId="Equation.3">
                  <p:embed/>
                </p:oleObj>
              </mc:Choice>
              <mc:Fallback>
                <p:oleObj name="Equation" r:id="rId3" imgW="24634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38" y="2781300"/>
                        <a:ext cx="4884737" cy="8366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85"/>
          <p:cNvGrpSpPr>
            <a:grpSpLocks/>
          </p:cNvGrpSpPr>
          <p:nvPr/>
        </p:nvGrpSpPr>
        <p:grpSpPr bwMode="auto">
          <a:xfrm>
            <a:off x="2286000" y="4953000"/>
            <a:ext cx="4019550" cy="1679575"/>
            <a:chOff x="585" y="2735"/>
            <a:chExt cx="2532" cy="1058"/>
          </a:xfrm>
        </p:grpSpPr>
        <p:sp>
          <p:nvSpPr>
            <p:cNvPr id="9" name="Oval 75"/>
            <p:cNvSpPr>
              <a:spLocks noChangeArrowheads="1"/>
            </p:cNvSpPr>
            <p:nvPr/>
          </p:nvSpPr>
          <p:spPr bwMode="auto">
            <a:xfrm>
              <a:off x="2100" y="2809"/>
              <a:ext cx="1017" cy="890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74"/>
            <p:cNvSpPr>
              <a:spLocks noChangeArrowheads="1"/>
            </p:cNvSpPr>
            <p:nvPr/>
          </p:nvSpPr>
          <p:spPr bwMode="auto">
            <a:xfrm>
              <a:off x="585" y="2888"/>
              <a:ext cx="944" cy="905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0"/>
            <p:cNvSpPr>
              <a:spLocks/>
            </p:cNvSpPr>
            <p:nvPr/>
          </p:nvSpPr>
          <p:spPr bwMode="auto">
            <a:xfrm>
              <a:off x="709" y="3081"/>
              <a:ext cx="504" cy="577"/>
            </a:xfrm>
            <a:custGeom>
              <a:avLst/>
              <a:gdLst/>
              <a:ahLst/>
              <a:cxnLst>
                <a:cxn ang="0">
                  <a:pos x="593" y="0"/>
                </a:cxn>
                <a:cxn ang="0">
                  <a:pos x="0" y="380"/>
                </a:cxn>
                <a:cxn ang="0">
                  <a:pos x="576" y="743"/>
                </a:cxn>
                <a:cxn ang="0">
                  <a:pos x="593" y="0"/>
                </a:cxn>
              </a:cxnLst>
              <a:rect l="0" t="0" r="r" b="b"/>
              <a:pathLst>
                <a:path w="593" h="743">
                  <a:moveTo>
                    <a:pt x="593" y="0"/>
                  </a:moveTo>
                  <a:lnTo>
                    <a:pt x="0" y="380"/>
                  </a:lnTo>
                  <a:lnTo>
                    <a:pt x="576" y="743"/>
                  </a:lnTo>
                  <a:lnTo>
                    <a:pt x="593" y="0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1"/>
            <p:cNvSpPr>
              <a:spLocks/>
            </p:cNvSpPr>
            <p:nvPr/>
          </p:nvSpPr>
          <p:spPr bwMode="auto">
            <a:xfrm>
              <a:off x="2293" y="3006"/>
              <a:ext cx="755" cy="387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07" y="0"/>
                </a:cxn>
                <a:cxn ang="0">
                  <a:pos x="889" y="408"/>
                </a:cxn>
                <a:cxn ang="0">
                  <a:pos x="0" y="498"/>
                </a:cxn>
              </a:cxnLst>
              <a:rect l="0" t="0" r="r" b="b"/>
              <a:pathLst>
                <a:path w="889" h="498">
                  <a:moveTo>
                    <a:pt x="0" y="498"/>
                  </a:moveTo>
                  <a:lnTo>
                    <a:pt x="307" y="0"/>
                  </a:lnTo>
                  <a:lnTo>
                    <a:pt x="889" y="40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52"/>
            <p:cNvSpPr>
              <a:spLocks noChangeShapeType="1"/>
            </p:cNvSpPr>
            <p:nvPr/>
          </p:nvSpPr>
          <p:spPr bwMode="auto">
            <a:xfrm flipV="1">
              <a:off x="1201" y="3017"/>
              <a:ext cx="1307" cy="47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53"/>
            <p:cNvSpPr>
              <a:spLocks noChangeShapeType="1"/>
            </p:cNvSpPr>
            <p:nvPr/>
          </p:nvSpPr>
          <p:spPr bwMode="auto">
            <a:xfrm flipV="1">
              <a:off x="1215" y="3413"/>
              <a:ext cx="1055" cy="229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Text Box 54"/>
            <p:cNvSpPr txBox="1">
              <a:spLocks noChangeArrowheads="1"/>
            </p:cNvSpPr>
            <p:nvPr/>
          </p:nvSpPr>
          <p:spPr bwMode="auto">
            <a:xfrm>
              <a:off x="1636" y="288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0.1</a:t>
              </a:r>
            </a:p>
          </p:txBody>
        </p:sp>
        <p:sp>
          <p:nvSpPr>
            <p:cNvPr id="16" name="Text Box 55"/>
            <p:cNvSpPr txBox="1">
              <a:spLocks noChangeArrowheads="1"/>
            </p:cNvSpPr>
            <p:nvPr/>
          </p:nvSpPr>
          <p:spPr bwMode="auto">
            <a:xfrm>
              <a:off x="1671" y="3514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0.2</a:t>
              </a:r>
            </a:p>
          </p:txBody>
        </p:sp>
        <p:sp>
          <p:nvSpPr>
            <p:cNvPr id="17" name="Text Box 56"/>
            <p:cNvSpPr txBox="1">
              <a:spLocks noChangeArrowheads="1"/>
            </p:cNvSpPr>
            <p:nvPr/>
          </p:nvSpPr>
          <p:spPr bwMode="auto">
            <a:xfrm>
              <a:off x="2717" y="298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18" name="Text Box 57"/>
            <p:cNvSpPr txBox="1">
              <a:spLocks noChangeArrowheads="1"/>
            </p:cNvSpPr>
            <p:nvPr/>
          </p:nvSpPr>
          <p:spPr bwMode="auto">
            <a:xfrm>
              <a:off x="2490" y="343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0.7</a:t>
              </a:r>
            </a:p>
          </p:txBody>
        </p:sp>
        <p:sp>
          <p:nvSpPr>
            <p:cNvPr id="19" name="Text Box 58"/>
            <p:cNvSpPr txBox="1">
              <a:spLocks noChangeArrowheads="1"/>
            </p:cNvSpPr>
            <p:nvPr/>
          </p:nvSpPr>
          <p:spPr bwMode="auto">
            <a:xfrm>
              <a:off x="1199" y="3228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0.6</a:t>
              </a:r>
            </a:p>
          </p:txBody>
        </p:sp>
        <p:sp>
          <p:nvSpPr>
            <p:cNvPr id="20" name="Text Box 59"/>
            <p:cNvSpPr txBox="1">
              <a:spLocks noChangeArrowheads="1"/>
            </p:cNvSpPr>
            <p:nvPr/>
          </p:nvSpPr>
          <p:spPr bwMode="auto">
            <a:xfrm>
              <a:off x="787" y="3026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21" name="Text Box 60"/>
            <p:cNvSpPr txBox="1">
              <a:spLocks noChangeArrowheads="1"/>
            </p:cNvSpPr>
            <p:nvPr/>
          </p:nvSpPr>
          <p:spPr bwMode="auto">
            <a:xfrm>
              <a:off x="736" y="349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22" name="Oval 61"/>
            <p:cNvSpPr>
              <a:spLocks noChangeArrowheads="1"/>
            </p:cNvSpPr>
            <p:nvPr/>
          </p:nvSpPr>
          <p:spPr bwMode="auto">
            <a:xfrm>
              <a:off x="2261" y="3328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62"/>
            <p:cNvSpPr>
              <a:spLocks noChangeArrowheads="1"/>
            </p:cNvSpPr>
            <p:nvPr/>
          </p:nvSpPr>
          <p:spPr bwMode="auto">
            <a:xfrm>
              <a:off x="1162" y="3601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63"/>
            <p:cNvSpPr>
              <a:spLocks noChangeArrowheads="1"/>
            </p:cNvSpPr>
            <p:nvPr/>
          </p:nvSpPr>
          <p:spPr bwMode="auto">
            <a:xfrm>
              <a:off x="2979" y="3283"/>
              <a:ext cx="91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64"/>
            <p:cNvSpPr>
              <a:spLocks noChangeArrowheads="1"/>
            </p:cNvSpPr>
            <p:nvPr/>
          </p:nvSpPr>
          <p:spPr bwMode="auto">
            <a:xfrm>
              <a:off x="687" y="3324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65"/>
            <p:cNvSpPr>
              <a:spLocks noChangeArrowheads="1"/>
            </p:cNvSpPr>
            <p:nvPr/>
          </p:nvSpPr>
          <p:spPr bwMode="auto">
            <a:xfrm>
              <a:off x="2497" y="2995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66"/>
            <p:cNvSpPr>
              <a:spLocks noChangeArrowheads="1"/>
            </p:cNvSpPr>
            <p:nvPr/>
          </p:nvSpPr>
          <p:spPr bwMode="auto">
            <a:xfrm>
              <a:off x="1166" y="3016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Text Box 67"/>
            <p:cNvSpPr txBox="1">
              <a:spLocks noChangeArrowheads="1"/>
            </p:cNvSpPr>
            <p:nvPr/>
          </p:nvSpPr>
          <p:spPr bwMode="auto">
            <a:xfrm>
              <a:off x="1177" y="3025"/>
              <a:ext cx="7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29" name="Text Box 68"/>
            <p:cNvSpPr txBox="1">
              <a:spLocks noChangeArrowheads="1"/>
            </p:cNvSpPr>
            <p:nvPr/>
          </p:nvSpPr>
          <p:spPr bwMode="auto">
            <a:xfrm>
              <a:off x="718" y="3336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30" name="Text Box 69"/>
            <p:cNvSpPr txBox="1">
              <a:spLocks noChangeArrowheads="1"/>
            </p:cNvSpPr>
            <p:nvPr/>
          </p:nvSpPr>
          <p:spPr bwMode="auto">
            <a:xfrm>
              <a:off x="1190" y="361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31" name="Text Box 70"/>
            <p:cNvSpPr txBox="1">
              <a:spLocks noChangeArrowheads="1"/>
            </p:cNvSpPr>
            <p:nvPr/>
          </p:nvSpPr>
          <p:spPr bwMode="auto">
            <a:xfrm>
              <a:off x="2293" y="333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32" name="Text Box 71"/>
            <p:cNvSpPr txBox="1">
              <a:spLocks noChangeArrowheads="1"/>
            </p:cNvSpPr>
            <p:nvPr/>
          </p:nvSpPr>
          <p:spPr bwMode="auto">
            <a:xfrm>
              <a:off x="2528" y="300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33" name="Text Box 72"/>
            <p:cNvSpPr txBox="1">
              <a:spLocks noChangeArrowheads="1"/>
            </p:cNvSpPr>
            <p:nvPr/>
          </p:nvSpPr>
          <p:spPr bwMode="auto">
            <a:xfrm>
              <a:off x="3011" y="3293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34" name="Text Box 73"/>
            <p:cNvSpPr txBox="1">
              <a:spLocks noChangeArrowheads="1"/>
            </p:cNvSpPr>
            <p:nvPr/>
          </p:nvSpPr>
          <p:spPr bwMode="auto">
            <a:xfrm>
              <a:off x="2181" y="3045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 dirty="0">
                  <a:latin typeface="Verdana" charset="0"/>
                </a:rPr>
                <a:t>0.8</a:t>
              </a:r>
            </a:p>
          </p:txBody>
        </p:sp>
        <p:sp>
          <p:nvSpPr>
            <p:cNvPr id="35" name="Text Box 76"/>
            <p:cNvSpPr txBox="1">
              <a:spLocks noChangeArrowheads="1"/>
            </p:cNvSpPr>
            <p:nvPr/>
          </p:nvSpPr>
          <p:spPr bwMode="auto">
            <a:xfrm>
              <a:off x="631" y="2735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A</a:t>
              </a:r>
            </a:p>
          </p:txBody>
        </p:sp>
        <p:sp>
          <p:nvSpPr>
            <p:cNvPr id="36" name="Text Box 77"/>
            <p:cNvSpPr txBox="1">
              <a:spLocks noChangeArrowheads="1"/>
            </p:cNvSpPr>
            <p:nvPr/>
          </p:nvSpPr>
          <p:spPr bwMode="auto">
            <a:xfrm>
              <a:off x="2077" y="2736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cut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3962400"/>
            <a:ext cx="8763000" cy="2209800"/>
          </a:xfrm>
        </p:spPr>
        <p:txBody>
          <a:bodyPr/>
          <a:lstStyle/>
          <a:p>
            <a:pPr marL="0" lvl="2" indent="0">
              <a:buSzPct val="60000"/>
              <a:buNone/>
            </a:pPr>
            <a:r>
              <a:rPr lang="en-IE" i="1" dirty="0" smtClean="0">
                <a:latin typeface="Times New Roman" charset="0"/>
                <a:ea typeface="ＭＳ Ｐゴシック" charset="-128"/>
              </a:rPr>
              <a:t>Vol(A)</a:t>
            </a:r>
            <a:r>
              <a:rPr lang="en-IE" dirty="0" smtClean="0">
                <a:latin typeface="Verdana" charset="0"/>
                <a:ea typeface="ＭＳ Ｐゴシック" charset="-128"/>
              </a:rPr>
              <a:t>: The total weight of the edges originating from group </a:t>
            </a:r>
            <a:r>
              <a:rPr lang="en-IE" i="1" dirty="0" smtClean="0">
                <a:latin typeface="Times New Roman" charset="0"/>
                <a:ea typeface="ＭＳ Ｐゴシック" charset="-128"/>
              </a:rPr>
              <a:t>A</a:t>
            </a:r>
            <a:r>
              <a:rPr lang="en-IE" dirty="0" smtClean="0">
                <a:latin typeface="Verdana" charset="0"/>
                <a:ea typeface="ＭＳ Ｐゴシック" charset="-128"/>
              </a:rPr>
              <a:t> </a:t>
            </a:r>
          </a:p>
          <a:p>
            <a:endParaRPr lang="en-US" dirty="0"/>
          </a:p>
        </p:txBody>
      </p:sp>
      <p:grpSp>
        <p:nvGrpSpPr>
          <p:cNvPr id="7" name="Group 85"/>
          <p:cNvGrpSpPr>
            <a:grpSpLocks/>
          </p:cNvGrpSpPr>
          <p:nvPr/>
        </p:nvGrpSpPr>
        <p:grpSpPr bwMode="auto">
          <a:xfrm>
            <a:off x="2209800" y="1901825"/>
            <a:ext cx="4019550" cy="1679575"/>
            <a:chOff x="585" y="2735"/>
            <a:chExt cx="2532" cy="1058"/>
          </a:xfrm>
        </p:grpSpPr>
        <p:sp>
          <p:nvSpPr>
            <p:cNvPr id="8" name="Oval 75"/>
            <p:cNvSpPr>
              <a:spLocks noChangeArrowheads="1"/>
            </p:cNvSpPr>
            <p:nvPr/>
          </p:nvSpPr>
          <p:spPr bwMode="auto">
            <a:xfrm>
              <a:off x="2100" y="2809"/>
              <a:ext cx="1017" cy="890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74"/>
            <p:cNvSpPr>
              <a:spLocks noChangeArrowheads="1"/>
            </p:cNvSpPr>
            <p:nvPr/>
          </p:nvSpPr>
          <p:spPr bwMode="auto">
            <a:xfrm>
              <a:off x="585" y="2888"/>
              <a:ext cx="944" cy="905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0"/>
            <p:cNvSpPr>
              <a:spLocks/>
            </p:cNvSpPr>
            <p:nvPr/>
          </p:nvSpPr>
          <p:spPr bwMode="auto">
            <a:xfrm>
              <a:off x="709" y="3081"/>
              <a:ext cx="504" cy="577"/>
            </a:xfrm>
            <a:custGeom>
              <a:avLst/>
              <a:gdLst/>
              <a:ahLst/>
              <a:cxnLst>
                <a:cxn ang="0">
                  <a:pos x="593" y="0"/>
                </a:cxn>
                <a:cxn ang="0">
                  <a:pos x="0" y="380"/>
                </a:cxn>
                <a:cxn ang="0">
                  <a:pos x="576" y="743"/>
                </a:cxn>
                <a:cxn ang="0">
                  <a:pos x="593" y="0"/>
                </a:cxn>
              </a:cxnLst>
              <a:rect l="0" t="0" r="r" b="b"/>
              <a:pathLst>
                <a:path w="593" h="743">
                  <a:moveTo>
                    <a:pt x="593" y="0"/>
                  </a:moveTo>
                  <a:lnTo>
                    <a:pt x="0" y="380"/>
                  </a:lnTo>
                  <a:lnTo>
                    <a:pt x="576" y="743"/>
                  </a:lnTo>
                  <a:lnTo>
                    <a:pt x="593" y="0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2293" y="3006"/>
              <a:ext cx="755" cy="387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07" y="0"/>
                </a:cxn>
                <a:cxn ang="0">
                  <a:pos x="889" y="408"/>
                </a:cxn>
                <a:cxn ang="0">
                  <a:pos x="0" y="498"/>
                </a:cxn>
              </a:cxnLst>
              <a:rect l="0" t="0" r="r" b="b"/>
              <a:pathLst>
                <a:path w="889" h="498">
                  <a:moveTo>
                    <a:pt x="0" y="498"/>
                  </a:moveTo>
                  <a:lnTo>
                    <a:pt x="307" y="0"/>
                  </a:lnTo>
                  <a:lnTo>
                    <a:pt x="889" y="40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52"/>
            <p:cNvSpPr>
              <a:spLocks noChangeShapeType="1"/>
            </p:cNvSpPr>
            <p:nvPr/>
          </p:nvSpPr>
          <p:spPr bwMode="auto">
            <a:xfrm flipV="1">
              <a:off x="1201" y="3017"/>
              <a:ext cx="1307" cy="47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53"/>
            <p:cNvSpPr>
              <a:spLocks noChangeShapeType="1"/>
            </p:cNvSpPr>
            <p:nvPr/>
          </p:nvSpPr>
          <p:spPr bwMode="auto">
            <a:xfrm flipV="1">
              <a:off x="1215" y="3413"/>
              <a:ext cx="1055" cy="229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Text Box 54"/>
            <p:cNvSpPr txBox="1">
              <a:spLocks noChangeArrowheads="1"/>
            </p:cNvSpPr>
            <p:nvPr/>
          </p:nvSpPr>
          <p:spPr bwMode="auto">
            <a:xfrm>
              <a:off x="1636" y="288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0.1</a:t>
              </a:r>
            </a:p>
          </p:txBody>
        </p:sp>
        <p:sp>
          <p:nvSpPr>
            <p:cNvPr id="15" name="Text Box 55"/>
            <p:cNvSpPr txBox="1">
              <a:spLocks noChangeArrowheads="1"/>
            </p:cNvSpPr>
            <p:nvPr/>
          </p:nvSpPr>
          <p:spPr bwMode="auto">
            <a:xfrm>
              <a:off x="1671" y="3514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0.2</a:t>
              </a:r>
            </a:p>
          </p:txBody>
        </p:sp>
        <p:sp>
          <p:nvSpPr>
            <p:cNvPr id="16" name="Text Box 56"/>
            <p:cNvSpPr txBox="1">
              <a:spLocks noChangeArrowheads="1"/>
            </p:cNvSpPr>
            <p:nvPr/>
          </p:nvSpPr>
          <p:spPr bwMode="auto">
            <a:xfrm>
              <a:off x="2717" y="298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17" name="Text Box 57"/>
            <p:cNvSpPr txBox="1">
              <a:spLocks noChangeArrowheads="1"/>
            </p:cNvSpPr>
            <p:nvPr/>
          </p:nvSpPr>
          <p:spPr bwMode="auto">
            <a:xfrm>
              <a:off x="2490" y="343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0.7</a:t>
              </a:r>
            </a:p>
          </p:txBody>
        </p:sp>
        <p:sp>
          <p:nvSpPr>
            <p:cNvPr id="18" name="Text Box 58"/>
            <p:cNvSpPr txBox="1">
              <a:spLocks noChangeArrowheads="1"/>
            </p:cNvSpPr>
            <p:nvPr/>
          </p:nvSpPr>
          <p:spPr bwMode="auto">
            <a:xfrm>
              <a:off x="1199" y="3228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0.6</a:t>
              </a:r>
            </a:p>
          </p:txBody>
        </p:sp>
        <p:sp>
          <p:nvSpPr>
            <p:cNvPr id="19" name="Text Box 59"/>
            <p:cNvSpPr txBox="1">
              <a:spLocks noChangeArrowheads="1"/>
            </p:cNvSpPr>
            <p:nvPr/>
          </p:nvSpPr>
          <p:spPr bwMode="auto">
            <a:xfrm>
              <a:off x="787" y="3026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20" name="Text Box 60"/>
            <p:cNvSpPr txBox="1">
              <a:spLocks noChangeArrowheads="1"/>
            </p:cNvSpPr>
            <p:nvPr/>
          </p:nvSpPr>
          <p:spPr bwMode="auto">
            <a:xfrm>
              <a:off x="736" y="349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21" name="Oval 61"/>
            <p:cNvSpPr>
              <a:spLocks noChangeArrowheads="1"/>
            </p:cNvSpPr>
            <p:nvPr/>
          </p:nvSpPr>
          <p:spPr bwMode="auto">
            <a:xfrm>
              <a:off x="2261" y="3328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62"/>
            <p:cNvSpPr>
              <a:spLocks noChangeArrowheads="1"/>
            </p:cNvSpPr>
            <p:nvPr/>
          </p:nvSpPr>
          <p:spPr bwMode="auto">
            <a:xfrm>
              <a:off x="1162" y="3601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63"/>
            <p:cNvSpPr>
              <a:spLocks noChangeArrowheads="1"/>
            </p:cNvSpPr>
            <p:nvPr/>
          </p:nvSpPr>
          <p:spPr bwMode="auto">
            <a:xfrm>
              <a:off x="2979" y="3283"/>
              <a:ext cx="91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64"/>
            <p:cNvSpPr>
              <a:spLocks noChangeArrowheads="1"/>
            </p:cNvSpPr>
            <p:nvPr/>
          </p:nvSpPr>
          <p:spPr bwMode="auto">
            <a:xfrm>
              <a:off x="687" y="3324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65"/>
            <p:cNvSpPr>
              <a:spLocks noChangeArrowheads="1"/>
            </p:cNvSpPr>
            <p:nvPr/>
          </p:nvSpPr>
          <p:spPr bwMode="auto">
            <a:xfrm>
              <a:off x="2497" y="2995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66"/>
            <p:cNvSpPr>
              <a:spLocks noChangeArrowheads="1"/>
            </p:cNvSpPr>
            <p:nvPr/>
          </p:nvSpPr>
          <p:spPr bwMode="auto">
            <a:xfrm>
              <a:off x="1166" y="3016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Text Box 67"/>
            <p:cNvSpPr txBox="1">
              <a:spLocks noChangeArrowheads="1"/>
            </p:cNvSpPr>
            <p:nvPr/>
          </p:nvSpPr>
          <p:spPr bwMode="auto">
            <a:xfrm>
              <a:off x="1177" y="3025"/>
              <a:ext cx="7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28" name="Text Box 68"/>
            <p:cNvSpPr txBox="1">
              <a:spLocks noChangeArrowheads="1"/>
            </p:cNvSpPr>
            <p:nvPr/>
          </p:nvSpPr>
          <p:spPr bwMode="auto">
            <a:xfrm>
              <a:off x="718" y="3336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29" name="Text Box 69"/>
            <p:cNvSpPr txBox="1">
              <a:spLocks noChangeArrowheads="1"/>
            </p:cNvSpPr>
            <p:nvPr/>
          </p:nvSpPr>
          <p:spPr bwMode="auto">
            <a:xfrm>
              <a:off x="1190" y="361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30" name="Text Box 70"/>
            <p:cNvSpPr txBox="1">
              <a:spLocks noChangeArrowheads="1"/>
            </p:cNvSpPr>
            <p:nvPr/>
          </p:nvSpPr>
          <p:spPr bwMode="auto">
            <a:xfrm>
              <a:off x="2293" y="333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31" name="Text Box 71"/>
            <p:cNvSpPr txBox="1">
              <a:spLocks noChangeArrowheads="1"/>
            </p:cNvSpPr>
            <p:nvPr/>
          </p:nvSpPr>
          <p:spPr bwMode="auto">
            <a:xfrm>
              <a:off x="2528" y="300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32" name="Text Box 72"/>
            <p:cNvSpPr txBox="1">
              <a:spLocks noChangeArrowheads="1"/>
            </p:cNvSpPr>
            <p:nvPr/>
          </p:nvSpPr>
          <p:spPr bwMode="auto">
            <a:xfrm>
              <a:off x="3011" y="3293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33" name="Text Box 73"/>
            <p:cNvSpPr txBox="1">
              <a:spLocks noChangeArrowheads="1"/>
            </p:cNvSpPr>
            <p:nvPr/>
          </p:nvSpPr>
          <p:spPr bwMode="auto">
            <a:xfrm>
              <a:off x="2181" y="3045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 dirty="0">
                  <a:latin typeface="Verdana" charset="0"/>
                </a:rPr>
                <a:t>0.8</a:t>
              </a:r>
            </a:p>
          </p:txBody>
        </p:sp>
        <p:sp>
          <p:nvSpPr>
            <p:cNvPr id="34" name="Text Box 76"/>
            <p:cNvSpPr txBox="1">
              <a:spLocks noChangeArrowheads="1"/>
            </p:cNvSpPr>
            <p:nvPr/>
          </p:nvSpPr>
          <p:spPr bwMode="auto">
            <a:xfrm>
              <a:off x="631" y="2735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A</a:t>
              </a:r>
            </a:p>
          </p:txBody>
        </p:sp>
        <p:sp>
          <p:nvSpPr>
            <p:cNvPr id="35" name="Text Box 77"/>
            <p:cNvSpPr txBox="1">
              <a:spLocks noChangeArrowheads="1"/>
            </p:cNvSpPr>
            <p:nvPr/>
          </p:nvSpPr>
          <p:spPr bwMode="auto">
            <a:xfrm>
              <a:off x="2077" y="2736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B</a:t>
              </a:r>
            </a:p>
          </p:txBody>
        </p:sp>
      </p:grpSp>
      <p:graphicFrame>
        <p:nvGraphicFramePr>
          <p:cNvPr id="202754" name="Object 2"/>
          <p:cNvGraphicFramePr>
            <a:graphicFrameLocks noChangeAspect="1"/>
          </p:cNvGraphicFramePr>
          <p:nvPr/>
        </p:nvGraphicFramePr>
        <p:xfrm>
          <a:off x="373063" y="5106987"/>
          <a:ext cx="4884737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34" name="Equation" r:id="rId3" imgW="2463480" imgH="419040" progId="Equation.3">
                  <p:embed/>
                </p:oleObj>
              </mc:Choice>
              <mc:Fallback>
                <p:oleObj name="Equation" r:id="rId3" imgW="24634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5106987"/>
                        <a:ext cx="4884737" cy="8366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5105400" y="59436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maximize within group connections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40" name="Straight Arrow Connector 39"/>
          <p:cNvCxnSpPr>
            <a:stCxn id="38" idx="1"/>
          </p:cNvCxnSpPr>
          <p:nvPr/>
        </p:nvCxnSpPr>
        <p:spPr bwMode="auto">
          <a:xfrm rot="10800000">
            <a:off x="4648200" y="5943601"/>
            <a:ext cx="457200" cy="35394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>
            <a:stCxn id="38" idx="1"/>
          </p:cNvCxnSpPr>
          <p:nvPr/>
        </p:nvCxnSpPr>
        <p:spPr bwMode="auto">
          <a:xfrm rot="10800000">
            <a:off x="3581400" y="5867401"/>
            <a:ext cx="1524000" cy="43014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5257800" y="44958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minimize between group connections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45" name="Straight Arrow Connector 44"/>
          <p:cNvCxnSpPr>
            <a:stCxn id="43" idx="1"/>
          </p:cNvCxnSpPr>
          <p:nvPr/>
        </p:nvCxnSpPr>
        <p:spPr bwMode="auto">
          <a:xfrm rot="10800000" flipV="1">
            <a:off x="4724400" y="4849742"/>
            <a:ext cx="533400" cy="331857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43" idx="1"/>
          </p:cNvCxnSpPr>
          <p:nvPr/>
        </p:nvCxnSpPr>
        <p:spPr bwMode="auto">
          <a:xfrm rot="10800000" flipV="1">
            <a:off x="3657600" y="4849742"/>
            <a:ext cx="1600200" cy="331857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600200"/>
            <a:ext cx="8785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2013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1600200"/>
            <a:ext cx="4721225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87525"/>
            <a:ext cx="448310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1600201"/>
            <a:ext cx="4648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467600" cy="762000"/>
          </a:xfrm>
        </p:spPr>
        <p:txBody>
          <a:bodyPr/>
          <a:lstStyle/>
          <a:p>
            <a:r>
              <a:rPr lang="en-US" dirty="0"/>
              <a:t>Hierarchical Clustering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7162800" cy="685800"/>
          </a:xfrm>
          <a:noFill/>
          <a:ln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dirty="0"/>
              <a:t>Recursive </a:t>
            </a:r>
            <a:r>
              <a:rPr lang="en-US" dirty="0" smtClean="0"/>
              <a:t>partitioning/merging </a:t>
            </a:r>
            <a:r>
              <a:rPr lang="en-US" dirty="0"/>
              <a:t>of a data set</a:t>
            </a: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2312987" y="4724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1017587" y="3962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3303587" y="38862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1246187" y="3581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3379787" y="32766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788987" y="2514600"/>
            <a:ext cx="3200400" cy="3048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1322387" y="2895600"/>
            <a:ext cx="2438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 flipH="1">
            <a:off x="1169987" y="37338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541587" y="3429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865187" y="35814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1382712" y="34861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1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1017587" y="408781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2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2449512" y="46291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3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3363912" y="39433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4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3135312" y="30289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5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294187" y="2590800"/>
            <a:ext cx="4087813" cy="2927350"/>
            <a:chOff x="2880" y="1920"/>
            <a:chExt cx="2575" cy="1844"/>
          </a:xfrm>
        </p:grpSpPr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2880" y="3552"/>
              <a:ext cx="17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Symbol" charset="2"/>
                </a:rPr>
                <a:t>    1           2       3      4            5</a:t>
              </a:r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3082" y="1920"/>
              <a:ext cx="2373" cy="1632"/>
              <a:chOff x="3082" y="1920"/>
              <a:chExt cx="2373" cy="1632"/>
            </a:xfrm>
          </p:grpSpPr>
          <p:sp>
            <p:nvSpPr>
              <p:cNvPr id="25623" name="Line 23"/>
              <p:cNvSpPr>
                <a:spLocks noChangeShapeType="1"/>
              </p:cNvSpPr>
              <p:nvPr/>
            </p:nvSpPr>
            <p:spPr bwMode="auto">
              <a:xfrm>
                <a:off x="3562" y="2028"/>
                <a:ext cx="6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4" name="Line 24"/>
              <p:cNvSpPr>
                <a:spLocks noChangeShapeType="1"/>
              </p:cNvSpPr>
              <p:nvPr/>
            </p:nvSpPr>
            <p:spPr bwMode="auto">
              <a:xfrm>
                <a:off x="3562" y="20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5" name="Line 25"/>
              <p:cNvSpPr>
                <a:spLocks noChangeShapeType="1"/>
              </p:cNvSpPr>
              <p:nvPr/>
            </p:nvSpPr>
            <p:spPr bwMode="auto">
              <a:xfrm>
                <a:off x="4234" y="2028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322" y="236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>
                <a:off x="3322" y="2364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8" name="Line 28"/>
              <p:cNvSpPr>
                <a:spLocks noChangeShapeType="1"/>
              </p:cNvSpPr>
              <p:nvPr/>
            </p:nvSpPr>
            <p:spPr bwMode="auto">
              <a:xfrm>
                <a:off x="4042" y="270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9" name="Line 29"/>
              <p:cNvSpPr>
                <a:spLocks noChangeShapeType="1"/>
              </p:cNvSpPr>
              <p:nvPr/>
            </p:nvSpPr>
            <p:spPr bwMode="auto">
              <a:xfrm>
                <a:off x="3082" y="3132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0" name="Line 30"/>
              <p:cNvSpPr>
                <a:spLocks noChangeShapeType="1"/>
              </p:cNvSpPr>
              <p:nvPr/>
            </p:nvSpPr>
            <p:spPr bwMode="auto">
              <a:xfrm>
                <a:off x="3514" y="3132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1" name="Line 31"/>
              <p:cNvSpPr>
                <a:spLocks noChangeShapeType="1"/>
              </p:cNvSpPr>
              <p:nvPr/>
            </p:nvSpPr>
            <p:spPr bwMode="auto">
              <a:xfrm>
                <a:off x="3082" y="3132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2" name="Line 32"/>
              <p:cNvSpPr>
                <a:spLocks noChangeShapeType="1"/>
              </p:cNvSpPr>
              <p:nvPr/>
            </p:nvSpPr>
            <p:spPr bwMode="auto">
              <a:xfrm>
                <a:off x="3802" y="2364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/>
            </p:nvSpPr>
            <p:spPr bwMode="auto">
              <a:xfrm>
                <a:off x="4042" y="2700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/>
            </p:nvSpPr>
            <p:spPr bwMode="auto">
              <a:xfrm>
                <a:off x="4474" y="2700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4704" y="1920"/>
                <a:ext cx="751" cy="1632"/>
                <a:chOff x="4800" y="1920"/>
                <a:chExt cx="751" cy="1632"/>
              </a:xfrm>
            </p:grpSpPr>
            <p:sp>
              <p:nvSpPr>
                <p:cNvPr id="256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800" y="1920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1-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800" y="2304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2-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800" y="2640"/>
                  <a:ext cx="75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3-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800" y="3072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4-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4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800" y="3360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5-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0" name="Oval 3"/>
          <p:cNvSpPr>
            <a:spLocks noChangeArrowheads="1"/>
          </p:cNvSpPr>
          <p:nvPr/>
        </p:nvSpPr>
        <p:spPr bwMode="auto">
          <a:xfrm>
            <a:off x="88362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1" name="Oval 4"/>
          <p:cNvSpPr>
            <a:spLocks noChangeArrowheads="1"/>
          </p:cNvSpPr>
          <p:nvPr/>
        </p:nvSpPr>
        <p:spPr bwMode="auto">
          <a:xfrm>
            <a:off x="828235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2" name="Oval 5"/>
          <p:cNvSpPr>
            <a:spLocks noChangeArrowheads="1"/>
          </p:cNvSpPr>
          <p:nvPr/>
        </p:nvSpPr>
        <p:spPr bwMode="auto">
          <a:xfrm>
            <a:off x="776800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3" name="Oval 6"/>
          <p:cNvSpPr>
            <a:spLocks noChangeArrowheads="1"/>
          </p:cNvSpPr>
          <p:nvPr/>
        </p:nvSpPr>
        <p:spPr bwMode="auto">
          <a:xfrm>
            <a:off x="72932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4" name="Oval 7"/>
          <p:cNvSpPr>
            <a:spLocks noChangeArrowheads="1"/>
          </p:cNvSpPr>
          <p:nvPr/>
        </p:nvSpPr>
        <p:spPr bwMode="auto">
          <a:xfrm>
            <a:off x="67788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5" name="Oval 8"/>
          <p:cNvSpPr>
            <a:spLocks noChangeArrowheads="1"/>
          </p:cNvSpPr>
          <p:nvPr/>
        </p:nvSpPr>
        <p:spPr bwMode="auto">
          <a:xfrm>
            <a:off x="62645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6" name="Oval 9"/>
          <p:cNvSpPr>
            <a:spLocks noChangeArrowheads="1"/>
          </p:cNvSpPr>
          <p:nvPr/>
        </p:nvSpPr>
        <p:spPr bwMode="auto">
          <a:xfrm>
            <a:off x="578973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7" name="Oval 10"/>
          <p:cNvSpPr>
            <a:spLocks noChangeArrowheads="1"/>
          </p:cNvSpPr>
          <p:nvPr/>
        </p:nvSpPr>
        <p:spPr bwMode="auto">
          <a:xfrm>
            <a:off x="527538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8" name="Oval 11"/>
          <p:cNvSpPr>
            <a:spLocks noChangeArrowheads="1"/>
          </p:cNvSpPr>
          <p:nvPr/>
        </p:nvSpPr>
        <p:spPr bwMode="auto">
          <a:xfrm>
            <a:off x="4800600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9" name="Line 12"/>
          <p:cNvSpPr>
            <a:spLocks noChangeShapeType="1"/>
          </p:cNvSpPr>
          <p:nvPr/>
        </p:nvSpPr>
        <p:spPr bwMode="auto">
          <a:xfrm>
            <a:off x="4840165" y="5000625"/>
            <a:ext cx="474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0" name="Line 13"/>
          <p:cNvSpPr>
            <a:spLocks noChangeShapeType="1"/>
          </p:cNvSpPr>
          <p:nvPr/>
        </p:nvSpPr>
        <p:spPr bwMode="auto">
          <a:xfrm>
            <a:off x="5314950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1" name="Line 14"/>
          <p:cNvSpPr>
            <a:spLocks noChangeShapeType="1"/>
          </p:cNvSpPr>
          <p:nvPr/>
        </p:nvSpPr>
        <p:spPr bwMode="auto">
          <a:xfrm>
            <a:off x="630408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2" name="Line 15"/>
          <p:cNvSpPr>
            <a:spLocks noChangeShapeType="1"/>
          </p:cNvSpPr>
          <p:nvPr/>
        </p:nvSpPr>
        <p:spPr bwMode="auto">
          <a:xfrm>
            <a:off x="6304085" y="5000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3" name="Line 16"/>
          <p:cNvSpPr>
            <a:spLocks noChangeShapeType="1"/>
          </p:cNvSpPr>
          <p:nvPr/>
        </p:nvSpPr>
        <p:spPr bwMode="auto">
          <a:xfrm>
            <a:off x="681843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4" name="Line 17"/>
          <p:cNvSpPr>
            <a:spLocks noChangeShapeType="1"/>
          </p:cNvSpPr>
          <p:nvPr/>
        </p:nvSpPr>
        <p:spPr bwMode="auto">
          <a:xfrm>
            <a:off x="8321919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5" name="Line 18"/>
          <p:cNvSpPr>
            <a:spLocks noChangeShapeType="1"/>
          </p:cNvSpPr>
          <p:nvPr/>
        </p:nvSpPr>
        <p:spPr bwMode="auto">
          <a:xfrm>
            <a:off x="8321919" y="5067300"/>
            <a:ext cx="55391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6" name="Line 19"/>
          <p:cNvSpPr>
            <a:spLocks noChangeShapeType="1"/>
          </p:cNvSpPr>
          <p:nvPr/>
        </p:nvSpPr>
        <p:spPr bwMode="auto">
          <a:xfrm>
            <a:off x="8875835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8" name="Line 21"/>
          <p:cNvSpPr>
            <a:spLocks noChangeShapeType="1"/>
          </p:cNvSpPr>
          <p:nvPr/>
        </p:nvSpPr>
        <p:spPr bwMode="auto">
          <a:xfrm>
            <a:off x="5105400" y="4572000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0" name="Line 23"/>
          <p:cNvSpPr>
            <a:spLocks noChangeShapeType="1"/>
          </p:cNvSpPr>
          <p:nvPr/>
        </p:nvSpPr>
        <p:spPr bwMode="auto">
          <a:xfrm>
            <a:off x="6501912" y="4333875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1" name="Line 24"/>
          <p:cNvSpPr>
            <a:spLocks noChangeShapeType="1"/>
          </p:cNvSpPr>
          <p:nvPr/>
        </p:nvSpPr>
        <p:spPr bwMode="auto">
          <a:xfrm>
            <a:off x="6541477" y="4333875"/>
            <a:ext cx="0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2" name="Line 25"/>
          <p:cNvSpPr>
            <a:spLocks noChangeShapeType="1"/>
          </p:cNvSpPr>
          <p:nvPr/>
        </p:nvSpPr>
        <p:spPr bwMode="auto">
          <a:xfrm>
            <a:off x="6581042" y="4333875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3" name="Line 26"/>
          <p:cNvSpPr>
            <a:spLocks noChangeShapeType="1"/>
          </p:cNvSpPr>
          <p:nvPr/>
        </p:nvSpPr>
        <p:spPr bwMode="auto">
          <a:xfrm>
            <a:off x="7332785" y="4333875"/>
            <a:ext cx="0" cy="146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4" name="Line 27"/>
          <p:cNvSpPr>
            <a:spLocks noChangeShapeType="1"/>
          </p:cNvSpPr>
          <p:nvPr/>
        </p:nvSpPr>
        <p:spPr bwMode="auto">
          <a:xfrm>
            <a:off x="6541477" y="4333875"/>
            <a:ext cx="7913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5" name="Line 28"/>
          <p:cNvSpPr>
            <a:spLocks noChangeShapeType="1"/>
          </p:cNvSpPr>
          <p:nvPr/>
        </p:nvSpPr>
        <p:spPr bwMode="auto">
          <a:xfrm>
            <a:off x="6937131" y="360045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6" name="Line 29"/>
          <p:cNvSpPr>
            <a:spLocks noChangeShapeType="1"/>
          </p:cNvSpPr>
          <p:nvPr/>
        </p:nvSpPr>
        <p:spPr bwMode="auto">
          <a:xfrm flipV="1">
            <a:off x="7807569" y="3600450"/>
            <a:ext cx="0" cy="2200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7" name="Line 30"/>
          <p:cNvSpPr>
            <a:spLocks noChangeShapeType="1"/>
          </p:cNvSpPr>
          <p:nvPr/>
        </p:nvSpPr>
        <p:spPr bwMode="auto">
          <a:xfrm>
            <a:off x="6937131" y="3600450"/>
            <a:ext cx="870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8" name="Line 31"/>
          <p:cNvSpPr>
            <a:spLocks noChangeShapeType="1"/>
          </p:cNvSpPr>
          <p:nvPr/>
        </p:nvSpPr>
        <p:spPr bwMode="auto">
          <a:xfrm>
            <a:off x="7372350" y="2867025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9" name="Line 32"/>
          <p:cNvSpPr>
            <a:spLocks noChangeShapeType="1"/>
          </p:cNvSpPr>
          <p:nvPr/>
        </p:nvSpPr>
        <p:spPr bwMode="auto">
          <a:xfrm flipV="1">
            <a:off x="8598877" y="2800350"/>
            <a:ext cx="0" cy="2266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0" name="Line 33"/>
          <p:cNvSpPr>
            <a:spLocks noChangeShapeType="1"/>
          </p:cNvSpPr>
          <p:nvPr/>
        </p:nvSpPr>
        <p:spPr bwMode="auto">
          <a:xfrm flipH="1">
            <a:off x="7372350" y="2800350"/>
            <a:ext cx="12265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1" name="Line 34"/>
          <p:cNvSpPr>
            <a:spLocks noChangeShapeType="1"/>
          </p:cNvSpPr>
          <p:nvPr/>
        </p:nvSpPr>
        <p:spPr bwMode="auto">
          <a:xfrm flipV="1">
            <a:off x="7372350" y="2800350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2" name="Line 35"/>
          <p:cNvSpPr>
            <a:spLocks noChangeShapeType="1"/>
          </p:cNvSpPr>
          <p:nvPr/>
        </p:nvSpPr>
        <p:spPr bwMode="auto">
          <a:xfrm>
            <a:off x="7965831" y="200025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3" name="Line 36"/>
          <p:cNvSpPr>
            <a:spLocks noChangeShapeType="1"/>
          </p:cNvSpPr>
          <p:nvPr/>
        </p:nvSpPr>
        <p:spPr bwMode="auto">
          <a:xfrm flipH="1">
            <a:off x="5512777" y="2000250"/>
            <a:ext cx="245305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4" name="Line 37"/>
          <p:cNvSpPr>
            <a:spLocks noChangeShapeType="1"/>
          </p:cNvSpPr>
          <p:nvPr/>
        </p:nvSpPr>
        <p:spPr bwMode="auto">
          <a:xfrm flipV="1">
            <a:off x="5410200" y="2000249"/>
            <a:ext cx="23446" cy="2571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5" name="Line 38"/>
          <p:cNvSpPr>
            <a:spLocks noChangeShapeType="1"/>
          </p:cNvSpPr>
          <p:nvPr/>
        </p:nvSpPr>
        <p:spPr bwMode="auto">
          <a:xfrm>
            <a:off x="5710604" y="200025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6" name="Line 39"/>
          <p:cNvSpPr>
            <a:spLocks noChangeShapeType="1"/>
          </p:cNvSpPr>
          <p:nvPr/>
        </p:nvSpPr>
        <p:spPr bwMode="auto">
          <a:xfrm flipH="1">
            <a:off x="5433646" y="2000250"/>
            <a:ext cx="1978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7" name="Line 40"/>
          <p:cNvSpPr>
            <a:spLocks noChangeShapeType="1"/>
          </p:cNvSpPr>
          <p:nvPr/>
        </p:nvSpPr>
        <p:spPr bwMode="auto">
          <a:xfrm flipV="1">
            <a:off x="6699738" y="1600200"/>
            <a:ext cx="0" cy="40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8" name="Line 41"/>
          <p:cNvSpPr>
            <a:spLocks noChangeShapeType="1"/>
          </p:cNvSpPr>
          <p:nvPr/>
        </p:nvSpPr>
        <p:spPr bwMode="auto">
          <a:xfrm>
            <a:off x="484016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3034" name="Rectangle 42"/>
          <p:cNvSpPr>
            <a:spLocks noChangeArrowheads="1"/>
          </p:cNvSpPr>
          <p:nvPr/>
        </p:nvSpPr>
        <p:spPr bwMode="auto">
          <a:xfrm>
            <a:off x="-152400" y="2057400"/>
            <a:ext cx="5257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lvl="1" eaLnBrk="0" hangingPunct="0">
              <a:lnSpc>
                <a:spcPct val="90000"/>
              </a:lnSpc>
              <a:buClr>
                <a:schemeClr val="bg2"/>
              </a:buClr>
            </a:pP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Represents all </a:t>
            </a:r>
            <a:r>
              <a:rPr lang="en-US" altLang="zh-CN" sz="2000" dirty="0" err="1" smtClean="0">
                <a:latin typeface="Arial" charset="0"/>
                <a:ea typeface="SimSun" pitchFamily="2" charset="-122"/>
                <a:cs typeface="SimSun" pitchFamily="2" charset="-122"/>
              </a:rPr>
              <a:t>partitionings</a:t>
            </a: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 of the data</a:t>
            </a:r>
          </a:p>
          <a:p>
            <a:pPr lvl="1" eaLnBrk="0" hangingPunct="0">
              <a:lnSpc>
                <a:spcPct val="90000"/>
              </a:lnSpc>
              <a:buClr>
                <a:schemeClr val="bg2"/>
              </a:buClr>
            </a:pPr>
            <a:endParaRPr lang="en-US" altLang="zh-CN" sz="2000" dirty="0" smtClean="0">
              <a:latin typeface="Arial" charset="0"/>
              <a:ea typeface="SimSun" pitchFamily="2" charset="-122"/>
              <a:cs typeface="SimSun" pitchFamily="2" charset="-122"/>
            </a:endParaRPr>
          </a:p>
          <a:p>
            <a:pPr lvl="1" eaLnBrk="0" hangingPunct="0">
              <a:lnSpc>
                <a:spcPct val="90000"/>
              </a:lnSpc>
              <a:buClr>
                <a:schemeClr val="bg2"/>
              </a:buClr>
            </a:pP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Frequently binary </a:t>
            </a:r>
            <a:r>
              <a:rPr lang="en-US" altLang="zh-CN" sz="2000" dirty="0" err="1" smtClean="0">
                <a:latin typeface="Arial" charset="0"/>
                <a:ea typeface="SimSun" pitchFamily="2" charset="-122"/>
                <a:cs typeface="SimSun" pitchFamily="2" charset="-122"/>
              </a:rPr>
              <a:t>dendograms</a:t>
            </a: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, but </a:t>
            </a:r>
            <a:r>
              <a:rPr lang="en-US" altLang="zh-CN" sz="2000" dirty="0" err="1" smtClean="0">
                <a:latin typeface="Arial" charset="0"/>
                <a:ea typeface="SimSun" pitchFamily="2" charset="-122"/>
                <a:cs typeface="SimSun" pitchFamily="2" charset="-122"/>
              </a:rPr>
              <a:t>n-ary</a:t>
            </a: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 </a:t>
            </a:r>
            <a:r>
              <a:rPr lang="en-US" altLang="zh-CN" sz="2000" dirty="0" err="1" smtClean="0">
                <a:latin typeface="Arial" charset="0"/>
                <a:ea typeface="SimSun" pitchFamily="2" charset="-122"/>
                <a:cs typeface="SimSun" pitchFamily="2" charset="-122"/>
              </a:rPr>
              <a:t>dendograms</a:t>
            </a:r>
            <a:r>
              <a:rPr lang="en-US" altLang="zh-CN" sz="2000" dirty="0" smtClean="0">
                <a:latin typeface="Arial" charset="0"/>
                <a:ea typeface="SimSun" pitchFamily="2" charset="-122"/>
                <a:cs typeface="SimSun" pitchFamily="2" charset="-122"/>
              </a:rPr>
              <a:t> are generally easy to obtain with minor changes to the algorithms</a:t>
            </a:r>
            <a:endParaRPr lang="en-US" altLang="zh-CN" sz="2000" dirty="0">
              <a:latin typeface="Arial" charset="0"/>
              <a:ea typeface="SimSun" pitchFamily="2" charset="-122"/>
              <a:cs typeface="SimSun" pitchFamily="2" charset="-122"/>
            </a:endParaRPr>
          </a:p>
        </p:txBody>
      </p:sp>
      <p:sp>
        <p:nvSpPr>
          <p:cNvPr id="51204" name="Rectangle 43"/>
          <p:cNvSpPr>
            <a:spLocks noChangeArrowheads="1"/>
          </p:cNvSpPr>
          <p:nvPr/>
        </p:nvSpPr>
        <p:spPr bwMode="auto">
          <a:xfrm>
            <a:off x="762000" y="728663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Tahoma" charset="0"/>
                <a:ea typeface="Times New Roman" charset="0"/>
                <a:cs typeface="Times New Roman" charset="0"/>
              </a:rPr>
              <a:t>Dendogram</a:t>
            </a:r>
            <a:endParaRPr lang="en-US" sz="3600" dirty="0">
              <a:solidFill>
                <a:schemeClr val="tx2"/>
              </a:solidFill>
              <a:latin typeface="Tahoma" charset="0"/>
              <a:ea typeface="Times New Roman" charset="0"/>
              <a:cs typeface="Times New Roman" charset="0"/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 rot="5400000" flipH="1" flipV="1">
            <a:off x="4876800" y="4800600"/>
            <a:ext cx="457200" cy="158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51216" idx="6"/>
          </p:cNvCxnSpPr>
          <p:nvPr/>
        </p:nvCxnSpPr>
        <p:spPr bwMode="auto">
          <a:xfrm flipH="1" flipV="1">
            <a:off x="5867400" y="4572000"/>
            <a:ext cx="1466" cy="122872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0" name="Oval 3"/>
          <p:cNvSpPr>
            <a:spLocks noChangeArrowheads="1"/>
          </p:cNvSpPr>
          <p:nvPr/>
        </p:nvSpPr>
        <p:spPr bwMode="auto">
          <a:xfrm>
            <a:off x="88362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1" name="Oval 4"/>
          <p:cNvSpPr>
            <a:spLocks noChangeArrowheads="1"/>
          </p:cNvSpPr>
          <p:nvPr/>
        </p:nvSpPr>
        <p:spPr bwMode="auto">
          <a:xfrm>
            <a:off x="828235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2" name="Oval 5"/>
          <p:cNvSpPr>
            <a:spLocks noChangeArrowheads="1"/>
          </p:cNvSpPr>
          <p:nvPr/>
        </p:nvSpPr>
        <p:spPr bwMode="auto">
          <a:xfrm>
            <a:off x="776800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3" name="Oval 6"/>
          <p:cNvSpPr>
            <a:spLocks noChangeArrowheads="1"/>
          </p:cNvSpPr>
          <p:nvPr/>
        </p:nvSpPr>
        <p:spPr bwMode="auto">
          <a:xfrm>
            <a:off x="72932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4" name="Oval 7"/>
          <p:cNvSpPr>
            <a:spLocks noChangeArrowheads="1"/>
          </p:cNvSpPr>
          <p:nvPr/>
        </p:nvSpPr>
        <p:spPr bwMode="auto">
          <a:xfrm>
            <a:off x="67788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5" name="Oval 8"/>
          <p:cNvSpPr>
            <a:spLocks noChangeArrowheads="1"/>
          </p:cNvSpPr>
          <p:nvPr/>
        </p:nvSpPr>
        <p:spPr bwMode="auto">
          <a:xfrm>
            <a:off x="62645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6" name="Oval 9"/>
          <p:cNvSpPr>
            <a:spLocks noChangeArrowheads="1"/>
          </p:cNvSpPr>
          <p:nvPr/>
        </p:nvSpPr>
        <p:spPr bwMode="auto">
          <a:xfrm>
            <a:off x="578973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7" name="Oval 10"/>
          <p:cNvSpPr>
            <a:spLocks noChangeArrowheads="1"/>
          </p:cNvSpPr>
          <p:nvPr/>
        </p:nvSpPr>
        <p:spPr bwMode="auto">
          <a:xfrm>
            <a:off x="527538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8" name="Oval 11"/>
          <p:cNvSpPr>
            <a:spLocks noChangeArrowheads="1"/>
          </p:cNvSpPr>
          <p:nvPr/>
        </p:nvSpPr>
        <p:spPr bwMode="auto">
          <a:xfrm>
            <a:off x="4800600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9" name="Line 12"/>
          <p:cNvSpPr>
            <a:spLocks noChangeShapeType="1"/>
          </p:cNvSpPr>
          <p:nvPr/>
        </p:nvSpPr>
        <p:spPr bwMode="auto">
          <a:xfrm>
            <a:off x="4840165" y="5000625"/>
            <a:ext cx="474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0" name="Line 13"/>
          <p:cNvSpPr>
            <a:spLocks noChangeShapeType="1"/>
          </p:cNvSpPr>
          <p:nvPr/>
        </p:nvSpPr>
        <p:spPr bwMode="auto">
          <a:xfrm>
            <a:off x="5314950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1" name="Line 14"/>
          <p:cNvSpPr>
            <a:spLocks noChangeShapeType="1"/>
          </p:cNvSpPr>
          <p:nvPr/>
        </p:nvSpPr>
        <p:spPr bwMode="auto">
          <a:xfrm>
            <a:off x="630408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2" name="Line 15"/>
          <p:cNvSpPr>
            <a:spLocks noChangeShapeType="1"/>
          </p:cNvSpPr>
          <p:nvPr/>
        </p:nvSpPr>
        <p:spPr bwMode="auto">
          <a:xfrm>
            <a:off x="6304085" y="5000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3" name="Line 16"/>
          <p:cNvSpPr>
            <a:spLocks noChangeShapeType="1"/>
          </p:cNvSpPr>
          <p:nvPr/>
        </p:nvSpPr>
        <p:spPr bwMode="auto">
          <a:xfrm>
            <a:off x="681843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4" name="Line 17"/>
          <p:cNvSpPr>
            <a:spLocks noChangeShapeType="1"/>
          </p:cNvSpPr>
          <p:nvPr/>
        </p:nvSpPr>
        <p:spPr bwMode="auto">
          <a:xfrm>
            <a:off x="8321919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5" name="Line 18"/>
          <p:cNvSpPr>
            <a:spLocks noChangeShapeType="1"/>
          </p:cNvSpPr>
          <p:nvPr/>
        </p:nvSpPr>
        <p:spPr bwMode="auto">
          <a:xfrm>
            <a:off x="8321919" y="5067300"/>
            <a:ext cx="55391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6" name="Line 19"/>
          <p:cNvSpPr>
            <a:spLocks noChangeShapeType="1"/>
          </p:cNvSpPr>
          <p:nvPr/>
        </p:nvSpPr>
        <p:spPr bwMode="auto">
          <a:xfrm>
            <a:off x="8875835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8" name="Line 21"/>
          <p:cNvSpPr>
            <a:spLocks noChangeShapeType="1"/>
          </p:cNvSpPr>
          <p:nvPr/>
        </p:nvSpPr>
        <p:spPr bwMode="auto">
          <a:xfrm>
            <a:off x="5105400" y="4572000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0" name="Line 23"/>
          <p:cNvSpPr>
            <a:spLocks noChangeShapeType="1"/>
          </p:cNvSpPr>
          <p:nvPr/>
        </p:nvSpPr>
        <p:spPr bwMode="auto">
          <a:xfrm>
            <a:off x="6501912" y="4333875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1" name="Line 24"/>
          <p:cNvSpPr>
            <a:spLocks noChangeShapeType="1"/>
          </p:cNvSpPr>
          <p:nvPr/>
        </p:nvSpPr>
        <p:spPr bwMode="auto">
          <a:xfrm>
            <a:off x="6541477" y="4333875"/>
            <a:ext cx="0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2" name="Line 25"/>
          <p:cNvSpPr>
            <a:spLocks noChangeShapeType="1"/>
          </p:cNvSpPr>
          <p:nvPr/>
        </p:nvSpPr>
        <p:spPr bwMode="auto">
          <a:xfrm>
            <a:off x="6581042" y="4333875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3" name="Line 26"/>
          <p:cNvSpPr>
            <a:spLocks noChangeShapeType="1"/>
          </p:cNvSpPr>
          <p:nvPr/>
        </p:nvSpPr>
        <p:spPr bwMode="auto">
          <a:xfrm>
            <a:off x="7332785" y="4333875"/>
            <a:ext cx="0" cy="146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4" name="Line 27"/>
          <p:cNvSpPr>
            <a:spLocks noChangeShapeType="1"/>
          </p:cNvSpPr>
          <p:nvPr/>
        </p:nvSpPr>
        <p:spPr bwMode="auto">
          <a:xfrm>
            <a:off x="6541477" y="4333875"/>
            <a:ext cx="7913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5" name="Line 28"/>
          <p:cNvSpPr>
            <a:spLocks noChangeShapeType="1"/>
          </p:cNvSpPr>
          <p:nvPr/>
        </p:nvSpPr>
        <p:spPr bwMode="auto">
          <a:xfrm>
            <a:off x="6937131" y="360045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6" name="Line 29"/>
          <p:cNvSpPr>
            <a:spLocks noChangeShapeType="1"/>
          </p:cNvSpPr>
          <p:nvPr/>
        </p:nvSpPr>
        <p:spPr bwMode="auto">
          <a:xfrm flipV="1">
            <a:off x="7807569" y="3600450"/>
            <a:ext cx="0" cy="2200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7" name="Line 30"/>
          <p:cNvSpPr>
            <a:spLocks noChangeShapeType="1"/>
          </p:cNvSpPr>
          <p:nvPr/>
        </p:nvSpPr>
        <p:spPr bwMode="auto">
          <a:xfrm>
            <a:off x="6937131" y="3600450"/>
            <a:ext cx="870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8" name="Line 31"/>
          <p:cNvSpPr>
            <a:spLocks noChangeShapeType="1"/>
          </p:cNvSpPr>
          <p:nvPr/>
        </p:nvSpPr>
        <p:spPr bwMode="auto">
          <a:xfrm>
            <a:off x="7372350" y="2867025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9" name="Line 32"/>
          <p:cNvSpPr>
            <a:spLocks noChangeShapeType="1"/>
          </p:cNvSpPr>
          <p:nvPr/>
        </p:nvSpPr>
        <p:spPr bwMode="auto">
          <a:xfrm flipV="1">
            <a:off x="8598877" y="2800350"/>
            <a:ext cx="0" cy="2266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0" name="Line 33"/>
          <p:cNvSpPr>
            <a:spLocks noChangeShapeType="1"/>
          </p:cNvSpPr>
          <p:nvPr/>
        </p:nvSpPr>
        <p:spPr bwMode="auto">
          <a:xfrm flipH="1">
            <a:off x="7372350" y="2800350"/>
            <a:ext cx="12265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1" name="Line 34"/>
          <p:cNvSpPr>
            <a:spLocks noChangeShapeType="1"/>
          </p:cNvSpPr>
          <p:nvPr/>
        </p:nvSpPr>
        <p:spPr bwMode="auto">
          <a:xfrm flipV="1">
            <a:off x="7372350" y="2800350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2" name="Line 35"/>
          <p:cNvSpPr>
            <a:spLocks noChangeShapeType="1"/>
          </p:cNvSpPr>
          <p:nvPr/>
        </p:nvSpPr>
        <p:spPr bwMode="auto">
          <a:xfrm>
            <a:off x="7965831" y="200025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3" name="Line 36"/>
          <p:cNvSpPr>
            <a:spLocks noChangeShapeType="1"/>
          </p:cNvSpPr>
          <p:nvPr/>
        </p:nvSpPr>
        <p:spPr bwMode="auto">
          <a:xfrm flipH="1">
            <a:off x="5512777" y="2000250"/>
            <a:ext cx="245305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4" name="Line 37"/>
          <p:cNvSpPr>
            <a:spLocks noChangeShapeType="1"/>
          </p:cNvSpPr>
          <p:nvPr/>
        </p:nvSpPr>
        <p:spPr bwMode="auto">
          <a:xfrm flipV="1">
            <a:off x="5410200" y="2000249"/>
            <a:ext cx="23446" cy="2571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5" name="Line 38"/>
          <p:cNvSpPr>
            <a:spLocks noChangeShapeType="1"/>
          </p:cNvSpPr>
          <p:nvPr/>
        </p:nvSpPr>
        <p:spPr bwMode="auto">
          <a:xfrm>
            <a:off x="5710604" y="200025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6" name="Line 39"/>
          <p:cNvSpPr>
            <a:spLocks noChangeShapeType="1"/>
          </p:cNvSpPr>
          <p:nvPr/>
        </p:nvSpPr>
        <p:spPr bwMode="auto">
          <a:xfrm flipH="1">
            <a:off x="5433646" y="2000250"/>
            <a:ext cx="1978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7" name="Line 40"/>
          <p:cNvSpPr>
            <a:spLocks noChangeShapeType="1"/>
          </p:cNvSpPr>
          <p:nvPr/>
        </p:nvSpPr>
        <p:spPr bwMode="auto">
          <a:xfrm flipV="1">
            <a:off x="6699738" y="1600200"/>
            <a:ext cx="0" cy="40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8" name="Line 41"/>
          <p:cNvSpPr>
            <a:spLocks noChangeShapeType="1"/>
          </p:cNvSpPr>
          <p:nvPr/>
        </p:nvSpPr>
        <p:spPr bwMode="auto">
          <a:xfrm>
            <a:off x="484016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4" name="Rectangle 43"/>
          <p:cNvSpPr>
            <a:spLocks noChangeArrowheads="1"/>
          </p:cNvSpPr>
          <p:nvPr/>
        </p:nvSpPr>
        <p:spPr bwMode="auto">
          <a:xfrm>
            <a:off x="762000" y="728663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Tahoma" charset="0"/>
                <a:ea typeface="Times New Roman" charset="0"/>
                <a:cs typeface="Times New Roman" charset="0"/>
              </a:rPr>
              <a:t>Dendogram</a:t>
            </a:r>
            <a:endParaRPr lang="en-US" sz="3600" dirty="0">
              <a:solidFill>
                <a:schemeClr val="tx2"/>
              </a:solidFill>
              <a:latin typeface="Tahoma" charset="0"/>
              <a:ea typeface="Times New Roman" charset="0"/>
              <a:cs typeface="Times New Roman" charset="0"/>
            </a:endParaRPr>
          </a:p>
        </p:txBody>
      </p:sp>
      <p:sp>
        <p:nvSpPr>
          <p:cNvPr id="51205" name="Line 44"/>
          <p:cNvSpPr>
            <a:spLocks noChangeShapeType="1"/>
          </p:cNvSpPr>
          <p:nvPr/>
        </p:nvSpPr>
        <p:spPr bwMode="auto">
          <a:xfrm>
            <a:off x="4953000" y="3962400"/>
            <a:ext cx="3886200" cy="0"/>
          </a:xfrm>
          <a:prstGeom prst="line">
            <a:avLst/>
          </a:prstGeom>
          <a:noFill/>
          <a:ln w="9525">
            <a:solidFill>
              <a:schemeClr val="hlink"/>
            </a:solidFill>
            <a:prstDash val="lg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6" name="Oval 45"/>
          <p:cNvSpPr>
            <a:spLocks noChangeArrowheads="1"/>
          </p:cNvSpPr>
          <p:nvPr/>
        </p:nvSpPr>
        <p:spPr bwMode="auto">
          <a:xfrm>
            <a:off x="4648200" y="5486400"/>
            <a:ext cx="1371600" cy="6096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7" name="Oval 47"/>
          <p:cNvSpPr>
            <a:spLocks noChangeArrowheads="1"/>
          </p:cNvSpPr>
          <p:nvPr/>
        </p:nvSpPr>
        <p:spPr bwMode="auto">
          <a:xfrm>
            <a:off x="6172200" y="5486400"/>
            <a:ext cx="1295400" cy="6096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8" name="Oval 48"/>
          <p:cNvSpPr>
            <a:spLocks noChangeArrowheads="1"/>
          </p:cNvSpPr>
          <p:nvPr/>
        </p:nvSpPr>
        <p:spPr bwMode="auto">
          <a:xfrm>
            <a:off x="7620000" y="5486400"/>
            <a:ext cx="381000" cy="5334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9" name="Oval 49"/>
          <p:cNvSpPr>
            <a:spLocks noChangeArrowheads="1"/>
          </p:cNvSpPr>
          <p:nvPr/>
        </p:nvSpPr>
        <p:spPr bwMode="auto">
          <a:xfrm>
            <a:off x="8153400" y="5486400"/>
            <a:ext cx="838200" cy="5334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0" name="Straight Connector 49"/>
          <p:cNvCxnSpPr/>
          <p:nvPr/>
        </p:nvCxnSpPr>
        <p:spPr bwMode="auto">
          <a:xfrm rot="5400000" flipH="1" flipV="1">
            <a:off x="4876800" y="4800600"/>
            <a:ext cx="457200" cy="158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51216" idx="6"/>
          </p:cNvCxnSpPr>
          <p:nvPr/>
        </p:nvCxnSpPr>
        <p:spPr bwMode="auto">
          <a:xfrm flipH="1" flipV="1">
            <a:off x="5867400" y="4572000"/>
            <a:ext cx="1466" cy="122872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381000" y="2209800"/>
            <a:ext cx="4279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 obtain any k-clustering</a:t>
            </a:r>
            <a:br>
              <a:rPr lang="en-US" dirty="0" smtClean="0"/>
            </a:br>
            <a:r>
              <a:rPr lang="en-US" dirty="0" smtClean="0"/>
              <a:t>from the </a:t>
            </a:r>
            <a:r>
              <a:rPr lang="en-US" dirty="0" err="1" smtClean="0"/>
              <a:t>dendogram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886200"/>
            <a:ext cx="4026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is the 4-clustering?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330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nimBg="1"/>
      <p:bldP spid="51206" grpId="0" animBg="1"/>
      <p:bldP spid="51207" grpId="0" animBg="1"/>
      <p:bldP spid="51208" grpId="0" animBg="1"/>
      <p:bldP spid="5120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Advantages of hierarchical clustering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Don’t need to specify the number of clusters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Good </a:t>
            </a:r>
            <a:r>
              <a:rPr lang="en-US" sz="2400" dirty="0" smtClean="0"/>
              <a:t>for data visualization</a:t>
            </a:r>
          </a:p>
          <a:p>
            <a:pPr lvl="1"/>
            <a:r>
              <a:rPr lang="en-US" dirty="0" smtClean="0"/>
              <a:t>See how the data points interact at many levels</a:t>
            </a:r>
          </a:p>
          <a:p>
            <a:pPr lvl="1"/>
            <a:r>
              <a:rPr lang="en-US" dirty="0" smtClean="0"/>
              <a:t>Can view the data at multiple levels of granularity</a:t>
            </a:r>
          </a:p>
          <a:p>
            <a:pPr lvl="1"/>
            <a:r>
              <a:rPr lang="en-US" dirty="0" smtClean="0"/>
              <a:t>Understand how all points interact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Specifies </a:t>
            </a:r>
            <a:r>
              <a:rPr lang="en-US" sz="2400" dirty="0" smtClean="0"/>
              <a:t>all of the K </a:t>
            </a:r>
            <a:r>
              <a:rPr lang="en-US" sz="2400" dirty="0" err="1" smtClean="0"/>
              <a:t>clusterings</a:t>
            </a:r>
            <a:r>
              <a:rPr lang="en-US" sz="2400" dirty="0" smtClean="0"/>
              <a:t>/partitions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7368" y="5989053"/>
            <a:ext cx="5624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Ideas?  How are we going to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69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Hierarchical Clustering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3000" dirty="0" smtClean="0"/>
              <a:t>Common in many domains</a:t>
            </a:r>
          </a:p>
          <a:p>
            <a:pPr lvl="1"/>
            <a:r>
              <a:rPr lang="en-US" dirty="0" smtClean="0"/>
              <a:t>Biologists and social scientists</a:t>
            </a:r>
          </a:p>
          <a:p>
            <a:pPr lvl="1"/>
            <a:r>
              <a:rPr lang="en-US" dirty="0" smtClean="0"/>
              <a:t>Gene expression data</a:t>
            </a:r>
          </a:p>
          <a:p>
            <a:pPr lvl="1"/>
            <a:r>
              <a:rPr lang="en-US" dirty="0" smtClean="0"/>
              <a:t>Document/web page organization</a:t>
            </a:r>
          </a:p>
          <a:p>
            <a:pPr lvl="2"/>
            <a:r>
              <a:rPr lang="en-US" dirty="0" smtClean="0"/>
              <a:t>DMOZ</a:t>
            </a:r>
          </a:p>
          <a:p>
            <a:pPr lvl="2"/>
            <a:r>
              <a:rPr lang="en-US" dirty="0" smtClean="0"/>
              <a:t>Yahoo directories</a:t>
            </a:r>
          </a:p>
          <a:p>
            <a:pPr eaLnBrk="1" hangingPunct="1"/>
            <a:endParaRPr lang="en-US" sz="3000" dirty="0" smtClean="0"/>
          </a:p>
          <a:p>
            <a:pPr eaLnBrk="1" hangingPunct="1"/>
            <a:endParaRPr lang="en-US" dirty="0"/>
          </a:p>
          <a:p>
            <a:pPr eaLnBrk="1" hangingPunct="1">
              <a:buFont typeface="Wingdings" charset="2"/>
              <a:buNone/>
            </a:pPr>
            <a:endParaRPr lang="en-US" sz="2200" dirty="0"/>
          </a:p>
          <a:p>
            <a:pPr eaLnBrk="1" hangingPunct="1"/>
            <a:endParaRPr lang="en-US" sz="2200" dirty="0"/>
          </a:p>
          <a:p>
            <a:pPr eaLnBrk="1" hangingPunct="1"/>
            <a:endParaRPr lang="en-US" sz="2200" dirty="0"/>
          </a:p>
          <a:p>
            <a:pPr eaLnBrk="1" hangingPunct="1"/>
            <a:endParaRPr lang="en-US" sz="2200" dirty="0" smtClean="0"/>
          </a:p>
          <a:p>
            <a:pPr eaLnBrk="1" hangingPunct="1">
              <a:buNone/>
            </a:pPr>
            <a:endParaRPr lang="en-US" sz="22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" y="4495800"/>
            <a:ext cx="5867400" cy="1981200"/>
            <a:chOff x="1056" y="1536"/>
            <a:chExt cx="3696" cy="1248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2688" y="1536"/>
              <a:ext cx="864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animal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1728" y="1872"/>
              <a:ext cx="752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vertebrate</a:t>
              </a:r>
            </a:p>
          </p:txBody>
        </p:sp>
        <p:sp>
          <p:nvSpPr>
            <p:cNvPr id="50183" name="Text Box 7"/>
            <p:cNvSpPr txBox="1">
              <a:spLocks noChangeArrowheads="1"/>
            </p:cNvSpPr>
            <p:nvPr/>
          </p:nvSpPr>
          <p:spPr bwMode="auto">
            <a:xfrm>
              <a:off x="1056" y="2256"/>
              <a:ext cx="3696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fish reptile amphib. mammal      worm insect crustacean</a:t>
              </a:r>
            </a:p>
          </p:txBody>
        </p:sp>
        <p:sp>
          <p:nvSpPr>
            <p:cNvPr id="50184" name="Text Box 8"/>
            <p:cNvSpPr txBox="1">
              <a:spLocks noChangeArrowheads="1"/>
            </p:cNvSpPr>
            <p:nvPr/>
          </p:nvSpPr>
          <p:spPr bwMode="auto">
            <a:xfrm>
              <a:off x="3312" y="1872"/>
              <a:ext cx="876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invertebrate</a:t>
              </a:r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 flipH="1">
              <a:off x="2124" y="1736"/>
              <a:ext cx="962" cy="2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6" name="Line 10"/>
            <p:cNvSpPr>
              <a:spLocks noChangeShapeType="1"/>
            </p:cNvSpPr>
            <p:nvPr/>
          </p:nvSpPr>
          <p:spPr bwMode="auto">
            <a:xfrm>
              <a:off x="3094" y="1736"/>
              <a:ext cx="639" cy="2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 flipH="1">
              <a:off x="1232" y="2059"/>
              <a:ext cx="876" cy="26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 flipH="1">
              <a:off x="1635" y="2059"/>
              <a:ext cx="473" cy="2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9" name="Line 13"/>
            <p:cNvSpPr>
              <a:spLocks noChangeShapeType="1"/>
            </p:cNvSpPr>
            <p:nvPr/>
          </p:nvSpPr>
          <p:spPr bwMode="auto">
            <a:xfrm>
              <a:off x="2108" y="2059"/>
              <a:ext cx="0" cy="3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0" name="Line 14"/>
            <p:cNvSpPr>
              <a:spLocks noChangeShapeType="1"/>
            </p:cNvSpPr>
            <p:nvPr/>
          </p:nvSpPr>
          <p:spPr bwMode="auto">
            <a:xfrm>
              <a:off x="2108" y="2059"/>
              <a:ext cx="513" cy="2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1" name="Line 15"/>
            <p:cNvSpPr>
              <a:spLocks noChangeShapeType="1"/>
            </p:cNvSpPr>
            <p:nvPr/>
          </p:nvSpPr>
          <p:spPr bwMode="auto">
            <a:xfrm flipH="1">
              <a:off x="3386" y="2044"/>
              <a:ext cx="347" cy="3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2" name="Line 16"/>
            <p:cNvSpPr>
              <a:spLocks noChangeShapeType="1"/>
            </p:cNvSpPr>
            <p:nvPr/>
          </p:nvSpPr>
          <p:spPr bwMode="auto">
            <a:xfrm>
              <a:off x="3733" y="2052"/>
              <a:ext cx="0" cy="3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3" name="Line 17"/>
            <p:cNvSpPr>
              <a:spLocks noChangeShapeType="1"/>
            </p:cNvSpPr>
            <p:nvPr/>
          </p:nvSpPr>
          <p:spPr bwMode="auto">
            <a:xfrm>
              <a:off x="3733" y="2059"/>
              <a:ext cx="537" cy="2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104" y="2448"/>
              <a:ext cx="192" cy="336"/>
              <a:chOff x="1104" y="2448"/>
              <a:chExt cx="192" cy="336"/>
            </a:xfrm>
          </p:grpSpPr>
          <p:sp>
            <p:nvSpPr>
              <p:cNvPr id="50213" name="Line 19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4" name="Line 20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440" y="2448"/>
              <a:ext cx="192" cy="336"/>
              <a:chOff x="1104" y="2448"/>
              <a:chExt cx="192" cy="336"/>
            </a:xfrm>
          </p:grpSpPr>
          <p:sp>
            <p:nvSpPr>
              <p:cNvPr id="50211" name="Line 22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2" name="Line 23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1968" y="2448"/>
              <a:ext cx="192" cy="336"/>
              <a:chOff x="1104" y="2448"/>
              <a:chExt cx="192" cy="336"/>
            </a:xfrm>
          </p:grpSpPr>
          <p:sp>
            <p:nvSpPr>
              <p:cNvPr id="50209" name="Line 25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0" name="Line 26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2544" y="2448"/>
              <a:ext cx="192" cy="336"/>
              <a:chOff x="1104" y="2448"/>
              <a:chExt cx="192" cy="336"/>
            </a:xfrm>
          </p:grpSpPr>
          <p:sp>
            <p:nvSpPr>
              <p:cNvPr id="50207" name="Line 28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8" name="Line 29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3264" y="2448"/>
              <a:ext cx="192" cy="336"/>
              <a:chOff x="1104" y="2448"/>
              <a:chExt cx="192" cy="336"/>
            </a:xfrm>
          </p:grpSpPr>
          <p:sp>
            <p:nvSpPr>
              <p:cNvPr id="50205" name="Line 31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6" name="Line 32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3648" y="2448"/>
              <a:ext cx="192" cy="336"/>
              <a:chOff x="1104" y="2448"/>
              <a:chExt cx="192" cy="336"/>
            </a:xfrm>
          </p:grpSpPr>
          <p:sp>
            <p:nvSpPr>
              <p:cNvPr id="50203" name="Line 34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4" name="Line 35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4224" y="2448"/>
              <a:ext cx="192" cy="336"/>
              <a:chOff x="1104" y="2448"/>
              <a:chExt cx="192" cy="336"/>
            </a:xfrm>
          </p:grpSpPr>
          <p:sp>
            <p:nvSpPr>
              <p:cNvPr id="50201" name="Line 37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2" name="Line 38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5257800" y="4267200"/>
            <a:ext cx="3749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Two main approaches…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hierarchical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Finding the best partitioning of the data is generally exponential in time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Common </a:t>
            </a:r>
            <a:r>
              <a:rPr lang="en-US" sz="2400" dirty="0" smtClean="0"/>
              <a:t>approach:</a:t>
            </a:r>
          </a:p>
          <a:p>
            <a:pPr lvl="1"/>
            <a:r>
              <a:rPr lang="en-US" sz="2000" dirty="0" smtClean="0"/>
              <a:t>Let </a:t>
            </a:r>
            <a:r>
              <a:rPr lang="en-US" sz="2000" b="1" dirty="0" smtClean="0"/>
              <a:t>C</a:t>
            </a:r>
            <a:r>
              <a:rPr lang="en-US" sz="2000" dirty="0" smtClean="0"/>
              <a:t> be a set of clusters</a:t>
            </a:r>
          </a:p>
          <a:p>
            <a:pPr lvl="1"/>
            <a:r>
              <a:rPr lang="en-US" sz="2000" dirty="0" smtClean="0"/>
              <a:t>Initialize </a:t>
            </a:r>
            <a:r>
              <a:rPr lang="en-US" sz="2000" b="1" dirty="0" smtClean="0"/>
              <a:t>C</a:t>
            </a:r>
            <a:r>
              <a:rPr lang="en-US" sz="2000" dirty="0" smtClean="0"/>
              <a:t> to be the one-clustering of the data</a:t>
            </a:r>
          </a:p>
          <a:p>
            <a:pPr lvl="1"/>
            <a:r>
              <a:rPr lang="en-US" sz="2000" dirty="0" smtClean="0"/>
              <a:t>While there exists a cluster </a:t>
            </a:r>
            <a:r>
              <a:rPr lang="en-US" sz="2000" i="1" dirty="0" err="1" smtClean="0"/>
              <a:t>c</a:t>
            </a:r>
            <a:r>
              <a:rPr lang="en-US" sz="2000" dirty="0" smtClean="0"/>
              <a:t> in </a:t>
            </a:r>
            <a:r>
              <a:rPr lang="en-US" sz="2000" b="1" dirty="0" smtClean="0"/>
              <a:t>C</a:t>
            </a:r>
            <a:endParaRPr lang="en-US" sz="2000" dirty="0" smtClean="0"/>
          </a:p>
          <a:p>
            <a:pPr lvl="2"/>
            <a:r>
              <a:rPr lang="en-US" sz="1800" dirty="0" smtClean="0"/>
              <a:t>remove </a:t>
            </a:r>
            <a:r>
              <a:rPr lang="en-US" sz="1800" i="1" dirty="0" err="1" smtClean="0"/>
              <a:t>c</a:t>
            </a:r>
            <a:r>
              <a:rPr lang="en-US" sz="1800" dirty="0" smtClean="0"/>
              <a:t> from </a:t>
            </a:r>
            <a:r>
              <a:rPr lang="en-US" sz="1800" b="1" dirty="0" smtClean="0"/>
              <a:t>C</a:t>
            </a:r>
            <a:endParaRPr lang="en-US" sz="1800" dirty="0" smtClean="0"/>
          </a:p>
          <a:p>
            <a:pPr lvl="2"/>
            <a:r>
              <a:rPr lang="en-US" sz="1800" dirty="0" smtClean="0"/>
              <a:t>partition </a:t>
            </a:r>
            <a:r>
              <a:rPr lang="en-US" sz="1800" i="1" dirty="0" err="1" smtClean="0"/>
              <a:t>c</a:t>
            </a:r>
            <a:r>
              <a:rPr lang="en-US" sz="1800" dirty="0" smtClean="0"/>
              <a:t> into 2 clusters using a flat clustering algorithm, </a:t>
            </a:r>
            <a:r>
              <a:rPr lang="en-US" sz="1800" i="1" dirty="0" smtClean="0"/>
              <a:t>c</a:t>
            </a:r>
            <a:r>
              <a:rPr lang="en-US" sz="1800" i="1" baseline="-25000" dirty="0" smtClean="0"/>
              <a:t>1</a:t>
            </a:r>
            <a:r>
              <a:rPr lang="en-US" sz="1800" dirty="0" smtClean="0"/>
              <a:t> and </a:t>
            </a:r>
            <a:r>
              <a:rPr lang="en-US" sz="1800" i="1" dirty="0" smtClean="0"/>
              <a:t>c</a:t>
            </a:r>
            <a:r>
              <a:rPr lang="en-US" sz="1800" i="1" baseline="-25000" dirty="0" smtClean="0"/>
              <a:t>2</a:t>
            </a:r>
            <a:endParaRPr lang="en-US" sz="1800" dirty="0" smtClean="0"/>
          </a:p>
          <a:p>
            <a:pPr lvl="2"/>
            <a:r>
              <a:rPr lang="en-US" sz="1800" dirty="0" smtClean="0"/>
              <a:t>Add to </a:t>
            </a:r>
            <a:r>
              <a:rPr lang="en-US" sz="1800" i="1" dirty="0" smtClean="0"/>
              <a:t>c</a:t>
            </a:r>
            <a:r>
              <a:rPr lang="en-US" sz="1800" i="1" baseline="-25000" dirty="0" smtClean="0"/>
              <a:t>1</a:t>
            </a:r>
            <a:r>
              <a:rPr lang="en-US" sz="1800" dirty="0" smtClean="0"/>
              <a:t> and </a:t>
            </a:r>
            <a:r>
              <a:rPr lang="en-US" sz="1800" i="1" dirty="0" smtClean="0"/>
              <a:t>c</a:t>
            </a:r>
            <a:r>
              <a:rPr lang="en-US" sz="1800" i="1" baseline="-25000" dirty="0" smtClean="0"/>
              <a:t>2</a:t>
            </a:r>
            <a:r>
              <a:rPr lang="en-US" sz="1800" dirty="0" smtClean="0"/>
              <a:t> </a:t>
            </a:r>
            <a:r>
              <a:rPr lang="en-US" sz="1800" b="1" dirty="0" smtClean="0"/>
              <a:t>C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Bisecting </a:t>
            </a:r>
            <a:r>
              <a:rPr lang="en-US" sz="2400" dirty="0" smtClean="0"/>
              <a:t>k-means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38800" y="1905000"/>
            <a:ext cx="3352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start with one cluster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2286000"/>
            <a:ext cx="2286000" cy="3505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886200" y="2438400"/>
            <a:ext cx="2057400" cy="3276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4114800" y="3048000"/>
            <a:ext cx="2057400" cy="16764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4114800" y="3048000"/>
            <a:ext cx="2057400" cy="16764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rot="5400000">
            <a:off x="2057400" y="5029200"/>
            <a:ext cx="1905000" cy="76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5400000">
            <a:off x="1752600" y="4343399"/>
            <a:ext cx="1371601" cy="1219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3048000" y="4800600"/>
            <a:ext cx="12192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 flipH="1" flipV="1">
            <a:off x="1562100" y="2781300"/>
            <a:ext cx="1981200" cy="685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rot="10800000">
            <a:off x="1447800" y="2819400"/>
            <a:ext cx="10668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H="1">
            <a:off x="2247900" y="3390900"/>
            <a:ext cx="10668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2743200" y="3124200"/>
            <a:ext cx="9144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 flipH="1" flipV="1">
            <a:off x="3505200" y="3124200"/>
            <a:ext cx="2286000" cy="457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4648200" y="3276600"/>
            <a:ext cx="990600" cy="2286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>
            <a:off x="3581400" y="2819400"/>
            <a:ext cx="1066800" cy="457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81000" y="6248400"/>
            <a:ext cx="8057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Note, there is a “temporal” component not seen here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sz="3600" dirty="0"/>
              <a:t>Hierarchical Agglomerative Clustering (HAC)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Let </a:t>
            </a:r>
            <a:r>
              <a:rPr lang="en-US" sz="2400" b="1" dirty="0" smtClean="0"/>
              <a:t>C</a:t>
            </a:r>
            <a:r>
              <a:rPr lang="en-US" sz="2400" dirty="0" smtClean="0"/>
              <a:t> be a set of clusters</a:t>
            </a:r>
          </a:p>
          <a:p>
            <a:pPr marL="0" indent="0">
              <a:buNone/>
            </a:pPr>
            <a:r>
              <a:rPr lang="en-US" sz="2400" dirty="0" smtClean="0"/>
              <a:t>Initialize </a:t>
            </a:r>
            <a:r>
              <a:rPr lang="en-US" sz="2400" b="1" dirty="0" smtClean="0"/>
              <a:t>C</a:t>
            </a:r>
            <a:r>
              <a:rPr lang="en-US" sz="2400" dirty="0" smtClean="0"/>
              <a:t> to be all points/docs as separate clusters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While </a:t>
            </a:r>
            <a:r>
              <a:rPr lang="en-US" sz="2400" b="1" dirty="0" smtClean="0"/>
              <a:t>C</a:t>
            </a:r>
            <a:r>
              <a:rPr lang="en-US" sz="2400" dirty="0" smtClean="0"/>
              <a:t> contains more than one cluster</a:t>
            </a:r>
          </a:p>
          <a:p>
            <a:pPr lvl="1"/>
            <a:r>
              <a:rPr lang="en-US" sz="2000" dirty="0" smtClean="0"/>
              <a:t>find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2</a:t>
            </a:r>
            <a:r>
              <a:rPr lang="en-US" sz="2000" dirty="0" smtClean="0"/>
              <a:t> in </a:t>
            </a:r>
            <a:r>
              <a:rPr lang="en-US" sz="2000" b="1" dirty="0" smtClean="0"/>
              <a:t>C</a:t>
            </a:r>
            <a:r>
              <a:rPr lang="en-US" sz="2000" dirty="0" smtClean="0"/>
              <a:t> that are </a:t>
            </a:r>
            <a:r>
              <a:rPr lang="en-US" sz="2000" dirty="0" smtClean="0">
                <a:solidFill>
                  <a:srgbClr val="FF0000"/>
                </a:solidFill>
              </a:rPr>
              <a:t>closest together</a:t>
            </a:r>
          </a:p>
          <a:p>
            <a:pPr lvl="1"/>
            <a:r>
              <a:rPr lang="en-US" sz="2000" dirty="0" smtClean="0"/>
              <a:t>remove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2</a:t>
            </a:r>
            <a:r>
              <a:rPr lang="en-US" sz="2000" dirty="0" smtClean="0"/>
              <a:t> from </a:t>
            </a:r>
            <a:r>
              <a:rPr lang="en-US" sz="2000" b="1" dirty="0" smtClean="0"/>
              <a:t>C</a:t>
            </a:r>
            <a:endParaRPr lang="en-US" sz="2000" dirty="0" smtClean="0"/>
          </a:p>
          <a:p>
            <a:pPr lvl="1"/>
            <a:r>
              <a:rPr lang="en-US" sz="2000" dirty="0" smtClean="0"/>
              <a:t>merge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c</a:t>
            </a:r>
            <a:r>
              <a:rPr lang="en-US" sz="2000" i="1" baseline="-25000" dirty="0" smtClean="0"/>
              <a:t>2</a:t>
            </a:r>
            <a:r>
              <a:rPr lang="en-US" sz="2000" dirty="0" smtClean="0"/>
              <a:t> and add resulting cluster to </a:t>
            </a:r>
            <a:r>
              <a:rPr lang="en-US" sz="2000" b="1" dirty="0" smtClean="0"/>
              <a:t>C</a:t>
            </a:r>
            <a:endParaRPr lang="en-US" sz="3200" dirty="0" smtClean="0"/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The </a:t>
            </a:r>
            <a:r>
              <a:rPr lang="en-US" sz="2400" dirty="0"/>
              <a:t>history of merging forms a binary tree or </a:t>
            </a:r>
            <a:r>
              <a:rPr lang="en-US" sz="2400" dirty="0" smtClean="0"/>
              <a:t>hierarchy</a:t>
            </a:r>
          </a:p>
          <a:p>
            <a:pPr eaLnBrk="1" hangingPunct="1"/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do we measure the distance between clusters?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ym typeface="Symbol" charset="2"/>
              </a:rPr>
              <a:t>Single</a:t>
            </a:r>
            <a:r>
              <a:rPr lang="en-US" b="1" dirty="0">
                <a:sym typeface="Symbol" charset="2"/>
              </a:rPr>
              <a:t>-link</a:t>
            </a:r>
          </a:p>
          <a:p>
            <a:pPr lvl="1" eaLnBrk="1" hangingPunct="1"/>
            <a:r>
              <a:rPr lang="en-US" dirty="0">
                <a:ea typeface="ＭＳ Ｐゴシック" charset="-128"/>
                <a:sym typeface="Symbol" charset="2"/>
              </a:rPr>
              <a:t>Similarity of the </a:t>
            </a:r>
            <a:r>
              <a:rPr lang="en-US" i="1" dirty="0">
                <a:ea typeface="ＭＳ Ｐゴシック" charset="-128"/>
                <a:sym typeface="Symbol" charset="2"/>
              </a:rPr>
              <a:t>most</a:t>
            </a:r>
            <a:r>
              <a:rPr lang="en-US" dirty="0" smtClean="0">
                <a:ea typeface="ＭＳ Ｐゴシック" charset="-128"/>
                <a:sym typeface="Symbol" charset="2"/>
              </a:rPr>
              <a:t> similar </a:t>
            </a:r>
            <a:r>
              <a:rPr lang="en-US" dirty="0">
                <a:ea typeface="ＭＳ Ｐゴシック" charset="-128"/>
                <a:sym typeface="Symbol" charset="2"/>
              </a:rPr>
              <a:t>(single-link</a:t>
            </a:r>
            <a:r>
              <a:rPr lang="en-US" dirty="0" smtClean="0">
                <a:ea typeface="ＭＳ Ｐゴシック" charset="-128"/>
                <a:sym typeface="Symbol" charset="2"/>
              </a:rPr>
              <a:t>)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stCxn id="7" idx="6"/>
            <a:endCxn id="10" idx="2"/>
          </p:cNvCxnSpPr>
          <p:nvPr/>
        </p:nvCxnSpPr>
        <p:spPr bwMode="auto">
          <a:xfrm flipV="1">
            <a:off x="3048000" y="4152900"/>
            <a:ext cx="2362200" cy="3048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971800" y="5943600"/>
          <a:ext cx="2430463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70" name="Equation" r:id="rId3" imgW="901700" imgH="241300" progId="Equation.3">
                  <p:embed/>
                </p:oleObj>
              </mc:Choice>
              <mc:Fallback>
                <p:oleObj name="Equation" r:id="rId3" imgW="901700" imgH="241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943600"/>
                        <a:ext cx="2430463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ym typeface="Symbol" charset="2"/>
              </a:rPr>
              <a:t>Complete-link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Similarity of the “furthest” points, the </a:t>
            </a:r>
            <a:r>
              <a:rPr lang="en-US" i="1" dirty="0" smtClean="0">
                <a:ea typeface="ＭＳ Ｐゴシック" charset="-128"/>
                <a:sym typeface="Symbol" charset="2"/>
              </a:rPr>
              <a:t>least</a:t>
            </a:r>
            <a:r>
              <a:rPr lang="en-US" dirty="0" smtClean="0">
                <a:ea typeface="ＭＳ Ｐゴシック" charset="-128"/>
                <a:sym typeface="Symbol" charset="2"/>
              </a:rPr>
              <a:t> similar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endCxn id="11" idx="2"/>
          </p:cNvCxnSpPr>
          <p:nvPr/>
        </p:nvCxnSpPr>
        <p:spPr bwMode="auto">
          <a:xfrm flipV="1">
            <a:off x="2057400" y="4229100"/>
            <a:ext cx="4495800" cy="8001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57200" y="6096000"/>
            <a:ext cx="5632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are these “local” methods used?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34200" y="6096000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efficiency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15042" name="Object 2"/>
          <p:cNvGraphicFramePr>
            <a:graphicFrameLocks noChangeAspect="1"/>
          </p:cNvGraphicFramePr>
          <p:nvPr/>
        </p:nvGraphicFramePr>
        <p:xfrm>
          <a:off x="2971800" y="2819400"/>
          <a:ext cx="2430463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94" name="Equation" r:id="rId3" imgW="901700" imgH="241300" progId="Equation.3">
                  <p:embed/>
                </p:oleObj>
              </mc:Choice>
              <mc:Fallback>
                <p:oleObj name="Equation" r:id="rId3" imgW="901700" imgH="241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819400"/>
                        <a:ext cx="2430463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217090" name="Object 2"/>
          <p:cNvGraphicFramePr>
            <a:graphicFrameLocks noChangeAspect="1"/>
          </p:cNvGraphicFramePr>
          <p:nvPr/>
        </p:nvGraphicFramePr>
        <p:xfrm>
          <a:off x="3200400" y="6096000"/>
          <a:ext cx="1981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18" name="Equation" r:id="rId3" imgW="660240" imgH="228600" progId="Equation.3">
                  <p:embed/>
                </p:oleObj>
              </mc:Choice>
              <mc:Fallback>
                <p:oleObj name="Equation" r:id="rId3" imgW="6602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096000"/>
                        <a:ext cx="1981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0" y="5715000"/>
          <a:ext cx="2971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42" name="Equation" r:id="rId3" imgW="990360" imgH="355320" progId="Equation.3">
                  <p:embed/>
                </p:oleObj>
              </mc:Choice>
              <mc:Fallback>
                <p:oleObj name="Equation" r:id="rId3" imgW="990360" imgH="355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15000"/>
                        <a:ext cx="2971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3124200" y="5943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Ward’s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7400" y="6019800"/>
            <a:ext cx="299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0" y="5715000"/>
          <a:ext cx="2971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66" name="Equation" r:id="rId3" imgW="990360" imgH="355320" progId="Equation.3">
                  <p:embed/>
                </p:oleObj>
              </mc:Choice>
              <mc:Fallback>
                <p:oleObj name="Equation" r:id="rId3" imgW="990360" imgH="355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15000"/>
                        <a:ext cx="2971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3124200" y="5943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Ward’s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5950803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Encourages similar sized clusters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ym typeface="Symbol" charset="2"/>
              </a:rPr>
              <a:t>Average-link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Average similarity between all pairs of elements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stCxn id="7" idx="6"/>
            <a:endCxn id="10" idx="2"/>
          </p:cNvCxnSpPr>
          <p:nvPr/>
        </p:nvCxnSpPr>
        <p:spPr bwMode="auto">
          <a:xfrm flipV="1">
            <a:off x="3048000" y="4152900"/>
            <a:ext cx="2362200" cy="3048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7" idx="5"/>
            <a:endCxn id="9" idx="2"/>
          </p:cNvCxnSpPr>
          <p:nvPr/>
        </p:nvCxnSpPr>
        <p:spPr bwMode="auto">
          <a:xfrm rot="16200000" flipH="1">
            <a:off x="4062272" y="3490772"/>
            <a:ext cx="452578" cy="25480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endCxn id="11" idx="2"/>
          </p:cNvCxnSpPr>
          <p:nvPr/>
        </p:nvCxnSpPr>
        <p:spPr bwMode="auto">
          <a:xfrm flipV="1">
            <a:off x="3048000" y="4229100"/>
            <a:ext cx="3505200" cy="266701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endCxn id="9" idx="3"/>
          </p:cNvCxnSpPr>
          <p:nvPr/>
        </p:nvCxnSpPr>
        <p:spPr bwMode="auto">
          <a:xfrm flipV="1">
            <a:off x="3124200" y="5071922"/>
            <a:ext cx="2471878" cy="1096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5" idx="6"/>
            <a:endCxn id="9" idx="3"/>
          </p:cNvCxnSpPr>
          <p:nvPr/>
        </p:nvCxnSpPr>
        <p:spPr bwMode="auto">
          <a:xfrm>
            <a:off x="2057400" y="5067300"/>
            <a:ext cx="3538678" cy="462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4" idx="5"/>
          </p:cNvCxnSpPr>
          <p:nvPr/>
        </p:nvCxnSpPr>
        <p:spPr bwMode="auto">
          <a:xfrm rot="16200000" flipH="1">
            <a:off x="3490772" y="2919272"/>
            <a:ext cx="757378" cy="33862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5" idx="7"/>
            <a:endCxn id="11" idx="3"/>
          </p:cNvCxnSpPr>
          <p:nvPr/>
        </p:nvCxnSpPr>
        <p:spPr bwMode="auto">
          <a:xfrm rot="5400000" flipH="1" flipV="1">
            <a:off x="3967022" y="2366822"/>
            <a:ext cx="676556" cy="45627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5" idx="7"/>
            <a:endCxn id="10" idx="3"/>
          </p:cNvCxnSpPr>
          <p:nvPr/>
        </p:nvCxnSpPr>
        <p:spPr bwMode="auto">
          <a:xfrm rot="5400000" flipH="1" flipV="1">
            <a:off x="3357422" y="2900222"/>
            <a:ext cx="752756" cy="34197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4" idx="7"/>
            <a:endCxn id="10" idx="1"/>
          </p:cNvCxnSpPr>
          <p:nvPr/>
        </p:nvCxnSpPr>
        <p:spPr bwMode="auto">
          <a:xfrm rot="5400000" flipH="1" flipV="1">
            <a:off x="3810000" y="2438400"/>
            <a:ext cx="1588" cy="32673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1" idx="1"/>
          </p:cNvCxnSpPr>
          <p:nvPr/>
        </p:nvCxnSpPr>
        <p:spPr bwMode="auto">
          <a:xfrm flipV="1">
            <a:off x="2219044" y="4148278"/>
            <a:ext cx="4367634" cy="4272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8114" name="Object 2"/>
          <p:cNvGraphicFramePr>
            <a:graphicFrameLocks noChangeAspect="1"/>
          </p:cNvGraphicFramePr>
          <p:nvPr/>
        </p:nvGraphicFramePr>
        <p:xfrm>
          <a:off x="2743200" y="6000750"/>
          <a:ext cx="29718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90" name="Equation" r:id="rId3" imgW="1143000" imgH="330120" progId="Equation.3">
                  <p:embed/>
                </p:oleObj>
              </mc:Choice>
              <mc:Fallback>
                <p:oleObj name="Equation" r:id="rId3" imgW="1143000" imgH="330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000750"/>
                        <a:ext cx="29718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>
            <a:stCxn id="6" idx="7"/>
            <a:endCxn id="11" idx="4"/>
          </p:cNvCxnSpPr>
          <p:nvPr/>
        </p:nvCxnSpPr>
        <p:spPr bwMode="auto">
          <a:xfrm rot="5400000" flipH="1" flipV="1">
            <a:off x="4481372" y="2952750"/>
            <a:ext cx="795478" cy="35767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Single Link 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89013" y="1752600"/>
            <a:ext cx="7353300" cy="4046538"/>
            <a:chOff x="623" y="1104"/>
            <a:chExt cx="4632" cy="2549"/>
          </a:xfrm>
        </p:grpSpPr>
        <p:sp>
          <p:nvSpPr>
            <p:cNvPr id="55315" name="Line 4"/>
            <p:cNvSpPr>
              <a:spLocks noChangeShapeType="1"/>
            </p:cNvSpPr>
            <p:nvPr/>
          </p:nvSpPr>
          <p:spPr bwMode="auto">
            <a:xfrm flipV="1">
              <a:off x="624" y="1104"/>
              <a:ext cx="0" cy="2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16" name="Line 5"/>
            <p:cNvSpPr>
              <a:spLocks noChangeShapeType="1"/>
            </p:cNvSpPr>
            <p:nvPr/>
          </p:nvSpPr>
          <p:spPr bwMode="auto">
            <a:xfrm>
              <a:off x="623" y="3653"/>
              <a:ext cx="4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5300" name="Oval 6"/>
          <p:cNvSpPr>
            <a:spLocks noChangeArrowheads="1"/>
          </p:cNvSpPr>
          <p:nvPr/>
        </p:nvSpPr>
        <p:spPr bwMode="auto">
          <a:xfrm>
            <a:off x="17526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1" name="Oval 7"/>
          <p:cNvSpPr>
            <a:spLocks noChangeArrowheads="1"/>
          </p:cNvSpPr>
          <p:nvPr/>
        </p:nvSpPr>
        <p:spPr bwMode="auto">
          <a:xfrm>
            <a:off x="25908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2" name="Oval 8"/>
          <p:cNvSpPr>
            <a:spLocks noChangeArrowheads="1"/>
          </p:cNvSpPr>
          <p:nvPr/>
        </p:nvSpPr>
        <p:spPr bwMode="auto">
          <a:xfrm>
            <a:off x="17526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3" name="Oval 9"/>
          <p:cNvSpPr>
            <a:spLocks noChangeArrowheads="1"/>
          </p:cNvSpPr>
          <p:nvPr/>
        </p:nvSpPr>
        <p:spPr bwMode="auto">
          <a:xfrm>
            <a:off x="25908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4" name="Oval 10"/>
          <p:cNvSpPr>
            <a:spLocks noChangeArrowheads="1"/>
          </p:cNvSpPr>
          <p:nvPr/>
        </p:nvSpPr>
        <p:spPr bwMode="auto">
          <a:xfrm>
            <a:off x="38862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5" name="Oval 11"/>
          <p:cNvSpPr>
            <a:spLocks noChangeArrowheads="1"/>
          </p:cNvSpPr>
          <p:nvPr/>
        </p:nvSpPr>
        <p:spPr bwMode="auto">
          <a:xfrm>
            <a:off x="47244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6" name="Oval 12"/>
          <p:cNvSpPr>
            <a:spLocks noChangeArrowheads="1"/>
          </p:cNvSpPr>
          <p:nvPr/>
        </p:nvSpPr>
        <p:spPr bwMode="auto">
          <a:xfrm>
            <a:off x="38862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7" name="Oval 13"/>
          <p:cNvSpPr>
            <a:spLocks noChangeArrowheads="1"/>
          </p:cNvSpPr>
          <p:nvPr/>
        </p:nvSpPr>
        <p:spPr bwMode="auto">
          <a:xfrm>
            <a:off x="47244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2" name="Oval 14"/>
          <p:cNvSpPr>
            <a:spLocks noChangeArrowheads="1"/>
          </p:cNvSpPr>
          <p:nvPr/>
        </p:nvSpPr>
        <p:spPr bwMode="auto">
          <a:xfrm>
            <a:off x="14478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3" name="Oval 15"/>
          <p:cNvSpPr>
            <a:spLocks noChangeArrowheads="1"/>
          </p:cNvSpPr>
          <p:nvPr/>
        </p:nvSpPr>
        <p:spPr bwMode="auto">
          <a:xfrm>
            <a:off x="35814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4" name="Oval 16"/>
          <p:cNvSpPr>
            <a:spLocks noChangeArrowheads="1"/>
          </p:cNvSpPr>
          <p:nvPr/>
        </p:nvSpPr>
        <p:spPr bwMode="auto">
          <a:xfrm>
            <a:off x="35814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5" name="Oval 17"/>
          <p:cNvSpPr>
            <a:spLocks noChangeArrowheads="1"/>
          </p:cNvSpPr>
          <p:nvPr/>
        </p:nvSpPr>
        <p:spPr bwMode="auto">
          <a:xfrm>
            <a:off x="14478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6" name="Oval 18"/>
          <p:cNvSpPr>
            <a:spLocks noChangeArrowheads="1"/>
          </p:cNvSpPr>
          <p:nvPr/>
        </p:nvSpPr>
        <p:spPr bwMode="auto">
          <a:xfrm>
            <a:off x="1219200" y="2209800"/>
            <a:ext cx="4114800" cy="990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7" name="Oval 19"/>
          <p:cNvSpPr>
            <a:spLocks noChangeArrowheads="1"/>
          </p:cNvSpPr>
          <p:nvPr/>
        </p:nvSpPr>
        <p:spPr bwMode="auto">
          <a:xfrm>
            <a:off x="1143000" y="3657600"/>
            <a:ext cx="4114800" cy="990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8" name="Oval 20"/>
          <p:cNvSpPr>
            <a:spLocks noChangeArrowheads="1"/>
          </p:cNvSpPr>
          <p:nvPr/>
        </p:nvSpPr>
        <p:spPr bwMode="auto">
          <a:xfrm>
            <a:off x="776288" y="1612900"/>
            <a:ext cx="4876800" cy="3657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102" grpId="0" animBg="1"/>
      <p:bldP spid="857103" grpId="0" animBg="1"/>
      <p:bldP spid="857104" grpId="0" animBg="1"/>
      <p:bldP spid="857105" grpId="0" animBg="1"/>
      <p:bldP spid="857106" grpId="0" animBg="1"/>
      <p:bldP spid="857107" grpId="0" animBg="1"/>
      <p:bldP spid="85710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Complete Link 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89013" y="1752600"/>
            <a:ext cx="7353300" cy="4046538"/>
            <a:chOff x="623" y="1104"/>
            <a:chExt cx="4632" cy="2549"/>
          </a:xfrm>
        </p:grpSpPr>
        <p:sp>
          <p:nvSpPr>
            <p:cNvPr id="57363" name="Line 4"/>
            <p:cNvSpPr>
              <a:spLocks noChangeShapeType="1"/>
            </p:cNvSpPr>
            <p:nvPr/>
          </p:nvSpPr>
          <p:spPr bwMode="auto">
            <a:xfrm flipV="1">
              <a:off x="624" y="1104"/>
              <a:ext cx="0" cy="2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64" name="Line 5"/>
            <p:cNvSpPr>
              <a:spLocks noChangeShapeType="1"/>
            </p:cNvSpPr>
            <p:nvPr/>
          </p:nvSpPr>
          <p:spPr bwMode="auto">
            <a:xfrm>
              <a:off x="623" y="3653"/>
              <a:ext cx="4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7348" name="Oval 6"/>
          <p:cNvSpPr>
            <a:spLocks noChangeArrowheads="1"/>
          </p:cNvSpPr>
          <p:nvPr/>
        </p:nvSpPr>
        <p:spPr bwMode="auto">
          <a:xfrm>
            <a:off x="17526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49" name="Oval 7"/>
          <p:cNvSpPr>
            <a:spLocks noChangeArrowheads="1"/>
          </p:cNvSpPr>
          <p:nvPr/>
        </p:nvSpPr>
        <p:spPr bwMode="auto">
          <a:xfrm>
            <a:off x="25908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Oval 8"/>
          <p:cNvSpPr>
            <a:spLocks noChangeArrowheads="1"/>
          </p:cNvSpPr>
          <p:nvPr/>
        </p:nvSpPr>
        <p:spPr bwMode="auto">
          <a:xfrm>
            <a:off x="17526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1" name="Oval 9"/>
          <p:cNvSpPr>
            <a:spLocks noChangeArrowheads="1"/>
          </p:cNvSpPr>
          <p:nvPr/>
        </p:nvSpPr>
        <p:spPr bwMode="auto">
          <a:xfrm>
            <a:off x="25908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2" name="Oval 10"/>
          <p:cNvSpPr>
            <a:spLocks noChangeArrowheads="1"/>
          </p:cNvSpPr>
          <p:nvPr/>
        </p:nvSpPr>
        <p:spPr bwMode="auto">
          <a:xfrm>
            <a:off x="38862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3" name="Oval 11"/>
          <p:cNvSpPr>
            <a:spLocks noChangeArrowheads="1"/>
          </p:cNvSpPr>
          <p:nvPr/>
        </p:nvSpPr>
        <p:spPr bwMode="auto">
          <a:xfrm>
            <a:off x="47244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Oval 12"/>
          <p:cNvSpPr>
            <a:spLocks noChangeArrowheads="1"/>
          </p:cNvSpPr>
          <p:nvPr/>
        </p:nvSpPr>
        <p:spPr bwMode="auto">
          <a:xfrm>
            <a:off x="38862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5" name="Oval 13"/>
          <p:cNvSpPr>
            <a:spLocks noChangeArrowheads="1"/>
          </p:cNvSpPr>
          <p:nvPr/>
        </p:nvSpPr>
        <p:spPr bwMode="auto">
          <a:xfrm>
            <a:off x="47244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0" name="Oval 14"/>
          <p:cNvSpPr>
            <a:spLocks noChangeArrowheads="1"/>
          </p:cNvSpPr>
          <p:nvPr/>
        </p:nvSpPr>
        <p:spPr bwMode="auto">
          <a:xfrm>
            <a:off x="14478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1" name="Oval 15"/>
          <p:cNvSpPr>
            <a:spLocks noChangeArrowheads="1"/>
          </p:cNvSpPr>
          <p:nvPr/>
        </p:nvSpPr>
        <p:spPr bwMode="auto">
          <a:xfrm>
            <a:off x="35814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2" name="Oval 16"/>
          <p:cNvSpPr>
            <a:spLocks noChangeArrowheads="1"/>
          </p:cNvSpPr>
          <p:nvPr/>
        </p:nvSpPr>
        <p:spPr bwMode="auto">
          <a:xfrm>
            <a:off x="35814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3" name="Oval 17"/>
          <p:cNvSpPr>
            <a:spLocks noChangeArrowheads="1"/>
          </p:cNvSpPr>
          <p:nvPr/>
        </p:nvSpPr>
        <p:spPr bwMode="auto">
          <a:xfrm>
            <a:off x="14478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4" name="Oval 18"/>
          <p:cNvSpPr>
            <a:spLocks noChangeArrowheads="1"/>
          </p:cNvSpPr>
          <p:nvPr/>
        </p:nvSpPr>
        <p:spPr bwMode="auto">
          <a:xfrm>
            <a:off x="1168400" y="2057400"/>
            <a:ext cx="2057400" cy="2819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5" name="Oval 19"/>
          <p:cNvSpPr>
            <a:spLocks noChangeArrowheads="1"/>
          </p:cNvSpPr>
          <p:nvPr/>
        </p:nvSpPr>
        <p:spPr bwMode="auto">
          <a:xfrm>
            <a:off x="3338513" y="2055813"/>
            <a:ext cx="2057400" cy="2819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6" name="Oval 20"/>
          <p:cNvSpPr>
            <a:spLocks noChangeArrowheads="1"/>
          </p:cNvSpPr>
          <p:nvPr/>
        </p:nvSpPr>
        <p:spPr bwMode="auto">
          <a:xfrm>
            <a:off x="838200" y="1612900"/>
            <a:ext cx="4876800" cy="3657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50" grpId="0" animBg="1"/>
      <p:bldP spid="859151" grpId="0" animBg="1"/>
      <p:bldP spid="859152" grpId="0" animBg="1"/>
      <p:bldP spid="859153" grpId="0" animBg="1"/>
      <p:bldP spid="859154" grpId="0" animBg="1"/>
      <p:bldP spid="859155" grpId="0" animBg="1"/>
      <p:bldP spid="85915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Computational Complexity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1800" dirty="0" smtClean="0"/>
              <a:t>For</a:t>
            </a:r>
          </a:p>
          <a:p>
            <a:pPr lvl="1" eaLnBrk="1" hangingPunct="1"/>
            <a:r>
              <a:rPr lang="en-US" sz="1600" i="1" dirty="0" err="1" smtClean="0"/>
              <a:t>m</a:t>
            </a:r>
            <a:r>
              <a:rPr lang="en-US" sz="1600" dirty="0" smtClean="0"/>
              <a:t> dimensions</a:t>
            </a:r>
          </a:p>
          <a:p>
            <a:pPr lvl="1" eaLnBrk="1" hangingPunct="1"/>
            <a:r>
              <a:rPr lang="en-US" sz="1600" i="1" dirty="0" err="1" smtClean="0"/>
              <a:t>n</a:t>
            </a:r>
            <a:r>
              <a:rPr lang="en-US" sz="1600" dirty="0" smtClean="0"/>
              <a:t> documents/points</a:t>
            </a:r>
            <a:endParaRPr lang="en-US" sz="1600" i="1" dirty="0" smtClean="0"/>
          </a:p>
          <a:p>
            <a:pPr marL="0" indent="0" eaLnBrk="1" hangingPunct="1">
              <a:buNone/>
            </a:pPr>
            <a:endParaRPr lang="en-US" sz="1800" dirty="0" smtClean="0"/>
          </a:p>
          <a:p>
            <a:pPr marL="0" indent="0" eaLnBrk="1" hangingPunct="1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How </a:t>
            </a:r>
            <a:r>
              <a:rPr lang="en-US" sz="1800" dirty="0" smtClean="0">
                <a:solidFill>
                  <a:srgbClr val="FF0000"/>
                </a:solidFill>
              </a:rPr>
              <a:t>many iterations?</a:t>
            </a:r>
          </a:p>
          <a:p>
            <a:pPr lvl="1" eaLnBrk="1" hangingPunct="1"/>
            <a:r>
              <a:rPr lang="en-US" sz="1600" i="1" dirty="0" smtClean="0">
                <a:solidFill>
                  <a:srgbClr val="0000FF"/>
                </a:solidFill>
              </a:rPr>
              <a:t>n-1</a:t>
            </a:r>
            <a:r>
              <a:rPr lang="en-US" sz="1600" i="1" dirty="0" smtClean="0"/>
              <a:t> </a:t>
            </a:r>
            <a:r>
              <a:rPr lang="en-US" sz="1600" dirty="0" smtClean="0"/>
              <a:t>iterations</a:t>
            </a:r>
          </a:p>
          <a:p>
            <a:pPr marL="0" indent="0" eaLnBrk="1" hangingPunct="1">
              <a:buNone/>
            </a:pPr>
            <a:endParaRPr lang="en-US" sz="1800" dirty="0" smtClean="0"/>
          </a:p>
          <a:p>
            <a:pPr marL="0" indent="0" eaLnBrk="1" hangingPunct="1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First </a:t>
            </a:r>
            <a:r>
              <a:rPr lang="en-US" sz="1800" dirty="0" smtClean="0">
                <a:solidFill>
                  <a:srgbClr val="FF0000"/>
                </a:solidFill>
              </a:rPr>
              <a:t>iteration</a:t>
            </a:r>
          </a:p>
          <a:p>
            <a:pPr lvl="1" eaLnBrk="1" hangingPunct="1"/>
            <a:r>
              <a:rPr lang="en-US" sz="1600" dirty="0" smtClean="0"/>
              <a:t>Need </a:t>
            </a:r>
            <a:r>
              <a:rPr lang="en-US" sz="1600" dirty="0"/>
              <a:t>to</a:t>
            </a:r>
            <a:r>
              <a:rPr lang="en-US" sz="1600" dirty="0" smtClean="0"/>
              <a:t> compute similarity of all pairs of </a:t>
            </a:r>
            <a:r>
              <a:rPr lang="en-US" sz="1600" i="1" dirty="0" err="1" smtClean="0"/>
              <a:t>n</a:t>
            </a:r>
            <a:r>
              <a:rPr lang="en-US" sz="1600" i="1" dirty="0" smtClean="0"/>
              <a:t> </a:t>
            </a:r>
            <a:r>
              <a:rPr lang="en-US" sz="1600" dirty="0" smtClean="0"/>
              <a:t>points/documents: </a:t>
            </a:r>
            <a:r>
              <a:rPr lang="en-US" sz="1600" dirty="0" smtClean="0">
                <a:solidFill>
                  <a:srgbClr val="0000FF"/>
                </a:solidFill>
              </a:rPr>
              <a:t>O(</a:t>
            </a:r>
            <a:r>
              <a:rPr lang="en-US" sz="1600" i="1" dirty="0" smtClean="0">
                <a:solidFill>
                  <a:srgbClr val="0000FF"/>
                </a:solidFill>
              </a:rPr>
              <a:t>n</a:t>
            </a:r>
            <a:r>
              <a:rPr lang="en-US" sz="1600" i="1" baseline="30000" dirty="0" smtClean="0">
                <a:solidFill>
                  <a:srgbClr val="0000FF"/>
                </a:solidFill>
              </a:rPr>
              <a:t>2</a:t>
            </a:r>
            <a:r>
              <a:rPr lang="en-US" sz="1600" i="1" dirty="0" smtClean="0">
                <a:solidFill>
                  <a:srgbClr val="0000FF"/>
                </a:solidFill>
              </a:rPr>
              <a:t>m</a:t>
            </a:r>
            <a:r>
              <a:rPr lang="en-US" sz="1600" dirty="0" smtClean="0">
                <a:solidFill>
                  <a:srgbClr val="0000FF"/>
                </a:solidFill>
              </a:rPr>
              <a:t>)</a:t>
            </a:r>
          </a:p>
          <a:p>
            <a:pPr marL="0" indent="0" eaLnBrk="1" hangingPunct="1">
              <a:buNone/>
            </a:pPr>
            <a:endParaRPr lang="en-US" sz="1800" dirty="0" smtClean="0"/>
          </a:p>
          <a:p>
            <a:pPr marL="0" indent="0" eaLnBrk="1" hangingPunct="1">
              <a:buNone/>
            </a:pPr>
            <a:r>
              <a:rPr lang="en-US" sz="1800" dirty="0" smtClean="0"/>
              <a:t>Remaining </a:t>
            </a:r>
            <a:r>
              <a:rPr lang="en-US" sz="1800" i="1" dirty="0"/>
              <a:t>n</a:t>
            </a:r>
            <a:r>
              <a:rPr lang="en-US" sz="1800" dirty="0">
                <a:sym typeface="Symbol" charset="2"/>
              </a:rPr>
              <a:t></a:t>
            </a:r>
            <a:r>
              <a:rPr lang="en-US" sz="1800" dirty="0" smtClean="0">
                <a:sym typeface="Symbol" charset="2"/>
              </a:rPr>
              <a:t>2 iterations</a:t>
            </a:r>
          </a:p>
          <a:p>
            <a:pPr lvl="1" eaLnBrk="1" hangingPunct="1"/>
            <a:r>
              <a:rPr lang="en-US" sz="1600" dirty="0" smtClean="0">
                <a:sym typeface="Symbol" charset="2"/>
              </a:rPr>
              <a:t>compute </a:t>
            </a:r>
            <a:r>
              <a:rPr lang="en-US" sz="1600" dirty="0">
                <a:sym typeface="Symbol" charset="2"/>
              </a:rPr>
              <a:t>the distance between the most recently created cluster and all other existing </a:t>
            </a:r>
            <a:r>
              <a:rPr lang="en-US" sz="1600" dirty="0" smtClean="0">
                <a:sym typeface="Symbol" charset="2"/>
              </a:rPr>
              <a:t>clusters: </a:t>
            </a:r>
            <a:r>
              <a:rPr lang="en-US" sz="1600" dirty="0" err="1" smtClean="0">
                <a:solidFill>
                  <a:srgbClr val="0000FF"/>
                </a:solidFill>
                <a:sym typeface="Symbol" charset="2"/>
              </a:rPr>
              <a:t>O(</a:t>
            </a:r>
            <a:r>
              <a:rPr lang="en-US" sz="1600" i="1" dirty="0" err="1" smtClean="0">
                <a:solidFill>
                  <a:srgbClr val="0000FF"/>
                </a:solidFill>
                <a:sym typeface="Symbol" charset="2"/>
              </a:rPr>
              <a:t>nm</a:t>
            </a:r>
            <a:r>
              <a:rPr lang="en-US" sz="1600" dirty="0" smtClean="0">
                <a:solidFill>
                  <a:srgbClr val="0000FF"/>
                </a:solidFill>
                <a:sym typeface="Symbol" charset="2"/>
              </a:rPr>
              <a:t>)</a:t>
            </a:r>
          </a:p>
          <a:p>
            <a:pPr lvl="1" eaLnBrk="1" hangingPunct="1"/>
            <a:r>
              <a:rPr lang="en-US" sz="1600" dirty="0" smtClean="0">
                <a:solidFill>
                  <a:schemeClr val="bg2"/>
                </a:solidFill>
                <a:sym typeface="Symbol" charset="2"/>
              </a:rPr>
              <a:t>Does depend on the cluster similarity approach</a:t>
            </a:r>
          </a:p>
          <a:p>
            <a:pPr marL="0" indent="0" eaLnBrk="1" hangingPunct="1">
              <a:buNone/>
            </a:pPr>
            <a:endParaRPr lang="en-US" sz="1800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sz="1800" dirty="0" smtClean="0">
                <a:sym typeface="Symbol" charset="2"/>
              </a:rPr>
              <a:t>Overall </a:t>
            </a:r>
            <a:r>
              <a:rPr lang="en-US" sz="1800" dirty="0" smtClean="0">
                <a:sym typeface="Symbol" charset="2"/>
              </a:rPr>
              <a:t>run-time: </a:t>
            </a:r>
            <a:r>
              <a:rPr lang="en-US" sz="1800" dirty="0" smtClean="0">
                <a:solidFill>
                  <a:srgbClr val="0000FF"/>
                </a:solidFill>
                <a:sym typeface="Symbol" charset="2"/>
              </a:rPr>
              <a:t>O(</a:t>
            </a:r>
            <a:r>
              <a:rPr lang="en-US" sz="1800" i="1" dirty="0" smtClean="0">
                <a:solidFill>
                  <a:srgbClr val="0000FF"/>
                </a:solidFill>
                <a:sym typeface="Symbol" charset="2"/>
              </a:rPr>
              <a:t>n</a:t>
            </a:r>
            <a:r>
              <a:rPr lang="en-US" sz="1800" i="1" baseline="30000" dirty="0" smtClean="0">
                <a:solidFill>
                  <a:srgbClr val="0000FF"/>
                </a:solidFill>
                <a:sym typeface="Symbol" charset="2"/>
              </a:rPr>
              <a:t>2</a:t>
            </a:r>
            <a:r>
              <a:rPr lang="en-US" sz="1800" i="1" dirty="0" smtClean="0">
                <a:solidFill>
                  <a:srgbClr val="0000FF"/>
                </a:solidFill>
                <a:sym typeface="Symbol" charset="2"/>
              </a:rPr>
              <a:t>m</a:t>
            </a:r>
            <a:r>
              <a:rPr lang="en-US" sz="1800" dirty="0" smtClean="0">
                <a:solidFill>
                  <a:srgbClr val="0000FF"/>
                </a:solidFill>
                <a:sym typeface="Symbol" charset="2"/>
              </a:rPr>
              <a:t>)</a:t>
            </a:r>
            <a:r>
              <a:rPr lang="en-US" sz="1800" i="1" dirty="0" smtClean="0">
                <a:sym typeface="Symbol" charset="2"/>
              </a:rPr>
              <a:t> – </a:t>
            </a:r>
            <a:r>
              <a:rPr lang="en-US" sz="1800" dirty="0" smtClean="0">
                <a:sym typeface="Symbol" charset="2"/>
              </a:rPr>
              <a:t>generally slower than flat clustering!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04800" y="914400"/>
            <a:ext cx="8839200" cy="1143000"/>
          </a:xfrm>
          <a:prstGeom prst="rect">
            <a:avLst/>
          </a:prstGeom>
          <a:solidFill>
            <a:srgbClr val="F4F3EB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90508" cy="403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56" y="2362199"/>
            <a:ext cx="4595444" cy="43811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4114800"/>
            <a:ext cx="225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single linkage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828800"/>
            <a:ext cx="27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complete linkage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/>
          <a:lstStyle/>
          <a:p>
            <a:r>
              <a:rPr lang="en-US" sz="4000" dirty="0"/>
              <a:t>Problems with</a:t>
            </a:r>
            <a:r>
              <a:rPr lang="en-US" sz="4000" dirty="0" smtClean="0"/>
              <a:t> hierarchical </a:t>
            </a:r>
            <a:r>
              <a:rPr lang="en-US" dirty="0" smtClean="0"/>
              <a:t>clustering</a:t>
            </a:r>
            <a:endParaRPr lang="en-US" sz="4000" dirty="0"/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18465</TotalTime>
  <Words>2407</Words>
  <Application>Microsoft Macintosh PowerPoint</Application>
  <PresentationFormat>On-screen Show (4:3)</PresentationFormat>
  <Paragraphs>511</Paragraphs>
  <Slides>74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7" baseType="lpstr">
      <vt:lpstr>Default Design</vt:lpstr>
      <vt:lpstr>Equation</vt:lpstr>
      <vt:lpstr>Microsoft Equation</vt:lpstr>
      <vt:lpstr>PowerPoint Presentation</vt:lpstr>
      <vt:lpstr>Machine learning: Unsupervised learning</vt:lpstr>
      <vt:lpstr>Administrative</vt:lpstr>
      <vt:lpstr>k-means demo</vt:lpstr>
      <vt:lpstr>Clustering evaluation</vt:lpstr>
      <vt:lpstr>Common approach: use labeled data</vt:lpstr>
      <vt:lpstr>Overall purity</vt:lpstr>
      <vt:lpstr>Purity issues…</vt:lpstr>
      <vt:lpstr>Purity isn’t perfect</vt:lpstr>
      <vt:lpstr>Common approach: use labeled data</vt:lpstr>
      <vt:lpstr>Common approach: use labeled data</vt:lpstr>
      <vt:lpstr>Common approach: use labeled data</vt:lpstr>
      <vt:lpstr>Problems with K-means</vt:lpstr>
      <vt:lpstr>Problems with K-means</vt:lpstr>
      <vt:lpstr>Assumes spherical clusters</vt:lpstr>
      <vt:lpstr>EM clustering:  mixtures of Gaussians</vt:lpstr>
      <vt:lpstr>Bayesian Classification</vt:lpstr>
      <vt:lpstr>Unsupervised</vt:lpstr>
      <vt:lpstr>Training a Bayesian Classifier</vt:lpstr>
      <vt:lpstr>Training</vt:lpstr>
      <vt:lpstr>EM is a general framework</vt:lpstr>
      <vt:lpstr>EM shows up all over the place</vt:lpstr>
      <vt:lpstr>E and M steps: creating a better model</vt:lpstr>
      <vt:lpstr>Similar to k-means</vt:lpstr>
      <vt:lpstr>E and M steps</vt:lpstr>
      <vt:lpstr>Model: mixture of Gaussians</vt:lpstr>
      <vt:lpstr>PowerPoint Presentation</vt:lpstr>
      <vt:lpstr>PowerPoint Presentation</vt:lpstr>
      <vt:lpstr>EM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Statistical Machine Translation</vt:lpstr>
      <vt:lpstr>Other clustering algorithms</vt:lpstr>
      <vt:lpstr>Non-gaussian data</vt:lpstr>
      <vt:lpstr>Similarity Graph</vt:lpstr>
      <vt:lpstr>Graph Partitioning</vt:lpstr>
      <vt:lpstr>Clustering Objectives</vt:lpstr>
      <vt:lpstr>Graph Cuts</vt:lpstr>
      <vt:lpstr>Graph Cut Criteria</vt:lpstr>
      <vt:lpstr>Graph Cut Criteria</vt:lpstr>
      <vt:lpstr>Normalized cut</vt:lpstr>
      <vt:lpstr>Spectral clustering examples</vt:lpstr>
      <vt:lpstr>Spectral clustering examples</vt:lpstr>
      <vt:lpstr>Spectral clustering examples</vt:lpstr>
      <vt:lpstr>Hierarchical Clustering</vt:lpstr>
      <vt:lpstr>PowerPoint Presentation</vt:lpstr>
      <vt:lpstr>PowerPoint Presentation</vt:lpstr>
      <vt:lpstr>Advantages of hierarchical clustering</vt:lpstr>
      <vt:lpstr>Hierarchical clustering</vt:lpstr>
      <vt:lpstr>Hierarchical Clustering</vt:lpstr>
      <vt:lpstr>Divisive hierarchical clustering</vt:lpstr>
      <vt:lpstr>Divisive clustering</vt:lpstr>
      <vt:lpstr>Divisive clustering</vt:lpstr>
      <vt:lpstr>Divisive clustering</vt:lpstr>
      <vt:lpstr>Divisive clustering</vt:lpstr>
      <vt:lpstr>Divisive clustering</vt:lpstr>
      <vt:lpstr>Divisive clustering</vt:lpstr>
      <vt:lpstr>Divisive clustering</vt:lpstr>
      <vt:lpstr>Hierarchical Agglomerative Clustering (HAC)</vt:lpstr>
      <vt:lpstr>Distance between clusters</vt:lpstr>
      <vt:lpstr>Distance between clusters</vt:lpstr>
      <vt:lpstr>Distance between clusters</vt:lpstr>
      <vt:lpstr>Distance between clusters</vt:lpstr>
      <vt:lpstr>Distance between clusters</vt:lpstr>
      <vt:lpstr>Distance between clusters</vt:lpstr>
      <vt:lpstr>Single Link Example</vt:lpstr>
      <vt:lpstr>Complete Link Example</vt:lpstr>
      <vt:lpstr>Computational Complexity</vt:lpstr>
      <vt:lpstr>PowerPoint Presentation</vt:lpstr>
      <vt:lpstr>Problems with hierarchical clustering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David Kauchak</cp:lastModifiedBy>
  <cp:revision>649</cp:revision>
  <cp:lastPrinted>2002-12-26T23:25:13Z</cp:lastPrinted>
  <dcterms:created xsi:type="dcterms:W3CDTF">2010-11-03T20:35:47Z</dcterms:created>
  <dcterms:modified xsi:type="dcterms:W3CDTF">2013-04-04T21:34:41Z</dcterms:modified>
</cp:coreProperties>
</file>