
<file path=[Content_Types].xml><?xml version="1.0" encoding="utf-8"?>
<Types xmlns="http://schemas.openxmlformats.org/package/2006/content-types">
  <Override PartName="/ppt/slides/slide30.xml" ContentType="application/vnd.openxmlformats-officedocument.presentationml.slide+xml"/>
  <Override PartName="/ppt/slides/slide88.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embeddings/Microsoft_Equation9.bin" ContentType="application/vnd.openxmlformats-officedocument.oleObject"/>
  <Override PartName="/ppt/slides/slide72.xml" ContentType="application/vnd.openxmlformats-officedocument.presentationml.slide+xml"/>
  <Override PartName="/ppt/notesSlides/notesSlide47.xml" ContentType="application/vnd.openxmlformats-officedocument.presentationml.notesSlide+xml"/>
  <Override PartName="/ppt/slides/slide66.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notesSlides/notesSlide25.xml" ContentType="application/vnd.openxmlformats-officedocument.presentationml.notesSlide+xml"/>
  <Override PartName="/ppt/slides/slide44.xml" ContentType="application/vnd.openxmlformats-officedocument.presentationml.slide+xml"/>
  <Override PartName="/ppt/embeddings/Microsoft_Equation15.bin" ContentType="application/vnd.openxmlformats-officedocument.oleObject"/>
  <Override PartName="/ppt/notesSlides/notesSlide67.xml" ContentType="application/vnd.openxmlformats-officedocument.presentationml.notesSlide+xml"/>
  <Override PartName="/ppt/slides/slide86.xml" ContentType="application/vnd.openxmlformats-officedocument.presentationml.slide+xml"/>
  <Override PartName="/ppt/slides/slide22.xml" ContentType="application/vnd.openxmlformats-officedocument.presentationml.slide+xml"/>
  <Override PartName="/ppt/embeddings/Microsoft_Equation7.bin" ContentType="application/vnd.openxmlformats-officedocument.oleObject"/>
  <Override PartName="/ppt/notesSlides/notesSlide45.xml" ContentType="application/vnd.openxmlformats-officedocument.presentationml.notesSlide+xml"/>
  <Override PartName="/ppt/slides/slide64.xml" ContentType="application/vnd.openxmlformats-officedocument.presentationml.slide+xml"/>
  <Default Extension="xml" ContentType="application/xml"/>
  <Override PartName="/ppt/slideLayouts/slideLayout11.xml" ContentType="application/vnd.openxmlformats-officedocument.presentationml.slideLayout+xml"/>
  <Override PartName="/ppt/notesSlides/notesSlide23.xml" ContentType="application/vnd.openxmlformats-officedocument.presentationml.notesSlide+xml"/>
  <Override PartName="/ppt/slides/slide42.xml" ContentType="application/vnd.openxmlformats-officedocument.presentationml.slide+xml"/>
  <Override PartName="/ppt/embeddings/Microsoft_Equation13.bin" ContentType="application/vnd.openxmlformats-officedocument.oleObject"/>
  <Override PartName="/ppt/notesSlides/notesSlide65.xml" ContentType="application/vnd.openxmlformats-officedocument.presentationml.notesSlide+xml"/>
  <Override PartName="/ppt/slides/slide84.xml" ContentType="application/vnd.openxmlformats-officedocument.presentationml.slide+xml"/>
  <Override PartName="/ppt/slides/slide20.xml" ContentType="application/vnd.openxmlformats-officedocument.presentationml.slide+xml"/>
  <Override PartName="/ppt/notesSlides/notesSlide59.xml" ContentType="application/vnd.openxmlformats-officedocument.presentationml.notesSlide+xml"/>
  <Override PartName="/ppt/embeddings/Microsoft_Equation5.bin" ContentType="application/vnd.openxmlformats-officedocument.oleObject"/>
  <Override PartName="/ppt/notesSlides/notesSlide43.xml" ContentType="application/vnd.openxmlformats-officedocument.presentationml.notesSlide+xml"/>
  <Override PartName="/ppt/slides/slide62.xml" ContentType="application/vnd.openxmlformats-officedocument.presentationml.slide+xml"/>
  <Override PartName="/ppt/notesSlides/notesSlide21.xml" ContentType="application/vnd.openxmlformats-officedocument.presentationml.notesSlide+xml"/>
  <Override PartName="/ppt/slides/slide40.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Default Extension="jpeg" ContentType="image/jpeg"/>
  <Override PartName="/ppt/embeddings/Microsoft_Equation11.bin" ContentType="application/vnd.openxmlformats-officedocument.oleObject"/>
  <Override PartName="/ppt/notesSlides/notesSlide63.xml" ContentType="application/vnd.openxmlformats-officedocument.presentationml.notesSlide+xml"/>
  <Override PartName="/ppt/slides/slide82.xml" ContentType="application/vnd.openxmlformats-officedocument.presentationml.slide+xml"/>
  <Override PartName="/ppt/notesSlides/notesSlide57.xml" ContentType="application/vnd.openxmlformats-officedocument.presentationml.notesSlide+xml"/>
  <Override PartName="/ppt/embeddings/Microsoft_Equation3.bin" ContentType="application/vnd.openxmlformats-officedocument.oleObject"/>
  <Override PartName="/docProps/app.xml" ContentType="application/vnd.openxmlformats-officedocument.extended-properties+xml"/>
  <Override PartName="/ppt/notesSlides/notesSlide41.xml" ContentType="application/vnd.openxmlformats-officedocument.presentationml.notesSlide+xml"/>
  <Override PartName="/ppt/slides/slide60.xml" ContentType="application/vnd.openxmlformats-officedocument.presentationml.slide+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embeddings/Microsoft_Equation25.bin" ContentType="application/vnd.openxmlformats-officedocument.oleObject"/>
  <Override PartName="/ppt/slides/slide100.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61.xml" ContentType="application/vnd.openxmlformats-officedocument.presentationml.notesSlide+xml"/>
  <Override PartName="/ppt/slides/slide80.xml" ContentType="application/vnd.openxmlformats-officedocument.presentationml.slide+xml"/>
  <Override PartName="/ppt/notesSlides/notesSlide55.xml" ContentType="application/vnd.openxmlformats-officedocument.presentationml.notesSlide+xml"/>
  <Override PartName="/ppt/embeddings/Microsoft_Equation1.bin" ContentType="application/vnd.openxmlformats-officedocument.oleObject"/>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handoutMasters/handoutMaster1.xml" ContentType="application/vnd.openxmlformats-officedocument.presentationml.handoutMaster+xml"/>
  <Override PartName="/ppt/embeddings/Microsoft_Equation23.bin" ContentType="application/vnd.openxmlformats-officedocument.oleObject"/>
  <Override PartName="/ppt/notesSlides/notesSlide3.xml" ContentType="application/vnd.openxmlformats-officedocument.presentationml.notesSlide+xml"/>
  <Override PartName="/ppt/slides/slide94.xml" ContentType="application/vnd.openxmlformats-officedocument.presentationml.slide+xml"/>
  <Override PartName="/ppt/slides/slide5.xml" ContentType="application/vnd.openxmlformats-officedocument.presentationml.slide+xml"/>
  <Override PartName="/ppt/slides/slide17.xml" ContentType="application/vnd.openxmlformats-officedocument.presentationml.slide+xml"/>
  <Override PartName="/ppt/slides/slide59.xml" ContentType="application/vnd.openxmlformats-officedocument.presentationml.slide+xml"/>
  <Override PartName="/ppt/notesSlides/notesSlide53.xml" ContentType="application/vnd.openxmlformats-officedocument.presentationml.notesSlide+xml"/>
  <Override PartName="/ppt/notesSlides/notesSlide18.xml" ContentType="application/vnd.openxmlformats-officedocument.presentationml.notesSlide+xml"/>
  <Override PartName="/ppt/slides/slide37.xml" ContentType="application/vnd.openxmlformats-officedocument.presentationml.slide+xml"/>
  <Override PartName="/ppt/notesSlides/notesSlide31.xml" ContentType="application/vnd.openxmlformats-officedocument.presentationml.notesSlide+xml"/>
  <Default Extension="pdf" ContentType="application/pdf"/>
  <Override PartName="/ppt/slideLayouts/slideLayout4.xml" ContentType="application/vnd.openxmlformats-officedocument.presentationml.slideLayout+xml"/>
  <Override PartName="/ppt/embeddings/Microsoft_Equation21.bin" ContentType="application/vnd.openxmlformats-officedocument.oleObject"/>
  <Override PartName="/ppt/slides/slide79.xml" ContentType="application/vnd.openxmlformats-officedocument.presentationml.slide+xml"/>
  <Override PartName="/ppt/slides/slide9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notesSlides/notesSlide73.xml" ContentType="application/vnd.openxmlformats-officedocument.presentationml.notesSlide+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notesSlides/notesSlide51.xml" ContentType="application/vnd.openxmlformats-officedocument.presentationml.notesSlide+xml"/>
  <Override PartName="/ppt/embeddings/Microsoft_Equation28.bin" ContentType="application/vnd.openxmlformats-officedocument.oleObject"/>
  <Override PartName="/ppt/notesSlides/notesSlide8.xml" ContentType="application/vnd.openxmlformats-officedocument.presentationml.notesSlide+xml"/>
  <Override PartName="/ppt/slides/slide99.xml" ContentType="application/vnd.openxmlformats-officedocument.presentationml.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s/slide77.xml" ContentType="application/vnd.openxmlformats-officedocument.presentationml.slide+xml"/>
  <Override PartName="/ppt/slides/slide90.xml" ContentType="application/vnd.openxmlformats-officedocument.presentationml.slide+xml"/>
  <Override PartName="/ppt/notesSlides/notesSlide71.xml" ContentType="application/vnd.openxmlformats-officedocument.presentationml.notesSlide+xml"/>
  <Override PartName="/ppt/slides/slide1.xml" ContentType="application/vnd.openxmlformats-officedocument.presentationml.slide+xml"/>
  <Override PartName="/ppt/slides/slide13.xml" ContentType="application/vnd.openxmlformats-officedocument.presentationml.slide+xml"/>
  <Override PartName="/ppt/notesSlides/notesSlide36.xml" ContentType="application/vnd.openxmlformats-officedocument.presentationml.notesSlide+xml"/>
  <Override PartName="/ppt/slides/slide55.xml" ContentType="application/vnd.openxmlformats-officedocument.presentationml.slide+xml"/>
  <Override PartName="/ppt/slides/slide49.xml" ContentType="application/vnd.openxmlformats-officedocument.presentationml.slide+xml"/>
  <Override PartName="/ppt/embeddings/Microsoft_Equation26.bin" ContentType="application/vnd.openxmlformats-officedocument.oleObject"/>
  <Override PartName="/ppt/slides/slide97.xml" ContentType="application/vnd.openxmlformats-officedocument.presentationml.slide+xml"/>
  <Override PartName="/ppt/theme/theme3.xml" ContentType="application/vnd.openxmlformats-officedocument.them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s/slide27.xml" ContentType="application/vnd.openxmlformats-officedocument.presentationml.slide+xml"/>
  <Override PartName="/ppt/slides/slide75.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s/slide69.xml" ContentType="application/vnd.openxmlformats-officedocument.presentationml.slide+xml"/>
  <Override PartName="/ppt/slides/slide53.xml" ContentType="application/vnd.openxmlformats-officedocument.presentationml.slide+xml"/>
  <Override PartName="/ppt/notesSlides/notesSlide28.xml" ContentType="application/vnd.openxmlformats-officedocument.presentationml.notesSlide+xml"/>
  <Override PartName="/ppt/slides/slide47.xml" ContentType="application/vnd.openxmlformats-officedocument.presentationml.slide+xml"/>
  <Override PartName="/ppt/theme/theme1.xml" ContentType="application/vnd.openxmlformats-officedocument.theme+xml"/>
  <Override PartName="/ppt/embeddings/Microsoft_Equation18.bin" ContentType="application/vnd.openxmlformats-officedocument.oleObject"/>
  <Override PartName="/ppt/notesSlides/notesSlide12.xml" ContentType="application/vnd.openxmlformats-officedocument.presentationml.notesSlide+xml"/>
  <Override PartName="/ppt/slides/slide31.xml" ContentType="application/vnd.openxmlformats-officedocument.presentationml.slide+xml"/>
  <Override PartName="/ppt/slides/slide89.xml" ContentType="application/vnd.openxmlformats-officedocument.presentationml.slide+xml"/>
  <Override PartName="/ppt/slides/slide25.xml" ContentType="application/vnd.openxmlformats-officedocument.presentationml.slide+xml"/>
  <Override PartName="/ppt/slides/slide73.xml" ContentType="application/vnd.openxmlformats-officedocument.presentationml.slide+xml"/>
  <Override PartName="/ppt/notesSlides/notesSlide48.xml" ContentType="application/vnd.openxmlformats-officedocument.presentationml.notesSlide+xml"/>
  <Override PartName="/ppt/slides/slide67.xml" ContentType="application/vnd.openxmlformats-officedocument.presentationml.slide+xml"/>
  <Override PartName="/ppt/slides/slide51.xml" ContentType="application/vnd.openxmlformats-officedocument.presentationml.slide+xml"/>
  <Override PartName="/ppt/notesSlides/notesSlide26.xml" ContentType="application/vnd.openxmlformats-officedocument.presentationml.notesSlide+xml"/>
  <Override PartName="/ppt/slides/slide45.xml" ContentType="application/vnd.openxmlformats-officedocument.presentationml.slide+xml"/>
  <Override PartName="/ppt/embeddings/Microsoft_Equation16.bin" ContentType="application/vnd.openxmlformats-officedocument.oleObject"/>
  <Override PartName="/ppt/notesSlides/notesSlide68.xml" ContentType="application/vnd.openxmlformats-officedocument.presentationml.notesSlide+xml"/>
  <Override PartName="/ppt/slides/slide87.xml" ContentType="application/vnd.openxmlformats-officedocument.presentationml.slide+xml"/>
  <Override PartName="/ppt/slides/slide23.xml" ContentType="application/vnd.openxmlformats-officedocument.presentationml.slide+xml"/>
  <Default Extension="pict" ContentType="image/pict"/>
  <Override PartName="/ppt/embeddings/Microsoft_Equation8.bin" ContentType="application/vnd.openxmlformats-officedocument.oleObject"/>
  <Override PartName="/ppt/notesSlides/notesSlide46.xml" ContentType="application/vnd.openxmlformats-officedocument.presentationml.notesSlide+xml"/>
  <Override PartName="/ppt/slides/slide65.xml" ContentType="application/vnd.openxmlformats-officedocument.presentationml.slide+xml"/>
  <Override PartName="/ppt/slideLayouts/slideLayout12.xml" ContentType="application/vnd.openxmlformats-officedocument.presentationml.slideLayout+xml"/>
  <Override PartName="/ppt/notesSlides/notesSlide24.xml" ContentType="application/vnd.openxmlformats-officedocument.presentationml.notesSlide+xml"/>
  <Override PartName="/ppt/slides/slide43.xml" ContentType="application/vnd.openxmlformats-officedocument.presentationml.slide+xml"/>
  <Override PartName="/ppt/embeddings/Microsoft_Equation14.bin" ContentType="application/vnd.openxmlformats-officedocument.oleObject"/>
  <Override PartName="/ppt/notesSlides/notesSlide66.xml" ContentType="application/vnd.openxmlformats-officedocument.presentationml.notesSlide+xml"/>
  <Override PartName="/ppt/slides/slide85.xml" ContentType="application/vnd.openxmlformats-officedocument.presentationml.slide+xml"/>
  <Override PartName="/ppt/slides/slide21.xml" ContentType="application/vnd.openxmlformats-officedocument.presentationml.slide+xml"/>
  <Override PartName="/ppt/embeddings/Microsoft_Equation6.bin" ContentType="application/vnd.openxmlformats-officedocument.oleObject"/>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Default Extension="gif" ContentType="image/gif"/>
  <Override PartName="/ppt/slideLayouts/slideLayout10.xml" ContentType="application/vnd.openxmlformats-officedocument.presentationml.slideLayout+xml"/>
  <Override PartName="/ppt/notesSlides/notesSlide22.xml" ContentType="application/vnd.openxmlformats-officedocument.presentationml.notesSlide+xml"/>
  <Override PartName="/ppt/slides/slide41.xml" ContentType="application/vnd.openxmlformats-officedocument.presentationml.slide+xml"/>
  <Override PartName="/ppt/slides/slide103.xml" ContentType="application/vnd.openxmlformats-officedocument.presentationml.slide+xml"/>
  <Override PartName="/ppt/presentation.xml" ContentType="application/vnd.openxmlformats-officedocument.presentationml.presentation.main+xml"/>
  <Override PartName="/ppt/embeddings/Microsoft_Equation12.bin" ContentType="application/vnd.openxmlformats-officedocument.oleObject"/>
  <Override PartName="/ppt/notesSlides/notesSlide64.xml" ContentType="application/vnd.openxmlformats-officedocument.presentationml.notesSlide+xml"/>
  <Override PartName="/ppt/slides/slide83.xml" ContentType="application/vnd.openxmlformats-officedocument.presentationml.slide+xml"/>
  <Override PartName="/ppt/notesSlides/notesSlide58.xml" ContentType="application/vnd.openxmlformats-officedocument.presentationml.notesSlide+xml"/>
  <Override PartName="/ppt/embeddings/Microsoft_Equation4.bin" ContentType="application/vnd.openxmlformats-officedocument.oleObject"/>
  <Override PartName="/ppt/notesSlides/notesSlide42.xml" ContentType="application/vnd.openxmlformats-officedocument.presentationml.notesSlide+xml"/>
  <Override PartName="/ppt/slides/slide61.xml" ContentType="application/vnd.openxmlformats-officedocument.presentationml.slide+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101.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embeddings/Microsoft_Equation10.bin" ContentType="application/vnd.openxmlformats-officedocument.oleObject"/>
  <Override PartName="/ppt/notesSlides/notesSlide62.xml" ContentType="application/vnd.openxmlformats-officedocument.presentationml.notesSlide+xml"/>
  <Override PartName="/ppt/slides/slide81.xml" ContentType="application/vnd.openxmlformats-officedocument.presentationml.slide+xml"/>
  <Override PartName="/ppt/notesSlides/notesSlide56.xml" ContentType="application/vnd.openxmlformats-officedocument.presentationml.notesSlide+xml"/>
  <Override PartName="/ppt/embeddings/Microsoft_Equation2.bin" ContentType="application/vnd.openxmlformats-officedocument.oleObject"/>
  <Override PartName="/ppt/notesSlides/notesSlide40.xml" ContentType="application/vnd.openxmlformats-officedocument.presentationml.notesSlide+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embeddings/Microsoft_Equation24.bin" ContentType="application/vnd.openxmlformats-officedocument.oleObject"/>
  <Override PartName="/ppt/notesSlides/notesSlide4.xml" ContentType="application/vnd.openxmlformats-officedocument.presentationml.notesSlide+xml"/>
  <Override PartName="/ppt/slides/slide95.xml" ContentType="application/vnd.openxmlformats-officedocument.presentationml.slide+xml"/>
  <Override PartName="/ppt/slides/slide6.xml" ContentType="application/vnd.openxmlformats-officedocument.presentationml.slide+xml"/>
  <Override PartName="/ppt/slides/slide18.xml" ContentType="application/vnd.openxmlformats-officedocument.presentationml.slide+xml"/>
  <Override PartName="/ppt/notesSlides/notesSlide60.xml" ContentType="application/vnd.openxmlformats-officedocument.presentationml.notesSlide+xml"/>
  <Default Extension="vml" ContentType="application/vnd.openxmlformats-officedocument.vmlDrawing"/>
  <Override PartName="/ppt/notesSlides/notesSlide54.xml" ContentType="application/vnd.openxmlformats-officedocument.presentationml.notesSlide+xml"/>
  <Override PartName="/ppt/tableStyles.xml" ContentType="application/vnd.openxmlformats-officedocument.presentationml.tableStyles+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embeddings/Microsoft_Equation22.bin" ContentType="application/vnd.openxmlformats-officedocument.oleObject"/>
  <Default Extension="bin" ContentType="application/vnd.openxmlformats-officedocument.presentationml.printerSettings"/>
  <Override PartName="/ppt/notesSlides/notesSlide2.xml" ContentType="application/vnd.openxmlformats-officedocument.presentationml.notesSlide+xml"/>
  <Override PartName="/ppt/slides/slide93.xml" ContentType="application/vnd.openxmlformats-officedocument.presentationml.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embeddings/Microsoft_Equation29.bin" ContentType="application/vnd.openxmlformats-officedocument.oleObject"/>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embeddings/Microsoft_Equation20.bin" ContentType="application/vnd.openxmlformats-officedocument.oleObject"/>
  <Override PartName="/ppt/slides/slide78.xml" ContentType="application/vnd.openxmlformats-officedocument.presentationml.slide+xml"/>
  <Override PartName="/ppt/slides/slide91.xml" ContentType="application/vnd.openxmlformats-officedocument.presentationml.slide+xml"/>
  <Override PartName="/ppt/notesSlides/notesSlide72.xml" ContentType="application/vnd.openxmlformats-officedocument.presentationml.notesSlide+xml"/>
  <Override PartName="/ppt/slides/slide2.xml" ContentType="application/vnd.openxmlformats-officedocument.presentationml.slide+xml"/>
  <Override PartName="/ppt/slides/slide14.xml" ContentType="application/vnd.openxmlformats-officedocument.presentationml.slide+xml"/>
  <Override PartName="/ppt/notesSlides/notesSlide37.xml" ContentType="application/vnd.openxmlformats-officedocument.presentationml.notesSlide+xml"/>
  <Override PartName="/ppt/slides/slide56.xml" ContentType="application/vnd.openxmlformats-officedocument.presentationml.slide+xml"/>
  <Override PartName="/ppt/notesSlides/notesSlide50.xml" ContentType="application/vnd.openxmlformats-officedocument.presentationml.notesSlide+xml"/>
  <Override PartName="/ppt/embeddings/Microsoft_Equation27.bin" ContentType="application/vnd.openxmlformats-officedocument.oleObject"/>
  <Override PartName="/ppt/slides/slide98.xml" ContentType="application/vnd.openxmlformats-officedocument.presentationml.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s/slide76.xml" ContentType="application/vnd.openxmlformats-officedocument.presentationml.slide+xml"/>
  <Override PartName="/ppt/notesSlides/notesSlide70.xml" ContentType="application/vnd.openxmlformats-officedocument.presentationml.notesSlide+xml"/>
  <Default Extension="png" ContentType="image/png"/>
  <Override PartName="/ppt/slides/slide12.xml" ContentType="application/vnd.openxmlformats-officedocument.presentationml.slide+xml"/>
  <Default Extension="wmf" ContentType="image/x-wmf"/>
  <Override PartName="/ppt/slides/slide54.xml" ContentType="application/vnd.openxmlformats-officedocument.presentationml.slide+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s/slide96.xml" ContentType="application/vnd.openxmlformats-officedocument.presentationml.slide+xml"/>
  <Override PartName="/ppt/theme/theme2.xml" ContentType="application/vnd.openxmlformats-officedocument.theme+xml"/>
  <Override PartName="/ppt/embeddings/Microsoft_Equation19.bin" ContentType="application/vnd.openxmlformats-officedocument.oleObject"/>
  <Override PartName="/ppt/notesSlides/notesSlide13.xml" ContentType="application/vnd.openxmlformats-officedocument.presentationml.notesSlide+xml"/>
  <Override PartName="/ppt/slides/slide32.xml" ContentType="application/vnd.openxmlformats-officedocument.presentationml.slide+xml"/>
  <Override PartName="/ppt/slides/slide26.xml" ContentType="application/vnd.openxmlformats-officedocument.presentationml.slide+xml"/>
  <Override PartName="/ppt/slides/slide74.xml" ContentType="application/vnd.openxmlformats-officedocument.presentationml.slide+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s/slide52.xml" ContentType="application/vnd.openxmlformats-officedocument.presentationml.slide+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embeddings/Microsoft_Equation17.bin" ContentType="application/vnd.openxmlformats-officedocument.oleObject"/>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06"/>
  </p:notesMasterIdLst>
  <p:handoutMasterIdLst>
    <p:handoutMasterId r:id="rId107"/>
  </p:handoutMasterIdLst>
  <p:sldIdLst>
    <p:sldId id="257" r:id="rId2"/>
    <p:sldId id="820" r:id="rId3"/>
    <p:sldId id="821" r:id="rId4"/>
    <p:sldId id="590" r:id="rId5"/>
    <p:sldId id="775" r:id="rId6"/>
    <p:sldId id="814" r:id="rId7"/>
    <p:sldId id="276" r:id="rId8"/>
    <p:sldId id="741" r:id="rId9"/>
    <p:sldId id="595" r:id="rId10"/>
    <p:sldId id="593" r:id="rId11"/>
    <p:sldId id="594" r:id="rId12"/>
    <p:sldId id="776" r:id="rId13"/>
    <p:sldId id="777" r:id="rId14"/>
    <p:sldId id="778" r:id="rId15"/>
    <p:sldId id="779" r:id="rId16"/>
    <p:sldId id="780" r:id="rId17"/>
    <p:sldId id="781" r:id="rId18"/>
    <p:sldId id="782" r:id="rId19"/>
    <p:sldId id="783" r:id="rId20"/>
    <p:sldId id="784" r:id="rId21"/>
    <p:sldId id="785" r:id="rId22"/>
    <p:sldId id="786" r:id="rId23"/>
    <p:sldId id="787" r:id="rId24"/>
    <p:sldId id="591" r:id="rId25"/>
    <p:sldId id="274" r:id="rId26"/>
    <p:sldId id="298" r:id="rId27"/>
    <p:sldId id="280" r:id="rId28"/>
    <p:sldId id="283" r:id="rId29"/>
    <p:sldId id="380" r:id="rId30"/>
    <p:sldId id="284" r:id="rId31"/>
    <p:sldId id="285" r:id="rId32"/>
    <p:sldId id="286" r:id="rId33"/>
    <p:sldId id="289" r:id="rId34"/>
    <p:sldId id="287" r:id="rId35"/>
    <p:sldId id="288" r:id="rId36"/>
    <p:sldId id="290" r:id="rId37"/>
    <p:sldId id="292" r:id="rId38"/>
    <p:sldId id="293" r:id="rId39"/>
    <p:sldId id="282" r:id="rId40"/>
    <p:sldId id="815" r:id="rId41"/>
    <p:sldId id="774" r:id="rId42"/>
    <p:sldId id="739" r:id="rId43"/>
    <p:sldId id="738" r:id="rId44"/>
    <p:sldId id="788" r:id="rId45"/>
    <p:sldId id="789" r:id="rId46"/>
    <p:sldId id="790" r:id="rId47"/>
    <p:sldId id="793" r:id="rId48"/>
    <p:sldId id="795" r:id="rId49"/>
    <p:sldId id="742" r:id="rId50"/>
    <p:sldId id="816" r:id="rId51"/>
    <p:sldId id="743" r:id="rId52"/>
    <p:sldId id="745" r:id="rId53"/>
    <p:sldId id="748" r:id="rId54"/>
    <p:sldId id="747" r:id="rId55"/>
    <p:sldId id="746" r:id="rId56"/>
    <p:sldId id="733" r:id="rId57"/>
    <p:sldId id="744" r:id="rId58"/>
    <p:sldId id="737" r:id="rId59"/>
    <p:sldId id="751" r:id="rId60"/>
    <p:sldId id="752" r:id="rId61"/>
    <p:sldId id="753" r:id="rId62"/>
    <p:sldId id="754" r:id="rId63"/>
    <p:sldId id="736" r:id="rId64"/>
    <p:sldId id="817" r:id="rId65"/>
    <p:sldId id="755" r:id="rId66"/>
    <p:sldId id="428" r:id="rId67"/>
    <p:sldId id="600" r:id="rId68"/>
    <p:sldId id="598" r:id="rId69"/>
    <p:sldId id="599" r:id="rId70"/>
    <p:sldId id="431" r:id="rId71"/>
    <p:sldId id="432" r:id="rId72"/>
    <p:sldId id="514" r:id="rId73"/>
    <p:sldId id="538" r:id="rId74"/>
    <p:sldId id="539" r:id="rId75"/>
    <p:sldId id="540" r:id="rId76"/>
    <p:sldId id="513" r:id="rId77"/>
    <p:sldId id="758" r:id="rId78"/>
    <p:sldId id="796" r:id="rId79"/>
    <p:sldId id="818" r:id="rId80"/>
    <p:sldId id="756" r:id="rId81"/>
    <p:sldId id="447" r:id="rId82"/>
    <p:sldId id="449" r:id="rId83"/>
    <p:sldId id="562" r:id="rId84"/>
    <p:sldId id="563" r:id="rId85"/>
    <p:sldId id="797" r:id="rId86"/>
    <p:sldId id="798" r:id="rId87"/>
    <p:sldId id="607" r:id="rId88"/>
    <p:sldId id="819" r:id="rId89"/>
    <p:sldId id="759" r:id="rId90"/>
    <p:sldId id="762" r:id="rId91"/>
    <p:sldId id="765" r:id="rId92"/>
    <p:sldId id="766" r:id="rId93"/>
    <p:sldId id="767" r:id="rId94"/>
    <p:sldId id="768" r:id="rId95"/>
    <p:sldId id="760" r:id="rId96"/>
    <p:sldId id="761" r:id="rId97"/>
    <p:sldId id="757" r:id="rId98"/>
    <p:sldId id="573" r:id="rId99"/>
    <p:sldId id="769" r:id="rId100"/>
    <p:sldId id="811" r:id="rId101"/>
    <p:sldId id="812" r:id="rId102"/>
    <p:sldId id="770" r:id="rId103"/>
    <p:sldId id="507" r:id="rId104"/>
    <p:sldId id="508" r:id="rId105"/>
  </p:sldIdLst>
  <p:sldSz cx="9144000" cy="6858000" type="screen4x3"/>
  <p:notesSz cx="6935788" cy="9232900"/>
  <p:defaultTextStyle>
    <a:defPPr>
      <a:defRPr lang="en-US"/>
    </a:defPPr>
    <a:lvl1pPr algn="ctr" rtl="0" fontAlgn="base">
      <a:spcBef>
        <a:spcPct val="0"/>
      </a:spcBef>
      <a:spcAft>
        <a:spcPct val="0"/>
      </a:spcAft>
      <a:defRPr kern="1200">
        <a:solidFill>
          <a:schemeClr val="tx1"/>
        </a:solidFill>
        <a:latin typeface="Arial" pitchFamily="-111" charset="0"/>
        <a:ea typeface="+mn-ea"/>
        <a:cs typeface="+mn-cs"/>
      </a:defRPr>
    </a:lvl1pPr>
    <a:lvl2pPr marL="457200" algn="ctr" rtl="0" fontAlgn="base">
      <a:spcBef>
        <a:spcPct val="0"/>
      </a:spcBef>
      <a:spcAft>
        <a:spcPct val="0"/>
      </a:spcAft>
      <a:defRPr kern="1200">
        <a:solidFill>
          <a:schemeClr val="tx1"/>
        </a:solidFill>
        <a:latin typeface="Arial" pitchFamily="-111" charset="0"/>
        <a:ea typeface="+mn-ea"/>
        <a:cs typeface="+mn-cs"/>
      </a:defRPr>
    </a:lvl2pPr>
    <a:lvl3pPr marL="914400" algn="ctr" rtl="0" fontAlgn="base">
      <a:spcBef>
        <a:spcPct val="0"/>
      </a:spcBef>
      <a:spcAft>
        <a:spcPct val="0"/>
      </a:spcAft>
      <a:defRPr kern="1200">
        <a:solidFill>
          <a:schemeClr val="tx1"/>
        </a:solidFill>
        <a:latin typeface="Arial" pitchFamily="-111" charset="0"/>
        <a:ea typeface="+mn-ea"/>
        <a:cs typeface="+mn-cs"/>
      </a:defRPr>
    </a:lvl3pPr>
    <a:lvl4pPr marL="1371600" algn="ctr" rtl="0" fontAlgn="base">
      <a:spcBef>
        <a:spcPct val="0"/>
      </a:spcBef>
      <a:spcAft>
        <a:spcPct val="0"/>
      </a:spcAft>
      <a:defRPr kern="1200">
        <a:solidFill>
          <a:schemeClr val="tx1"/>
        </a:solidFill>
        <a:latin typeface="Arial" pitchFamily="-111" charset="0"/>
        <a:ea typeface="+mn-ea"/>
        <a:cs typeface="+mn-cs"/>
      </a:defRPr>
    </a:lvl4pPr>
    <a:lvl5pPr marL="1828800" algn="ctr" rtl="0" fontAlgn="base">
      <a:spcBef>
        <a:spcPct val="0"/>
      </a:spcBef>
      <a:spcAft>
        <a:spcPct val="0"/>
      </a:spcAft>
      <a:defRPr kern="1200">
        <a:solidFill>
          <a:schemeClr val="tx1"/>
        </a:solidFill>
        <a:latin typeface="Arial" pitchFamily="-111" charset="0"/>
        <a:ea typeface="+mn-ea"/>
        <a:cs typeface="+mn-cs"/>
      </a:defRPr>
    </a:lvl5pPr>
    <a:lvl6pPr marL="2286000" algn="l" defTabSz="457200" rtl="0" eaLnBrk="1" latinLnBrk="0" hangingPunct="1">
      <a:defRPr kern="1200">
        <a:solidFill>
          <a:schemeClr val="tx1"/>
        </a:solidFill>
        <a:latin typeface="Arial" pitchFamily="-111" charset="0"/>
        <a:ea typeface="+mn-ea"/>
        <a:cs typeface="+mn-cs"/>
      </a:defRPr>
    </a:lvl6pPr>
    <a:lvl7pPr marL="2743200" algn="l" defTabSz="457200" rtl="0" eaLnBrk="1" latinLnBrk="0" hangingPunct="1">
      <a:defRPr kern="1200">
        <a:solidFill>
          <a:schemeClr val="tx1"/>
        </a:solidFill>
        <a:latin typeface="Arial" pitchFamily="-111" charset="0"/>
        <a:ea typeface="+mn-ea"/>
        <a:cs typeface="+mn-cs"/>
      </a:defRPr>
    </a:lvl7pPr>
    <a:lvl8pPr marL="3200400" algn="l" defTabSz="457200" rtl="0" eaLnBrk="1" latinLnBrk="0" hangingPunct="1">
      <a:defRPr kern="1200">
        <a:solidFill>
          <a:schemeClr val="tx1"/>
        </a:solidFill>
        <a:latin typeface="Arial" pitchFamily="-111" charset="0"/>
        <a:ea typeface="+mn-ea"/>
        <a:cs typeface="+mn-cs"/>
      </a:defRPr>
    </a:lvl8pPr>
    <a:lvl9pPr marL="3657600" algn="l" defTabSz="457200" rtl="0" eaLnBrk="1" latinLnBrk="0" hangingPunct="1">
      <a:defRPr kern="1200">
        <a:solidFill>
          <a:schemeClr val="tx1"/>
        </a:solidFill>
        <a:latin typeface="Arial" pitchFamily="-11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4" frameSlides="1"/>
  <p:clrMru>
    <a:srgbClr val="FF8080"/>
    <a:srgbClr val="008000"/>
    <a:srgbClr val="00FF00"/>
    <a:srgbClr val="FF0000"/>
    <a:srgbClr val="FF00FF"/>
    <a:srgbClr val="FF3399"/>
    <a:srgbClr val="99FF33"/>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7344" autoAdjust="0"/>
    <p:restoredTop sz="97238" autoAdjust="0"/>
  </p:normalViewPr>
  <p:slideViewPr>
    <p:cSldViewPr>
      <p:cViewPr varScale="1">
        <p:scale>
          <a:sx n="112" d="100"/>
          <a:sy n="112" d="100"/>
        </p:scale>
        <p:origin x="-696" y="-112"/>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3750"/>
    </p:cViewPr>
  </p:sorterViewPr>
  <p:gridSpacing cx="78028800" cy="780288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notesMaster" Target="notesMasters/notesMaster1.xml"/><Relationship Id="rId107"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printerSettings" Target="printerSettings/printerSettings1.bin"/><Relationship Id="rId109"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viewProps" Target="viewProps.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theme" Target="theme/theme1.xml"/><Relationship Id="rId112"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_rels/viewProps.xml.rels><?xml version="1.0" encoding="UTF-8" standalone="yes"?>
<Relationships xmlns="http://schemas.openxmlformats.org/package/2006/relationships"><Relationship Id="rId1" Type="http://schemas.openxmlformats.org/officeDocument/2006/relationships/slide" Target="slides/slide71.xml"/><Relationship Id="rId2" Type="http://schemas.openxmlformats.org/officeDocument/2006/relationships/slide" Target="slides/slide10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ict"/></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pict"/><Relationship Id="rId4" Type="http://schemas.openxmlformats.org/officeDocument/2006/relationships/image" Target="../media/image19.pict"/><Relationship Id="rId5" Type="http://schemas.openxmlformats.org/officeDocument/2006/relationships/image" Target="../media/image20.pict"/><Relationship Id="rId1" Type="http://schemas.openxmlformats.org/officeDocument/2006/relationships/image" Target="../media/image16.pict"/><Relationship Id="rId2" Type="http://schemas.openxmlformats.org/officeDocument/2006/relationships/image" Target="../media/image17.pict"/></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pict"/><Relationship Id="rId4" Type="http://schemas.openxmlformats.org/officeDocument/2006/relationships/image" Target="../media/image22.pict"/><Relationship Id="rId5" Type="http://schemas.openxmlformats.org/officeDocument/2006/relationships/image" Target="../media/image23.pict"/><Relationship Id="rId1" Type="http://schemas.openxmlformats.org/officeDocument/2006/relationships/image" Target="../media/image16.pict"/><Relationship Id="rId2" Type="http://schemas.openxmlformats.org/officeDocument/2006/relationships/image" Target="../media/image21.pict"/></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pict"/></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pict"/></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pict"/></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6.pict"/></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7.pict"/></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pict"/><Relationship Id="rId2" Type="http://schemas.openxmlformats.org/officeDocument/2006/relationships/image" Target="../media/image28.pict"/></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5.pict"/></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5.pict"/></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5.pict"/></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5.pict"/></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8.pict"/><Relationship Id="rId4" Type="http://schemas.openxmlformats.org/officeDocument/2006/relationships/image" Target="../media/image39.pict"/><Relationship Id="rId5" Type="http://schemas.openxmlformats.org/officeDocument/2006/relationships/image" Target="../media/image40.pict"/><Relationship Id="rId1" Type="http://schemas.openxmlformats.org/officeDocument/2006/relationships/image" Target="../media/image36.pict"/><Relationship Id="rId2" Type="http://schemas.openxmlformats.org/officeDocument/2006/relationships/image" Target="../media/image37.pict"/></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2.wmf"/><Relationship Id="rId2" Type="http://schemas.openxmlformats.org/officeDocument/2006/relationships/image" Target="../media/image4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0"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a:lvl1pPr>
          </a:lstStyle>
          <a:p>
            <a:endParaRPr lang="en-US"/>
          </a:p>
        </p:txBody>
      </p:sp>
      <p:sp>
        <p:nvSpPr>
          <p:cNvPr id="159747" name="Rectangle 3"/>
          <p:cNvSpPr>
            <a:spLocks noGrp="1" noChangeArrowheads="1"/>
          </p:cNvSpPr>
          <p:nvPr>
            <p:ph type="dt" sz="quarter" idx="1"/>
          </p:nvPr>
        </p:nvSpPr>
        <p:spPr bwMode="auto">
          <a:xfrm>
            <a:off x="3929063"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159748" name="Rectangle 4"/>
          <p:cNvSpPr>
            <a:spLocks noGrp="1" noChangeArrowheads="1"/>
          </p:cNvSpPr>
          <p:nvPr>
            <p:ph type="ftr" sz="quarter" idx="2"/>
          </p:nvPr>
        </p:nvSpPr>
        <p:spPr bwMode="auto">
          <a:xfrm>
            <a:off x="0"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a:lvl1pPr>
          </a:lstStyle>
          <a:p>
            <a:endParaRPr lang="en-US"/>
          </a:p>
        </p:txBody>
      </p:sp>
      <p:sp>
        <p:nvSpPr>
          <p:cNvPr id="159749" name="Rectangle 5"/>
          <p:cNvSpPr>
            <a:spLocks noGrp="1" noChangeArrowheads="1"/>
          </p:cNvSpPr>
          <p:nvPr>
            <p:ph type="sldNum" sz="quarter" idx="3"/>
          </p:nvPr>
        </p:nvSpPr>
        <p:spPr bwMode="auto">
          <a:xfrm>
            <a:off x="3929063"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34D50568-AD68-8E49-B3A1-86D4E0A9BA90}"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a:lvl1pPr>
          </a:lstStyle>
          <a:p>
            <a:endParaRPr lang="en-US"/>
          </a:p>
        </p:txBody>
      </p:sp>
      <p:sp>
        <p:nvSpPr>
          <p:cNvPr id="24579" name="Rectangle 3"/>
          <p:cNvSpPr>
            <a:spLocks noGrp="1" noChangeArrowheads="1"/>
          </p:cNvSpPr>
          <p:nvPr>
            <p:ph type="dt" idx="1"/>
          </p:nvPr>
        </p:nvSpPr>
        <p:spPr bwMode="auto">
          <a:xfrm>
            <a:off x="3929063"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24580" name="Rectangle 4"/>
          <p:cNvSpPr>
            <a:spLocks noGrp="1" noRot="1" noChangeAspect="1" noChangeArrowheads="1" noTextEdit="1"/>
          </p:cNvSpPr>
          <p:nvPr>
            <p:ph type="sldImg" idx="2"/>
          </p:nvPr>
        </p:nvSpPr>
        <p:spPr bwMode="auto">
          <a:xfrm>
            <a:off x="1160463" y="693738"/>
            <a:ext cx="4614862" cy="346075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925513" y="4384675"/>
            <a:ext cx="5084762" cy="4154488"/>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2" name="Rectangle 6"/>
          <p:cNvSpPr>
            <a:spLocks noGrp="1" noChangeArrowheads="1"/>
          </p:cNvSpPr>
          <p:nvPr>
            <p:ph type="ftr" sz="quarter" idx="4"/>
          </p:nvPr>
        </p:nvSpPr>
        <p:spPr bwMode="auto">
          <a:xfrm>
            <a:off x="0"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a:lvl1pPr>
          </a:lstStyle>
          <a:p>
            <a:endParaRPr lang="en-US"/>
          </a:p>
        </p:txBody>
      </p:sp>
      <p:sp>
        <p:nvSpPr>
          <p:cNvPr id="24583" name="Rectangle 7"/>
          <p:cNvSpPr>
            <a:spLocks noGrp="1" noChangeArrowheads="1"/>
          </p:cNvSpPr>
          <p:nvPr>
            <p:ph type="sldNum" sz="quarter" idx="5"/>
          </p:nvPr>
        </p:nvSpPr>
        <p:spPr bwMode="auto">
          <a:xfrm>
            <a:off x="3929063"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D9AE332C-ED89-9143-9B25-92B40DF6DEA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111" charset="0"/>
        <a:ea typeface="+mn-ea"/>
        <a:cs typeface="+mn-cs"/>
      </a:defRPr>
    </a:lvl1pPr>
    <a:lvl2pPr marL="4572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2BBEE-DBA4-A746-8581-BDA0152A3D8E}" type="slidenum">
              <a:rPr lang="en-US"/>
              <a:pPr/>
              <a:t>1</a:t>
            </a:fld>
            <a:endParaRPr lang="en-US"/>
          </a:p>
        </p:txBody>
      </p:sp>
      <p:sp>
        <p:nvSpPr>
          <p:cNvPr id="577538" name="Rectangle 2"/>
          <p:cNvSpPr>
            <a:spLocks noGrp="1" noRot="1" noChangeAspect="1" noChangeArrowheads="1" noTextEdit="1"/>
          </p:cNvSpPr>
          <p:nvPr>
            <p:ph type="sldImg"/>
          </p:nvPr>
        </p:nvSpPr>
        <p:spPr>
          <a:ln/>
        </p:spPr>
      </p:sp>
      <p:sp>
        <p:nvSpPr>
          <p:cNvPr id="577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1DDEE9-FE35-2848-9E4C-8DC72509A221}" type="slidenum">
              <a:rPr lang="en-US"/>
              <a:pPr/>
              <a:t>4</a:t>
            </a:fld>
            <a:endParaRPr lang="en-US"/>
          </a:p>
        </p:txBody>
      </p:sp>
      <p:sp>
        <p:nvSpPr>
          <p:cNvPr id="610306" name="Rectangle 2"/>
          <p:cNvSpPr>
            <a:spLocks noGrp="1" noRot="1" noChangeAspect="1" noChangeArrowheads="1" noTextEdit="1"/>
          </p:cNvSpPr>
          <p:nvPr>
            <p:ph type="sldImg"/>
          </p:nvPr>
        </p:nvSpPr>
        <p:spPr>
          <a:ln/>
        </p:spPr>
      </p:sp>
      <p:sp>
        <p:nvSpPr>
          <p:cNvPr id="610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28799-DB99-D944-822D-338FF1405648}" type="slidenum">
              <a:rPr lang="en-US"/>
              <a:pPr/>
              <a:t>7</a:t>
            </a:fld>
            <a:endParaRPr lang="en-US"/>
          </a:p>
        </p:txBody>
      </p:sp>
      <p:sp>
        <p:nvSpPr>
          <p:cNvPr id="25602" name="Rectangle 2"/>
          <p:cNvSpPr>
            <a:spLocks noGrp="1" noRot="1" noChangeAspect="1" noChangeArrowheads="1" noTextEdit="1"/>
          </p:cNvSpPr>
          <p:nvPr>
            <p:ph type="sldImg"/>
          </p:nvPr>
        </p:nvSpPr>
        <p:spPr bwMode="auto">
          <a:xfrm>
            <a:off x="1173163" y="700088"/>
            <a:ext cx="4592637" cy="3444875"/>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23925" y="4381500"/>
            <a:ext cx="5083175" cy="4156075"/>
          </a:xfrm>
          <a:prstGeom prst="rect">
            <a:avLst/>
          </a:prstGeom>
          <a:solidFill>
            <a:srgbClr val="FFFFFF"/>
          </a:solidFill>
          <a:ln>
            <a:solidFill>
              <a:srgbClr val="000000"/>
            </a:solidFill>
            <a:miter lim="800000"/>
            <a:headEnd/>
            <a:tailEnd/>
          </a:ln>
        </p:spPr>
        <p:txBody>
          <a:bodyPr lIns="91083" tIns="45542" rIns="91083" bIns="45542">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28799-DB99-D944-822D-338FF1405648}" type="slidenum">
              <a:rPr lang="en-US"/>
              <a:pPr/>
              <a:t>8</a:t>
            </a:fld>
            <a:endParaRPr lang="en-US"/>
          </a:p>
        </p:txBody>
      </p:sp>
      <p:sp>
        <p:nvSpPr>
          <p:cNvPr id="25602" name="Rectangle 2"/>
          <p:cNvSpPr>
            <a:spLocks noGrp="1" noRot="1" noChangeAspect="1" noChangeArrowheads="1" noTextEdit="1"/>
          </p:cNvSpPr>
          <p:nvPr>
            <p:ph type="sldImg"/>
          </p:nvPr>
        </p:nvSpPr>
        <p:spPr bwMode="auto">
          <a:xfrm>
            <a:off x="1173163" y="700088"/>
            <a:ext cx="4592637" cy="3444875"/>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23925" y="4381500"/>
            <a:ext cx="5083175" cy="4156075"/>
          </a:xfrm>
          <a:prstGeom prst="rect">
            <a:avLst/>
          </a:prstGeom>
          <a:solidFill>
            <a:srgbClr val="FFFFFF"/>
          </a:solidFill>
          <a:ln>
            <a:solidFill>
              <a:srgbClr val="000000"/>
            </a:solidFill>
            <a:miter lim="800000"/>
            <a:headEnd/>
            <a:tailEnd/>
          </a:ln>
        </p:spPr>
        <p:txBody>
          <a:bodyPr lIns="91083" tIns="45542" rIns="91083" bIns="45542">
            <a:prstTxWarp prst="textNoShape">
              <a:avLst/>
            </a:prstTxWarp>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2332E-8796-4947-99A9-087886AA2F69}" type="slidenum">
              <a:rPr lang="en-US"/>
              <a:pPr/>
              <a:t>9</a:t>
            </a:fld>
            <a:endParaRPr lang="en-US"/>
          </a:p>
        </p:txBody>
      </p:sp>
      <p:sp>
        <p:nvSpPr>
          <p:cNvPr id="613378" name="Rectangle 2"/>
          <p:cNvSpPr>
            <a:spLocks noGrp="1" noRot="1" noChangeAspect="1" noChangeArrowheads="1" noTextEdit="1"/>
          </p:cNvSpPr>
          <p:nvPr>
            <p:ph type="sldImg"/>
          </p:nvPr>
        </p:nvSpPr>
        <p:spPr>
          <a:ln/>
        </p:spPr>
      </p:sp>
      <p:sp>
        <p:nvSpPr>
          <p:cNvPr id="613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98EAE-3A6D-C740-9093-87499703F943}" type="slidenum">
              <a:rPr lang="en-US"/>
              <a:pPr/>
              <a:t>10</a:t>
            </a:fld>
            <a:endParaRPr lang="en-US"/>
          </a:p>
        </p:txBody>
      </p:sp>
      <p:sp>
        <p:nvSpPr>
          <p:cNvPr id="614402" name="Rectangle 2"/>
          <p:cNvSpPr>
            <a:spLocks noGrp="1" noRot="1" noChangeAspect="1" noChangeArrowheads="1" noTextEdit="1"/>
          </p:cNvSpPr>
          <p:nvPr>
            <p:ph type="sldImg"/>
          </p:nvPr>
        </p:nvSpPr>
        <p:spPr>
          <a:ln/>
        </p:spPr>
      </p:sp>
      <p:sp>
        <p:nvSpPr>
          <p:cNvPr id="614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529AAE-FD11-D74D-A5E0-8EB34EB98ECE}" type="slidenum">
              <a:rPr lang="en-US"/>
              <a:pPr/>
              <a:t>11</a:t>
            </a:fld>
            <a:endParaRPr lang="en-US"/>
          </a:p>
        </p:txBody>
      </p:sp>
      <p:sp>
        <p:nvSpPr>
          <p:cNvPr id="615426" name="Rectangle 2"/>
          <p:cNvSpPr>
            <a:spLocks noGrp="1" noRot="1" noChangeAspect="1" noChangeArrowheads="1" noTextEdit="1"/>
          </p:cNvSpPr>
          <p:nvPr>
            <p:ph type="sldImg"/>
          </p:nvPr>
        </p:nvSpPr>
        <p:spPr>
          <a:ln/>
        </p:spPr>
      </p:sp>
      <p:sp>
        <p:nvSpPr>
          <p:cNvPr id="615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3A388-9802-FF4B-82BC-0C2324172185}" type="slidenum">
              <a:rPr lang="en-US"/>
              <a:pPr/>
              <a:t>12</a:t>
            </a:fld>
            <a:endParaRPr lang="en-US"/>
          </a:p>
        </p:txBody>
      </p:sp>
      <p:sp>
        <p:nvSpPr>
          <p:cNvPr id="470018" name="Rectangle 2"/>
          <p:cNvSpPr>
            <a:spLocks noGrp="1" noRot="1" noChangeAspect="1" noChangeArrowheads="1" noTextEdit="1"/>
          </p:cNvSpPr>
          <p:nvPr>
            <p:ph type="sldImg"/>
          </p:nvPr>
        </p:nvSpPr>
        <p:spPr>
          <a:ln/>
        </p:spPr>
      </p:sp>
      <p:sp>
        <p:nvSpPr>
          <p:cNvPr id="470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9FE2D-D277-524B-8732-5EDE681B18D5}" type="slidenum">
              <a:rPr lang="en-US"/>
              <a:pPr/>
              <a:t>13</a:t>
            </a:fld>
            <a:endParaRPr lang="en-US"/>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73B195-EF65-7640-B87D-215A1202064D}" type="slidenum">
              <a:rPr lang="en-US"/>
              <a:pPr/>
              <a:t>14</a:t>
            </a:fld>
            <a:endParaRPr lang="en-US"/>
          </a:p>
        </p:txBody>
      </p:sp>
      <p:sp>
        <p:nvSpPr>
          <p:cNvPr id="472066" name="Rectangle 2"/>
          <p:cNvSpPr>
            <a:spLocks noGrp="1" noRot="1" noChangeAspect="1" noChangeArrowheads="1" noTextEdit="1"/>
          </p:cNvSpPr>
          <p:nvPr>
            <p:ph type="sldImg"/>
          </p:nvPr>
        </p:nvSpPr>
        <p:spPr>
          <a:ln/>
        </p:spPr>
      </p:sp>
      <p:sp>
        <p:nvSpPr>
          <p:cNvPr id="472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3D638A-F2E9-F24D-BC87-BC0DD2D5B3EC}" type="slidenum">
              <a:rPr lang="en-US"/>
              <a:pPr/>
              <a:t>15</a:t>
            </a:fld>
            <a:endParaRPr lang="en-US"/>
          </a:p>
        </p:txBody>
      </p:sp>
      <p:sp>
        <p:nvSpPr>
          <p:cNvPr id="474114" name="Rectangle 2"/>
          <p:cNvSpPr>
            <a:spLocks noGrp="1" noRot="1" noChangeAspect="1" noChangeArrowheads="1" noTextEdit="1"/>
          </p:cNvSpPr>
          <p:nvPr>
            <p:ph type="sldImg"/>
          </p:nvPr>
        </p:nvSpPr>
        <p:spPr>
          <a:ln/>
        </p:spPr>
      </p:sp>
      <p:sp>
        <p:nvSpPr>
          <p:cNvPr id="474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634C87-B54E-0E4C-9A02-8C33E8C84FF1}" type="slidenum">
              <a:rPr lang="en-US"/>
              <a:pPr/>
              <a:t>16</a:t>
            </a:fld>
            <a:endParaRPr lang="en-US"/>
          </a:p>
        </p:txBody>
      </p:sp>
      <p:sp>
        <p:nvSpPr>
          <p:cNvPr id="476162" name="Rectangle 2"/>
          <p:cNvSpPr>
            <a:spLocks noGrp="1" noRot="1" noChangeAspect="1" noChangeArrowheads="1" noTextEdit="1"/>
          </p:cNvSpPr>
          <p:nvPr>
            <p:ph type="sldImg"/>
          </p:nvPr>
        </p:nvSpPr>
        <p:spPr>
          <a:ln/>
        </p:spPr>
      </p:sp>
      <p:sp>
        <p:nvSpPr>
          <p:cNvPr id="476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D6E4B2-5957-8B4B-8C52-71444A8F5D9D}" type="slidenum">
              <a:rPr lang="en-US"/>
              <a:pPr/>
              <a:t>17</a:t>
            </a:fld>
            <a:endParaRPr lang="en-US"/>
          </a:p>
        </p:txBody>
      </p:sp>
      <p:sp>
        <p:nvSpPr>
          <p:cNvPr id="478210" name="Rectangle 2"/>
          <p:cNvSpPr>
            <a:spLocks noGrp="1" noRot="1" noChangeAspect="1" noChangeArrowheads="1" noTextEdit="1"/>
          </p:cNvSpPr>
          <p:nvPr>
            <p:ph type="sldImg"/>
          </p:nvPr>
        </p:nvSpPr>
        <p:spPr>
          <a:ln/>
        </p:spPr>
      </p:sp>
      <p:sp>
        <p:nvSpPr>
          <p:cNvPr id="478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A93E8F-A589-9245-8C41-80B5CBDA4919}" type="slidenum">
              <a:rPr lang="en-US"/>
              <a:pPr/>
              <a:t>18</a:t>
            </a:fld>
            <a:endParaRPr lang="en-US"/>
          </a:p>
        </p:txBody>
      </p:sp>
      <p:sp>
        <p:nvSpPr>
          <p:cNvPr id="480258" name="Rectangle 2"/>
          <p:cNvSpPr>
            <a:spLocks noGrp="1" noRot="1" noChangeAspect="1" noChangeArrowheads="1" noTextEdit="1"/>
          </p:cNvSpPr>
          <p:nvPr>
            <p:ph type="sldImg"/>
          </p:nvPr>
        </p:nvSpPr>
        <p:spPr>
          <a:ln/>
        </p:spPr>
      </p:sp>
      <p:sp>
        <p:nvSpPr>
          <p:cNvPr id="480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58C17-A0A2-CD46-899A-056BAC70FF11}" type="slidenum">
              <a:rPr lang="en-US"/>
              <a:pPr/>
              <a:t>19</a:t>
            </a:fld>
            <a:endParaRPr lang="en-US"/>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69E987-9A6D-944D-9D61-E39A300044DC}" type="slidenum">
              <a:rPr lang="en-US"/>
              <a:pPr/>
              <a:t>20</a:t>
            </a:fld>
            <a:endParaRPr lang="en-US"/>
          </a:p>
        </p:txBody>
      </p:sp>
      <p:sp>
        <p:nvSpPr>
          <p:cNvPr id="482306" name="Rectangle 2"/>
          <p:cNvSpPr>
            <a:spLocks noGrp="1" noRot="1" noChangeAspect="1" noChangeArrowheads="1" noTextEdit="1"/>
          </p:cNvSpPr>
          <p:nvPr>
            <p:ph type="sldImg"/>
          </p:nvPr>
        </p:nvSpPr>
        <p:spPr>
          <a:ln/>
        </p:spPr>
      </p:sp>
      <p:sp>
        <p:nvSpPr>
          <p:cNvPr id="482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8EC085-4522-AA48-A952-A2DC23909B90}" type="slidenum">
              <a:rPr lang="en-US"/>
              <a:pPr/>
              <a:t>21</a:t>
            </a:fld>
            <a:endParaRPr lang="en-US"/>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55457-73D6-D44C-95B0-DA2F2DE23F80}" type="slidenum">
              <a:rPr lang="en-US"/>
              <a:pPr/>
              <a:t>22</a:t>
            </a:fld>
            <a:endParaRPr lang="en-US"/>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EADABF-B3E0-BD44-BEA3-E2C5F03A7B2F}" type="slidenum">
              <a:rPr lang="en-US"/>
              <a:pPr/>
              <a:t>23</a:t>
            </a:fld>
            <a:endParaRPr lang="en-US"/>
          </a:p>
        </p:txBody>
      </p:sp>
      <p:sp>
        <p:nvSpPr>
          <p:cNvPr id="556034" name="Rectangle 2"/>
          <p:cNvSpPr>
            <a:spLocks noGrp="1" noRot="1" noChangeAspect="1" noChangeArrowheads="1" noTextEdit="1"/>
          </p:cNvSpPr>
          <p:nvPr>
            <p:ph type="sldImg"/>
          </p:nvPr>
        </p:nvSpPr>
        <p:spPr>
          <a:ln/>
        </p:spPr>
      </p:sp>
      <p:sp>
        <p:nvSpPr>
          <p:cNvPr id="556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E67BCD-D5BC-D149-89F2-7EFBF9E57D25}" type="slidenum">
              <a:rPr lang="en-US"/>
              <a:pPr/>
              <a:t>24</a:t>
            </a:fld>
            <a:endParaRPr lang="en-US"/>
          </a:p>
        </p:txBody>
      </p:sp>
      <p:sp>
        <p:nvSpPr>
          <p:cNvPr id="611330" name="Rectangle 2"/>
          <p:cNvSpPr>
            <a:spLocks noGrp="1" noRot="1" noChangeAspect="1" noChangeArrowheads="1" noTextEdit="1"/>
          </p:cNvSpPr>
          <p:nvPr>
            <p:ph type="sldImg"/>
          </p:nvPr>
        </p:nvSpPr>
        <p:spPr>
          <a:ln/>
        </p:spPr>
      </p:sp>
      <p:sp>
        <p:nvSpPr>
          <p:cNvPr id="611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CAF681-3C82-2B4B-9398-79627A2B36A3}" type="slidenum">
              <a:rPr lang="en-US"/>
              <a:pPr/>
              <a:t>25</a:t>
            </a:fld>
            <a:endParaRPr lang="en-US"/>
          </a:p>
        </p:txBody>
      </p:sp>
      <p:sp>
        <p:nvSpPr>
          <p:cNvPr id="612354" name="Rectangle 2"/>
          <p:cNvSpPr>
            <a:spLocks noGrp="1" noRot="1" noChangeAspect="1" noChangeArrowheads="1" noTextEdit="1"/>
          </p:cNvSpPr>
          <p:nvPr>
            <p:ph type="sldImg"/>
          </p:nvPr>
        </p:nvSpPr>
        <p:spPr>
          <a:ln/>
        </p:spPr>
      </p:sp>
      <p:sp>
        <p:nvSpPr>
          <p:cNvPr id="612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A1AFCB-1A8A-124F-AE4B-270D6D411D64}" type="slidenum">
              <a:rPr lang="en-US"/>
              <a:pPr/>
              <a:t>26</a:t>
            </a:fld>
            <a:endParaRPr lang="en-US"/>
          </a:p>
        </p:txBody>
      </p:sp>
      <p:sp>
        <p:nvSpPr>
          <p:cNvPr id="636930" name="Rectangle 2"/>
          <p:cNvSpPr>
            <a:spLocks noGrp="1" noRot="1" noChangeAspect="1" noChangeArrowheads="1" noTextEdit="1"/>
          </p:cNvSpPr>
          <p:nvPr>
            <p:ph type="sldImg"/>
          </p:nvPr>
        </p:nvSpPr>
        <p:spPr>
          <a:ln/>
        </p:spPr>
      </p:sp>
      <p:sp>
        <p:nvSpPr>
          <p:cNvPr id="636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F814EF-7D72-AE4A-9DC4-DE29A17279D3}" type="slidenum">
              <a:rPr lang="en-US"/>
              <a:pPr/>
              <a:t>27</a:t>
            </a:fld>
            <a:endParaRPr lang="en-US"/>
          </a:p>
        </p:txBody>
      </p:sp>
      <p:sp>
        <p:nvSpPr>
          <p:cNvPr id="616450" name="Rectangle 2"/>
          <p:cNvSpPr>
            <a:spLocks noGrp="1" noRot="1" noChangeAspect="1" noChangeArrowheads="1" noTextEdit="1"/>
          </p:cNvSpPr>
          <p:nvPr>
            <p:ph type="sldImg"/>
          </p:nvPr>
        </p:nvSpPr>
        <p:spPr>
          <a:ln/>
        </p:spPr>
      </p:sp>
      <p:sp>
        <p:nvSpPr>
          <p:cNvPr id="616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01FF65-0A70-664A-96A3-442E982FFCB7}" type="slidenum">
              <a:rPr lang="en-US"/>
              <a:pPr/>
              <a:t>28</a:t>
            </a:fld>
            <a:endParaRPr lang="en-US"/>
          </a:p>
        </p:txBody>
      </p:sp>
      <p:sp>
        <p:nvSpPr>
          <p:cNvPr id="617474" name="Rectangle 2"/>
          <p:cNvSpPr>
            <a:spLocks noGrp="1" noRot="1" noChangeAspect="1" noChangeArrowheads="1" noTextEdit="1"/>
          </p:cNvSpPr>
          <p:nvPr>
            <p:ph type="sldImg"/>
          </p:nvPr>
        </p:nvSpPr>
        <p:spPr>
          <a:ln/>
        </p:spPr>
      </p:sp>
      <p:sp>
        <p:nvSpPr>
          <p:cNvPr id="617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F002D5-9E9C-314C-A706-0F36D2B9AEA7}" type="slidenum">
              <a:rPr lang="en-US"/>
              <a:pPr/>
              <a:t>29</a:t>
            </a:fld>
            <a:endParaRPr lang="en-US"/>
          </a:p>
        </p:txBody>
      </p:sp>
      <p:sp>
        <p:nvSpPr>
          <p:cNvPr id="618498" name="Rectangle 2"/>
          <p:cNvSpPr>
            <a:spLocks noGrp="1" noRot="1" noChangeAspect="1" noChangeArrowheads="1" noTextEdit="1"/>
          </p:cNvSpPr>
          <p:nvPr>
            <p:ph type="sldImg"/>
          </p:nvPr>
        </p:nvSpPr>
        <p:spPr>
          <a:ln/>
        </p:spPr>
      </p:sp>
      <p:sp>
        <p:nvSpPr>
          <p:cNvPr id="618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609009-C60F-4C4D-9DD4-D67C5E997095}" type="slidenum">
              <a:rPr lang="en-US"/>
              <a:pPr/>
              <a:t>30</a:t>
            </a:fld>
            <a:endParaRPr lang="en-US"/>
          </a:p>
        </p:txBody>
      </p:sp>
      <p:sp>
        <p:nvSpPr>
          <p:cNvPr id="619522" name="Rectangle 2"/>
          <p:cNvSpPr>
            <a:spLocks noGrp="1" noRot="1" noChangeAspect="1" noChangeArrowheads="1" noTextEdit="1"/>
          </p:cNvSpPr>
          <p:nvPr>
            <p:ph type="sldImg"/>
          </p:nvPr>
        </p:nvSpPr>
        <p:spPr>
          <a:ln/>
        </p:spPr>
      </p:sp>
      <p:sp>
        <p:nvSpPr>
          <p:cNvPr id="619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8E78A-E9F5-A749-A76D-697A045B5789}" type="slidenum">
              <a:rPr lang="en-US"/>
              <a:pPr/>
              <a:t>31</a:t>
            </a:fld>
            <a:endParaRPr lang="en-US"/>
          </a:p>
        </p:txBody>
      </p:sp>
      <p:sp>
        <p:nvSpPr>
          <p:cNvPr id="620546" name="Rectangle 2"/>
          <p:cNvSpPr>
            <a:spLocks noGrp="1" noRot="1" noChangeAspect="1" noChangeArrowheads="1" noTextEdit="1"/>
          </p:cNvSpPr>
          <p:nvPr>
            <p:ph type="sldImg"/>
          </p:nvPr>
        </p:nvSpPr>
        <p:spPr>
          <a:ln/>
        </p:spPr>
      </p:sp>
      <p:sp>
        <p:nvSpPr>
          <p:cNvPr id="620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544A40-E06E-264F-B888-A1CEB85B44B7}" type="slidenum">
              <a:rPr lang="en-US"/>
              <a:pPr/>
              <a:t>32</a:t>
            </a:fld>
            <a:endParaRPr lang="en-US"/>
          </a:p>
        </p:txBody>
      </p:sp>
      <p:sp>
        <p:nvSpPr>
          <p:cNvPr id="621570" name="Rectangle 2"/>
          <p:cNvSpPr>
            <a:spLocks noGrp="1" noRot="1" noChangeAspect="1" noChangeArrowheads="1" noTextEdit="1"/>
          </p:cNvSpPr>
          <p:nvPr>
            <p:ph type="sldImg"/>
          </p:nvPr>
        </p:nvSpPr>
        <p:spPr>
          <a:ln/>
        </p:spPr>
      </p:sp>
      <p:sp>
        <p:nvSpPr>
          <p:cNvPr id="621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9492A3-FE63-1042-BBFB-AEB7BD949D0C}" type="slidenum">
              <a:rPr lang="en-US"/>
              <a:pPr/>
              <a:t>33</a:t>
            </a:fld>
            <a:endParaRPr lang="en-US"/>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B12B1B-A26C-C24F-9B25-4D241603F9DD}" type="slidenum">
              <a:rPr lang="en-US"/>
              <a:pPr/>
              <a:t>34</a:t>
            </a:fld>
            <a:endParaRPr lang="en-US"/>
          </a:p>
        </p:txBody>
      </p:sp>
      <p:sp>
        <p:nvSpPr>
          <p:cNvPr id="623618" name="Rectangle 2"/>
          <p:cNvSpPr>
            <a:spLocks noGrp="1" noRot="1" noChangeAspect="1" noChangeArrowheads="1" noTextEdit="1"/>
          </p:cNvSpPr>
          <p:nvPr>
            <p:ph type="sldImg"/>
          </p:nvPr>
        </p:nvSpPr>
        <p:spPr>
          <a:ln/>
        </p:spPr>
      </p:sp>
      <p:sp>
        <p:nvSpPr>
          <p:cNvPr id="623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2F4739-756E-6145-8BFE-2F47652E7B0F}" type="slidenum">
              <a:rPr lang="en-US"/>
              <a:pPr/>
              <a:t>35</a:t>
            </a:fld>
            <a:endParaRPr lang="en-US"/>
          </a:p>
        </p:txBody>
      </p:sp>
      <p:sp>
        <p:nvSpPr>
          <p:cNvPr id="624642" name="Rectangle 2"/>
          <p:cNvSpPr>
            <a:spLocks noGrp="1" noRot="1" noChangeAspect="1" noChangeArrowheads="1" noTextEdit="1"/>
          </p:cNvSpPr>
          <p:nvPr>
            <p:ph type="sldImg"/>
          </p:nvPr>
        </p:nvSpPr>
        <p:spPr>
          <a:ln/>
        </p:spPr>
      </p:sp>
      <p:sp>
        <p:nvSpPr>
          <p:cNvPr id="624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0236E3-656C-304E-848D-84126F0DB0C4}" type="slidenum">
              <a:rPr lang="en-US"/>
              <a:pPr/>
              <a:t>36</a:t>
            </a:fld>
            <a:endParaRPr lang="en-US"/>
          </a:p>
        </p:txBody>
      </p:sp>
      <p:sp>
        <p:nvSpPr>
          <p:cNvPr id="625666" name="Rectangle 2"/>
          <p:cNvSpPr>
            <a:spLocks noGrp="1" noRot="1" noChangeAspect="1" noChangeArrowheads="1" noTextEdit="1"/>
          </p:cNvSpPr>
          <p:nvPr>
            <p:ph type="sldImg"/>
          </p:nvPr>
        </p:nvSpPr>
        <p:spPr>
          <a:ln/>
        </p:spPr>
      </p:sp>
      <p:sp>
        <p:nvSpPr>
          <p:cNvPr id="625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462E3-5694-264A-9015-EB36FAE0153E}" type="slidenum">
              <a:rPr lang="en-US"/>
              <a:pPr/>
              <a:t>37</a:t>
            </a:fld>
            <a:endParaRPr lang="en-US"/>
          </a:p>
        </p:txBody>
      </p:sp>
      <p:sp>
        <p:nvSpPr>
          <p:cNvPr id="626690" name="Rectangle 2"/>
          <p:cNvSpPr>
            <a:spLocks noGrp="1" noRot="1" noChangeAspect="1" noChangeArrowheads="1" noTextEdit="1"/>
          </p:cNvSpPr>
          <p:nvPr>
            <p:ph type="sldImg"/>
          </p:nvPr>
        </p:nvSpPr>
        <p:spPr>
          <a:ln/>
        </p:spPr>
      </p:sp>
      <p:sp>
        <p:nvSpPr>
          <p:cNvPr id="626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994AB-14AD-2B42-A836-6AC0FA9CCAC2}" type="slidenum">
              <a:rPr lang="en-US"/>
              <a:pPr/>
              <a:t>38</a:t>
            </a:fld>
            <a:endParaRPr lang="en-US"/>
          </a:p>
        </p:txBody>
      </p:sp>
      <p:sp>
        <p:nvSpPr>
          <p:cNvPr id="627714" name="Rectangle 2"/>
          <p:cNvSpPr>
            <a:spLocks noGrp="1" noRot="1" noChangeAspect="1" noChangeArrowheads="1" noTextEdit="1"/>
          </p:cNvSpPr>
          <p:nvPr>
            <p:ph type="sldImg"/>
          </p:nvPr>
        </p:nvSpPr>
        <p:spPr>
          <a:ln/>
        </p:spPr>
      </p:sp>
      <p:sp>
        <p:nvSpPr>
          <p:cNvPr id="627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09496B-4C22-0C49-8C44-C650099202B1}" type="slidenum">
              <a:rPr lang="en-US"/>
              <a:pPr/>
              <a:t>39</a:t>
            </a:fld>
            <a:endParaRPr lang="en-US"/>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54E77-0A18-8B44-B10E-6B2710C90CB4}" type="slidenum">
              <a:rPr lang="en-US"/>
              <a:pPr/>
              <a:t>41</a:t>
            </a:fld>
            <a:endParaRPr lang="en-US"/>
          </a:p>
        </p:txBody>
      </p:sp>
      <p:sp>
        <p:nvSpPr>
          <p:cNvPr id="827394" name="Rectangle 2"/>
          <p:cNvSpPr>
            <a:spLocks noGrp="1" noRot="1" noChangeAspect="1" noChangeArrowheads="1" noTextEdit="1"/>
          </p:cNvSpPr>
          <p:nvPr>
            <p:ph type="sldImg"/>
          </p:nvPr>
        </p:nvSpPr>
        <p:spPr>
          <a:ln/>
        </p:spPr>
      </p:sp>
      <p:sp>
        <p:nvSpPr>
          <p:cNvPr id="827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4697DF-75A1-4A42-9B46-A3C9B595B27E}" type="slidenum">
              <a:rPr lang="en-US"/>
              <a:pPr/>
              <a:t>42</a:t>
            </a:fld>
            <a:endParaRPr lang="en-US"/>
          </a:p>
        </p:txBody>
      </p:sp>
      <p:sp>
        <p:nvSpPr>
          <p:cNvPr id="843778"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43779"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think about the message passing game…</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 general idea started with information theory and Shannon in the 40s</a:t>
            </a:r>
          </a:p>
          <a:p>
            <a:pPr>
              <a:buFontTx/>
              <a:buChar char="-"/>
            </a:pPr>
            <a:r>
              <a:rPr lang="en-US" baseline="0" dirty="0" smtClean="0"/>
              <a:t> used in the early 90s by IBM team for machine translation</a:t>
            </a:r>
            <a:endParaRPr lang="en-US" dirty="0" smtClean="0"/>
          </a:p>
          <a:p>
            <a:r>
              <a:rPr lang="en-US" dirty="0" smtClean="0"/>
              <a:t>- started</a:t>
            </a:r>
            <a:r>
              <a:rPr lang="en-US" baseline="0" dirty="0" smtClean="0"/>
              <a:t> to become a prevalent model for text-to-text approaches in the late 1990s</a:t>
            </a:r>
            <a:endParaRPr lang="en-US" dirty="0"/>
          </a:p>
        </p:txBody>
      </p:sp>
      <p:sp>
        <p:nvSpPr>
          <p:cNvPr id="4" name="Slide Number Placeholder 3"/>
          <p:cNvSpPr>
            <a:spLocks noGrp="1"/>
          </p:cNvSpPr>
          <p:nvPr>
            <p:ph type="sldNum" sz="quarter" idx="10"/>
          </p:nvPr>
        </p:nvSpPr>
        <p:spPr/>
        <p:txBody>
          <a:bodyPr/>
          <a:lstStyle/>
          <a:p>
            <a:fld id="{D4E12569-EFE3-5A4C-9B2C-FC607D01921C}" type="slidenum">
              <a:rPr lang="en-US" smtClean="0"/>
              <a:pPr/>
              <a:t>46</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4462BC-2EA7-8C48-BB1C-C72B7F0705C4}" type="slidenum">
              <a:rPr lang="en-US"/>
              <a:pPr/>
              <a:t>56</a:t>
            </a:fld>
            <a:endParaRPr lang="en-US"/>
          </a:p>
        </p:txBody>
      </p:sp>
      <p:sp>
        <p:nvSpPr>
          <p:cNvPr id="831490" name="Rectangle 2"/>
          <p:cNvSpPr>
            <a:spLocks noGrp="1" noRot="1" noChangeAspect="1" noChangeArrowheads="1" noTextEdit="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lIns="92376" tIns="46187" rIns="92376" bIns="46187">
            <a:prstTxWarp prst="textNoShape">
              <a:avLst/>
            </a:prstTxWarp>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4462BC-2EA7-8C48-BB1C-C72B7F0705C4}" type="slidenum">
              <a:rPr lang="en-US"/>
              <a:pPr/>
              <a:t>57</a:t>
            </a:fld>
            <a:endParaRPr lang="en-US"/>
          </a:p>
        </p:txBody>
      </p:sp>
      <p:sp>
        <p:nvSpPr>
          <p:cNvPr id="831490" name="Rectangle 2"/>
          <p:cNvSpPr>
            <a:spLocks noGrp="1" noRot="1" noChangeAspect="1" noChangeArrowheads="1" noTextEdit="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lIns="92376" tIns="46187" rIns="92376" bIns="46187">
            <a:prstTxWarp prst="textNoShape">
              <a:avLst/>
            </a:prstTxWarp>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BE9B94-51ED-D142-B38B-533F2CA9A61F}" type="slidenum">
              <a:rPr lang="en-US"/>
              <a:pPr/>
              <a:t>58</a:t>
            </a:fld>
            <a:endParaRPr lang="en-US"/>
          </a:p>
        </p:txBody>
      </p:sp>
      <p:sp>
        <p:nvSpPr>
          <p:cNvPr id="839682"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9683"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3A45E-6217-5B4C-8810-471607498C8B}" type="slidenum">
              <a:rPr lang="en-US"/>
              <a:pPr/>
              <a:t>59</a:t>
            </a:fld>
            <a:endParaRPr lang="en-US"/>
          </a:p>
        </p:txBody>
      </p:sp>
      <p:sp>
        <p:nvSpPr>
          <p:cNvPr id="793602" name="Rectangle 2"/>
          <p:cNvSpPr>
            <a:spLocks noGrp="1" noRot="1" noChangeAspect="1" noChangeArrowheads="1" noTextEdit="1"/>
          </p:cNvSpPr>
          <p:nvPr>
            <p:ph type="sldImg"/>
          </p:nvPr>
        </p:nvSpPr>
        <p:spPr>
          <a:ln/>
        </p:spPr>
      </p:sp>
      <p:sp>
        <p:nvSpPr>
          <p:cNvPr id="79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26384-D0BD-3A40-92BF-37C2CADF7AD3}" type="slidenum">
              <a:rPr lang="en-US"/>
              <a:pPr/>
              <a:t>60</a:t>
            </a:fld>
            <a:endParaRPr lang="en-US"/>
          </a:p>
        </p:txBody>
      </p:sp>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377823-8728-CC47-B9F8-307A725E0BAF}" type="slidenum">
              <a:rPr lang="en-US"/>
              <a:pPr/>
              <a:t>61</a:t>
            </a:fld>
            <a:endParaRPr lang="en-US"/>
          </a:p>
        </p:txBody>
      </p:sp>
      <p:sp>
        <p:nvSpPr>
          <p:cNvPr id="795650" name="Rectangle 2"/>
          <p:cNvSpPr>
            <a:spLocks noGrp="1" noRot="1" noChangeAspect="1" noChangeArrowheads="1" noTextEdit="1"/>
          </p:cNvSpPr>
          <p:nvPr>
            <p:ph type="sldImg"/>
          </p:nvPr>
        </p:nvSpPr>
        <p:spPr>
          <a:ln/>
        </p:spPr>
      </p:sp>
      <p:sp>
        <p:nvSpPr>
          <p:cNvPr id="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C829-5A1E-C246-8621-284DA1256DEA}" type="slidenum">
              <a:rPr lang="en-US"/>
              <a:pPr/>
              <a:t>62</a:t>
            </a:fld>
            <a:endParaRPr lang="en-US"/>
          </a:p>
        </p:txBody>
      </p:sp>
      <p:sp>
        <p:nvSpPr>
          <p:cNvPr id="796674" name="Rectangle 2"/>
          <p:cNvSpPr>
            <a:spLocks noGrp="1" noRot="1" noChangeAspect="1" noChangeArrowheads="1" noTextEdit="1"/>
          </p:cNvSpPr>
          <p:nvPr>
            <p:ph type="sldImg"/>
          </p:nvPr>
        </p:nvSpPr>
        <p:spPr>
          <a:ln/>
        </p:spPr>
      </p:sp>
      <p:sp>
        <p:nvSpPr>
          <p:cNvPr id="79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63</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65</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A3E2E8-5C13-FB43-8EA1-58049EDEC55E}" type="slidenum">
              <a:rPr lang="en-US"/>
              <a:pPr/>
              <a:t>66</a:t>
            </a:fld>
            <a:endParaRPr lang="en-US"/>
          </a:p>
        </p:txBody>
      </p:sp>
      <p:sp>
        <p:nvSpPr>
          <p:cNvPr id="637954" name="Rectangle 1026"/>
          <p:cNvSpPr>
            <a:spLocks noGrp="1" noRot="1" noChangeAspect="1" noChangeArrowheads="1" noTextEdit="1"/>
          </p:cNvSpPr>
          <p:nvPr>
            <p:ph type="sldImg"/>
          </p:nvPr>
        </p:nvSpPr>
        <p:spPr>
          <a:ln/>
        </p:spPr>
      </p:sp>
      <p:sp>
        <p:nvSpPr>
          <p:cNvPr id="63795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C192B-DDEE-0C4A-8290-5C240CE165C0}" type="slidenum">
              <a:rPr lang="en-US"/>
              <a:pPr/>
              <a:t>67</a:t>
            </a:fld>
            <a:endParaRPr lang="en-US"/>
          </a:p>
        </p:txBody>
      </p:sp>
      <p:sp>
        <p:nvSpPr>
          <p:cNvPr id="638978" name="Rectangle 2"/>
          <p:cNvSpPr>
            <a:spLocks noGrp="1" noRot="1" noChangeAspect="1" noChangeArrowheads="1" noTextEdit="1"/>
          </p:cNvSpPr>
          <p:nvPr>
            <p:ph type="sldImg"/>
          </p:nvPr>
        </p:nvSpPr>
        <p:spPr>
          <a:ln/>
        </p:spPr>
      </p:sp>
      <p:sp>
        <p:nvSpPr>
          <p:cNvPr id="638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0C322-6005-A84F-B481-A249D5143598}" type="slidenum">
              <a:rPr lang="en-US"/>
              <a:pPr/>
              <a:t>68</a:t>
            </a:fld>
            <a:endParaRPr lang="en-US"/>
          </a:p>
        </p:txBody>
      </p:sp>
      <p:sp>
        <p:nvSpPr>
          <p:cNvPr id="640002" name="Rectangle 2"/>
          <p:cNvSpPr>
            <a:spLocks noGrp="1" noRot="1" noChangeAspect="1" noChangeArrowheads="1" noTextEdit="1"/>
          </p:cNvSpPr>
          <p:nvPr>
            <p:ph type="sldImg"/>
          </p:nvPr>
        </p:nvSpPr>
        <p:spPr>
          <a:ln/>
        </p:spPr>
      </p:sp>
      <p:sp>
        <p:nvSpPr>
          <p:cNvPr id="640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A29480-FA2E-7746-9F2F-7EEECB9E97F7}" type="slidenum">
              <a:rPr lang="en-US"/>
              <a:pPr/>
              <a:t>69</a:t>
            </a:fld>
            <a:endParaRPr lang="en-US"/>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857B88-1474-0E45-840A-8031C8F8ABAC}" type="slidenum">
              <a:rPr lang="en-US"/>
              <a:pPr/>
              <a:t>70</a:t>
            </a:fld>
            <a:endParaRPr lang="en-US"/>
          </a:p>
        </p:txBody>
      </p:sp>
      <p:sp>
        <p:nvSpPr>
          <p:cNvPr id="642050" name="Rectangle 2"/>
          <p:cNvSpPr>
            <a:spLocks noGrp="1" noRot="1" noChangeAspect="1" noChangeArrowheads="1" noTextEdit="1"/>
          </p:cNvSpPr>
          <p:nvPr>
            <p:ph type="sldImg"/>
          </p:nvPr>
        </p:nvSpPr>
        <p:spPr>
          <a:ln/>
        </p:spPr>
      </p:sp>
      <p:sp>
        <p:nvSpPr>
          <p:cNvPr id="642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908BBA-54AA-CD4F-9883-A7BB8F67D563}" type="slidenum">
              <a:rPr lang="en-US"/>
              <a:pPr/>
              <a:t>71</a:t>
            </a:fld>
            <a:endParaRPr lang="en-US"/>
          </a:p>
        </p:txBody>
      </p:sp>
      <p:sp>
        <p:nvSpPr>
          <p:cNvPr id="643074" name="Rectangle 2"/>
          <p:cNvSpPr>
            <a:spLocks noGrp="1" noRot="1" noChangeAspect="1" noChangeArrowheads="1" noTextEdit="1"/>
          </p:cNvSpPr>
          <p:nvPr>
            <p:ph type="sldImg"/>
          </p:nvPr>
        </p:nvSpPr>
        <p:spPr>
          <a:ln/>
        </p:spPr>
      </p:sp>
      <p:sp>
        <p:nvSpPr>
          <p:cNvPr id="643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7C1D2F-1E47-684E-A81E-3D8653E0E9A9}" type="slidenum">
              <a:rPr lang="en-US"/>
              <a:pPr/>
              <a:t>72</a:t>
            </a:fld>
            <a:endParaRPr lang="en-US"/>
          </a:p>
        </p:txBody>
      </p:sp>
      <p:sp>
        <p:nvSpPr>
          <p:cNvPr id="644098" name="Rectangle 2"/>
          <p:cNvSpPr>
            <a:spLocks noGrp="1" noRot="1" noChangeAspect="1" noChangeArrowheads="1" noTextEdit="1"/>
          </p:cNvSpPr>
          <p:nvPr>
            <p:ph type="sldImg"/>
          </p:nvPr>
        </p:nvSpPr>
        <p:spPr>
          <a:ln/>
        </p:spPr>
      </p:sp>
      <p:sp>
        <p:nvSpPr>
          <p:cNvPr id="64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E3C494-B77D-B147-A1F6-D420E055E401}" type="slidenum">
              <a:rPr lang="en-US"/>
              <a:pPr/>
              <a:t>73</a:t>
            </a:fld>
            <a:endParaRPr lang="en-US"/>
          </a:p>
        </p:txBody>
      </p:sp>
      <p:sp>
        <p:nvSpPr>
          <p:cNvPr id="645122" name="Rectangle 2"/>
          <p:cNvSpPr>
            <a:spLocks noGrp="1" noRot="1" noChangeAspect="1" noChangeArrowheads="1" noTextEdit="1"/>
          </p:cNvSpPr>
          <p:nvPr>
            <p:ph type="sldImg"/>
          </p:nvPr>
        </p:nvSpPr>
        <p:spPr>
          <a:ln/>
        </p:spPr>
      </p:sp>
      <p:sp>
        <p:nvSpPr>
          <p:cNvPr id="64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9C559-66A1-0647-BBEB-FB7E319E9D78}" type="slidenum">
              <a:rPr lang="en-US"/>
              <a:pPr/>
              <a:t>74</a:t>
            </a:fld>
            <a:endParaRPr lang="en-US"/>
          </a:p>
        </p:txBody>
      </p:sp>
      <p:sp>
        <p:nvSpPr>
          <p:cNvPr id="646146" name="Rectangle 2"/>
          <p:cNvSpPr>
            <a:spLocks noGrp="1" noRot="1" noChangeAspect="1" noChangeArrowheads="1" noTextEdit="1"/>
          </p:cNvSpPr>
          <p:nvPr>
            <p:ph type="sldImg"/>
          </p:nvPr>
        </p:nvSpPr>
        <p:spPr>
          <a:ln/>
        </p:spPr>
      </p:sp>
      <p:sp>
        <p:nvSpPr>
          <p:cNvPr id="64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87D840-D72F-704B-8A1B-86936F32E9F5}" type="slidenum">
              <a:rPr lang="en-US"/>
              <a:pPr/>
              <a:t>75</a:t>
            </a:fld>
            <a:endParaRPr lang="en-US"/>
          </a:p>
        </p:txBody>
      </p:sp>
      <p:sp>
        <p:nvSpPr>
          <p:cNvPr id="647170" name="Rectangle 2"/>
          <p:cNvSpPr>
            <a:spLocks noGrp="1" noRot="1" noChangeAspect="1" noChangeArrowheads="1" noTextEdit="1"/>
          </p:cNvSpPr>
          <p:nvPr>
            <p:ph type="sldImg"/>
          </p:nvPr>
        </p:nvSpPr>
        <p:spPr>
          <a:ln/>
        </p:spPr>
      </p:sp>
      <p:sp>
        <p:nvSpPr>
          <p:cNvPr id="64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201DA2-52E8-0549-AFF4-0EA9B90D4433}" type="slidenum">
              <a:rPr lang="en-US"/>
              <a:pPr/>
              <a:t>76</a:t>
            </a:fld>
            <a:endParaRPr lang="en-US"/>
          </a:p>
        </p:txBody>
      </p:sp>
      <p:sp>
        <p:nvSpPr>
          <p:cNvPr id="648194" name="Rectangle 2"/>
          <p:cNvSpPr>
            <a:spLocks noGrp="1" noRot="1" noChangeAspect="1" noChangeArrowheads="1" noTextEdit="1"/>
          </p:cNvSpPr>
          <p:nvPr>
            <p:ph type="sldImg"/>
          </p:nvPr>
        </p:nvSpPr>
        <p:spPr>
          <a:ln/>
        </p:spPr>
      </p:sp>
      <p:sp>
        <p:nvSpPr>
          <p:cNvPr id="64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77</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80</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6BCB6-1952-3140-B4B7-D9F2A24EA2C5}" type="slidenum">
              <a:rPr lang="en-US"/>
              <a:pPr/>
              <a:t>81</a:t>
            </a:fld>
            <a:endParaRPr lang="en-US"/>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421E0-2015-1D49-99C5-C1408E8FF167}" type="slidenum">
              <a:rPr lang="en-US"/>
              <a:pPr/>
              <a:t>82</a:t>
            </a:fld>
            <a:endParaRPr lang="en-US"/>
          </a:p>
        </p:txBody>
      </p:sp>
      <p:sp>
        <p:nvSpPr>
          <p:cNvPr id="658434" name="Rectangle 2"/>
          <p:cNvSpPr>
            <a:spLocks noGrp="1" noRot="1" noChangeAspect="1" noChangeArrowheads="1" noTextEdit="1"/>
          </p:cNvSpPr>
          <p:nvPr>
            <p:ph type="sldImg"/>
          </p:nvPr>
        </p:nvSpPr>
        <p:spPr>
          <a:ln/>
        </p:spPr>
      </p:sp>
      <p:sp>
        <p:nvSpPr>
          <p:cNvPr id="65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F00B9C-201C-1547-ADE4-F7E3614ACBCE}" type="slidenum">
              <a:rPr lang="en-US"/>
              <a:pPr/>
              <a:t>83</a:t>
            </a:fld>
            <a:endParaRPr lang="en-US"/>
          </a:p>
        </p:txBody>
      </p:sp>
      <p:sp>
        <p:nvSpPr>
          <p:cNvPr id="659458" name="Rectangle 2"/>
          <p:cNvSpPr>
            <a:spLocks noGrp="1" noRot="1" noChangeAspect="1" noChangeArrowheads="1" noTextEdit="1"/>
          </p:cNvSpPr>
          <p:nvPr>
            <p:ph type="sldImg"/>
          </p:nvPr>
        </p:nvSpPr>
        <p:spPr>
          <a:ln/>
        </p:spPr>
      </p:sp>
      <p:sp>
        <p:nvSpPr>
          <p:cNvPr id="65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DC546A-1075-2A41-BE46-029FE67498CB}" type="slidenum">
              <a:rPr lang="en-US"/>
              <a:pPr/>
              <a:t>84</a:t>
            </a:fld>
            <a:endParaRPr lang="en-US"/>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9A850A-03AF-5947-9DA4-82FED0EF91C3}" type="slidenum">
              <a:rPr lang="en-US"/>
              <a:pPr/>
              <a:t>87</a:t>
            </a:fld>
            <a:endParaRPr lang="en-US"/>
          </a:p>
        </p:txBody>
      </p:sp>
      <p:sp>
        <p:nvSpPr>
          <p:cNvPr id="583682" name="Rectangle 2"/>
          <p:cNvSpPr>
            <a:spLocks noGrp="1" noRot="1" noChangeAspect="1" noChangeArrowheads="1" noTextEdit="1"/>
          </p:cNvSpPr>
          <p:nvPr>
            <p:ph type="sldImg"/>
          </p:nvPr>
        </p:nvSpPr>
        <p:spPr>
          <a:ln/>
        </p:spPr>
      </p:sp>
      <p:sp>
        <p:nvSpPr>
          <p:cNvPr id="583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89</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95</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F82C63-6C65-534E-9373-58ECD7D23422}" type="slidenum">
              <a:rPr lang="en-US"/>
              <a:pPr/>
              <a:t>96</a:t>
            </a:fld>
            <a:endParaRPr lang="en-US"/>
          </a:p>
        </p:txBody>
      </p:sp>
      <p:sp>
        <p:nvSpPr>
          <p:cNvPr id="797698" name="Rectangle 2"/>
          <p:cNvSpPr>
            <a:spLocks noGrp="1" noRot="1" noChangeAspect="1" noChangeArrowheads="1" noTextEdit="1"/>
          </p:cNvSpPr>
          <p:nvPr>
            <p:ph type="sldImg"/>
          </p:nvPr>
        </p:nvSpPr>
        <p:spPr>
          <a:ln/>
        </p:spPr>
      </p:sp>
      <p:sp>
        <p:nvSpPr>
          <p:cNvPr id="79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97</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048118-4E22-054F-9C79-2128C018DCBF}" type="slidenum">
              <a:rPr lang="en-US"/>
              <a:pPr/>
              <a:t>98</a:t>
            </a:fld>
            <a:endParaRPr lang="en-US"/>
          </a:p>
        </p:txBody>
      </p:sp>
      <p:sp>
        <p:nvSpPr>
          <p:cNvPr id="778242" name="Rectangle 2"/>
          <p:cNvSpPr>
            <a:spLocks noGrp="1" noRot="1" noChangeAspect="1" noChangeArrowheads="1" noTextEdit="1"/>
          </p:cNvSpPr>
          <p:nvPr>
            <p:ph type="sldImg"/>
          </p:nvPr>
        </p:nvSpPr>
        <p:spPr>
          <a:ln/>
        </p:spPr>
      </p:sp>
      <p:sp>
        <p:nvSpPr>
          <p:cNvPr id="77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80B05E-4A3D-9142-83D2-A9233BF13CF0}" type="slidenum">
              <a:rPr lang="en-US"/>
              <a:pPr/>
              <a:t>103</a:t>
            </a:fld>
            <a:endParaRPr lang="en-US"/>
          </a:p>
        </p:txBody>
      </p:sp>
      <p:sp>
        <p:nvSpPr>
          <p:cNvPr id="824322" name="Rectangle 2"/>
          <p:cNvSpPr>
            <a:spLocks noGrp="1" noRot="1" noChangeAspect="1" noChangeArrowheads="1" noTextEdit="1"/>
          </p:cNvSpPr>
          <p:nvPr>
            <p:ph type="sldImg"/>
          </p:nvPr>
        </p:nvSpPr>
        <p:spPr>
          <a:ln/>
        </p:spPr>
      </p:sp>
      <p:sp>
        <p:nvSpPr>
          <p:cNvPr id="824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33550D-8C50-0142-92CA-D651395A7546}" type="slidenum">
              <a:rPr lang="en-US"/>
              <a:pPr/>
              <a:t>104</a:t>
            </a:fld>
            <a:endParaRPr lang="en-US"/>
          </a:p>
        </p:txBody>
      </p:sp>
      <p:sp>
        <p:nvSpPr>
          <p:cNvPr id="825346" name="Rectangle 2"/>
          <p:cNvSpPr>
            <a:spLocks noGrp="1" noRot="1" noChangeAspect="1" noChangeArrowheads="1" noTextEdit="1"/>
          </p:cNvSpPr>
          <p:nvPr>
            <p:ph type="sldImg"/>
          </p:nvPr>
        </p:nvSpPr>
        <p:spPr>
          <a:ln/>
        </p:spPr>
      </p:sp>
      <p:sp>
        <p:nvSpPr>
          <p:cNvPr id="82534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055ADAF-D360-B24A-89FF-CCB861EEDD5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3A23506-DB54-6A46-9C9D-FE2379471EF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BF2DC1A-5C92-AD4E-83B3-1A473CF80D6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091CEF0-C43C-F347-BC05-E8550C070F3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D30B4C5A-58F6-8C42-9FD6-5105B0C1370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C5AF3A16-7637-FB44-9EFF-F4211632F31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48149EED-4AEF-C947-A83F-D02D40C768E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F3F9BF1-0D59-E642-B574-8A5B8F7C2AF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9909B616-7625-CF48-9DCC-24D4830F939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56BF27A0-95AB-4747-98F5-EBA442F87F7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69731FC-C7EF-094C-9DD8-8B6CE728DAB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smtClean="0"/>
            </a:lvl1pPr>
          </a:lstStyle>
          <a:p>
            <a:fld id="{3C34E284-C5A2-1946-AD6A-DA4DEAD08863}"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smtClean="0"/>
            </a:lvl1pPr>
          </a:lstStyle>
          <a:p>
            <a:fld id="{279F10C4-C737-5448-934C-482298A8D70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BE03166-2CAB-AC49-B730-4DC07E382D4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111" charset="0"/>
        </a:defRPr>
      </a:lvl2pPr>
      <a:lvl3pPr algn="ctr" rtl="0" fontAlgn="base">
        <a:spcBef>
          <a:spcPct val="0"/>
        </a:spcBef>
        <a:spcAft>
          <a:spcPct val="0"/>
        </a:spcAft>
        <a:defRPr sz="4400">
          <a:solidFill>
            <a:schemeClr val="tx2"/>
          </a:solidFill>
          <a:latin typeface="Arial" pitchFamily="-111" charset="0"/>
        </a:defRPr>
      </a:lvl3pPr>
      <a:lvl4pPr algn="ctr" rtl="0" fontAlgn="base">
        <a:spcBef>
          <a:spcPct val="0"/>
        </a:spcBef>
        <a:spcAft>
          <a:spcPct val="0"/>
        </a:spcAft>
        <a:defRPr sz="4400">
          <a:solidFill>
            <a:schemeClr val="tx2"/>
          </a:solidFill>
          <a:latin typeface="Arial" pitchFamily="-111" charset="0"/>
        </a:defRPr>
      </a:lvl4pPr>
      <a:lvl5pPr algn="ctr" rtl="0" fontAlgn="base">
        <a:spcBef>
          <a:spcPct val="0"/>
        </a:spcBef>
        <a:spcAft>
          <a:spcPct val="0"/>
        </a:spcAft>
        <a:defRPr sz="4400">
          <a:solidFill>
            <a:schemeClr val="tx2"/>
          </a:solidFill>
          <a:latin typeface="Arial" pitchFamily="-111" charset="0"/>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5.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9.gif"/></Relationships>
</file>

<file path=ppt/slides/_rels/slide26.xml.rels><?xml version="1.0" encoding="UTF-8" standalone="yes"?>
<Relationships xmlns="http://schemas.openxmlformats.org/package/2006/relationships"><Relationship Id="rId3" Type="http://schemas.openxmlformats.org/officeDocument/2006/relationships/image" Target="../media/image10.pdf"/><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www.statmt.org/europar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oleObject" Target="../embeddings/Microsoft_Equation1.bin"/><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Microsoft_Equation2.bin"/><Relationship Id="rId4" Type="http://schemas.openxmlformats.org/officeDocument/2006/relationships/oleObject" Target="../embeddings/Microsoft_Equation3.bin"/><Relationship Id="rId5" Type="http://schemas.openxmlformats.org/officeDocument/2006/relationships/oleObject" Target="../embeddings/Microsoft_Equation4.bin"/><Relationship Id="rId6" Type="http://schemas.openxmlformats.org/officeDocument/2006/relationships/oleObject" Target="../embeddings/Microsoft_Equation5.bin"/><Relationship Id="rId7" Type="http://schemas.openxmlformats.org/officeDocument/2006/relationships/oleObject" Target="../embeddings/Microsoft_Equation6.bin"/><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Microsoft_Equation7.bin"/><Relationship Id="rId4" Type="http://schemas.openxmlformats.org/officeDocument/2006/relationships/oleObject" Target="../embeddings/Microsoft_Equation8.bin"/><Relationship Id="rId5" Type="http://schemas.openxmlformats.org/officeDocument/2006/relationships/oleObject" Target="../embeddings/Microsoft_Equation9.bin"/><Relationship Id="rId6" Type="http://schemas.openxmlformats.org/officeDocument/2006/relationships/oleObject" Target="../embeddings/Microsoft_Equation10.bin"/><Relationship Id="rId7" Type="http://schemas.openxmlformats.org/officeDocument/2006/relationships/oleObject" Target="../embeddings/Microsoft_Equation11.bin"/><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Microsoft_Equation12.bin"/></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51.xml.rels><?xml version="1.0" encoding="UTF-8" standalone="yes"?>
<Relationships xmlns="http://schemas.openxmlformats.org/package/2006/relationships"><Relationship Id="rId1" Type="http://schemas.openxmlformats.org/officeDocument/2006/relationships/vmlDrawing" Target="../drawings/vmlDrawing5.vml"/><Relationship Id="rId2" Type="http://schemas.openxmlformats.org/officeDocument/2006/relationships/slideLayout" Target="../slideLayouts/slideLayout2.xml"/><Relationship Id="rId3" Type="http://schemas.openxmlformats.org/officeDocument/2006/relationships/oleObject" Target="../embeddings/Microsoft_Equation13.bin"/></Relationships>
</file>

<file path=ppt/slides/_rels/slide52.xml.rels><?xml version="1.0" encoding="UTF-8" standalone="yes"?>
<Relationships xmlns="http://schemas.openxmlformats.org/package/2006/relationships"><Relationship Id="rId1" Type="http://schemas.openxmlformats.org/officeDocument/2006/relationships/vmlDrawing" Target="../drawings/vmlDrawing6.vml"/><Relationship Id="rId2" Type="http://schemas.openxmlformats.org/officeDocument/2006/relationships/slideLayout" Target="../slideLayouts/slideLayout2.xml"/><Relationship Id="rId3" Type="http://schemas.openxmlformats.org/officeDocument/2006/relationships/oleObject" Target="../embeddings/Microsoft_Equation14.bin"/></Relationships>
</file>

<file path=ppt/slides/_rels/slide53.xml.rels><?xml version="1.0" encoding="UTF-8" standalone="yes"?>
<Relationships xmlns="http://schemas.openxmlformats.org/package/2006/relationships"><Relationship Id="rId1" Type="http://schemas.openxmlformats.org/officeDocument/2006/relationships/vmlDrawing" Target="../drawings/vmlDrawing7.vml"/><Relationship Id="rId2" Type="http://schemas.openxmlformats.org/officeDocument/2006/relationships/slideLayout" Target="../slideLayouts/slideLayout2.xml"/><Relationship Id="rId3" Type="http://schemas.openxmlformats.org/officeDocument/2006/relationships/oleObject" Target="../embeddings/Microsoft_Equation15.bin"/></Relationships>
</file>

<file path=ppt/slides/_rels/slide54.xml.rels><?xml version="1.0" encoding="UTF-8" standalone="yes"?>
<Relationships xmlns="http://schemas.openxmlformats.org/package/2006/relationships"><Relationship Id="rId1" Type="http://schemas.openxmlformats.org/officeDocument/2006/relationships/vmlDrawing" Target="../drawings/vmlDrawing8.vml"/><Relationship Id="rId2" Type="http://schemas.openxmlformats.org/officeDocument/2006/relationships/slideLayout" Target="../slideLayouts/slideLayout2.xml"/><Relationship Id="rId3" Type="http://schemas.openxmlformats.org/officeDocument/2006/relationships/oleObject" Target="../embeddings/Microsoft_Equation16.bin"/></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1.xml"/><Relationship Id="rId4" Type="http://schemas.openxmlformats.org/officeDocument/2006/relationships/oleObject" Target="../embeddings/Microsoft_Equation17.bin"/><Relationship Id="rId5" Type="http://schemas.openxmlformats.org/officeDocument/2006/relationships/oleObject" Target="../embeddings/Microsoft_Equation18.bin"/><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0.jpeg"/></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vmlDrawing" Target="../drawings/vmlDrawing10.vml"/><Relationship Id="rId2" Type="http://schemas.openxmlformats.org/officeDocument/2006/relationships/slideLayout" Target="../slideLayouts/slideLayout6.xml"/><Relationship Id="rId3" Type="http://schemas.openxmlformats.org/officeDocument/2006/relationships/oleObject" Target="../embeddings/Microsoft_Equation19.bin"/></Relationships>
</file>

<file path=ppt/slides/_rels/slide92.xml.rels><?xml version="1.0" encoding="UTF-8" standalone="yes"?>
<Relationships xmlns="http://schemas.openxmlformats.org/package/2006/relationships"><Relationship Id="rId1" Type="http://schemas.openxmlformats.org/officeDocument/2006/relationships/vmlDrawing" Target="../drawings/vmlDrawing11.vml"/><Relationship Id="rId2" Type="http://schemas.openxmlformats.org/officeDocument/2006/relationships/slideLayout" Target="../slideLayouts/slideLayout6.xml"/><Relationship Id="rId3" Type="http://schemas.openxmlformats.org/officeDocument/2006/relationships/oleObject" Target="../embeddings/Microsoft_Equation20.bin"/></Relationships>
</file>

<file path=ppt/slides/_rels/slide93.xml.rels><?xml version="1.0" encoding="UTF-8" standalone="yes"?>
<Relationships xmlns="http://schemas.openxmlformats.org/package/2006/relationships"><Relationship Id="rId1" Type="http://schemas.openxmlformats.org/officeDocument/2006/relationships/vmlDrawing" Target="../drawings/vmlDrawing12.vml"/><Relationship Id="rId2" Type="http://schemas.openxmlformats.org/officeDocument/2006/relationships/slideLayout" Target="../slideLayouts/slideLayout6.xml"/><Relationship Id="rId3" Type="http://schemas.openxmlformats.org/officeDocument/2006/relationships/oleObject" Target="../embeddings/Microsoft_Equation21.bin"/></Relationships>
</file>

<file path=ppt/slides/_rels/slide94.xml.rels><?xml version="1.0" encoding="UTF-8" standalone="yes"?>
<Relationships xmlns="http://schemas.openxmlformats.org/package/2006/relationships"><Relationship Id="rId1" Type="http://schemas.openxmlformats.org/officeDocument/2006/relationships/vmlDrawing" Target="../drawings/vmlDrawing13.vml"/><Relationship Id="rId2" Type="http://schemas.openxmlformats.org/officeDocument/2006/relationships/slideLayout" Target="../slideLayouts/slideLayout6.xml"/><Relationship Id="rId3" Type="http://schemas.openxmlformats.org/officeDocument/2006/relationships/oleObject" Target="../embeddings/Microsoft_Equation22.bin"/></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69.xml"/><Relationship Id="rId4" Type="http://schemas.openxmlformats.org/officeDocument/2006/relationships/oleObject" Target="../embeddings/Microsoft_Equation23.bin"/><Relationship Id="rId5" Type="http://schemas.openxmlformats.org/officeDocument/2006/relationships/oleObject" Target="../embeddings/Microsoft_Equation24.bin"/><Relationship Id="rId6" Type="http://schemas.openxmlformats.org/officeDocument/2006/relationships/oleObject" Target="../embeddings/Microsoft_Equation25.bin"/><Relationship Id="rId7" Type="http://schemas.openxmlformats.org/officeDocument/2006/relationships/oleObject" Target="../embeddings/Microsoft_Equation26.bin"/><Relationship Id="rId8" Type="http://schemas.openxmlformats.org/officeDocument/2006/relationships/oleObject" Target="../embeddings/Microsoft_Equation27.bin"/><Relationship Id="rId1" Type="http://schemas.openxmlformats.org/officeDocument/2006/relationships/vmlDrawing" Target="../drawings/vmlDrawing14.vml"/><Relationship Id="rId2"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41.jpe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oleObject" Target="../embeddings/Microsoft_Equation28.bin"/><Relationship Id="rId4" Type="http://schemas.openxmlformats.org/officeDocument/2006/relationships/oleObject" Target="../embeddings/Microsoft_Equation29.bin"/><Relationship Id="rId1" Type="http://schemas.openxmlformats.org/officeDocument/2006/relationships/vmlDrawing" Target="../drawings/vmlDrawing15.vml"/><Relationship Id="rId2"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http://www.isi.edu/natural-language/download/hansard/" TargetMode="External"/><Relationship Id="rId4" Type="http://schemas.openxmlformats.org/officeDocument/2006/relationships/hyperlink" Target="http://www.isi.edu/licensed-sw/rewrite-decoder/" TargetMode="External"/><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304800"/>
            <a:ext cx="7772400" cy="1470025"/>
          </a:xfrm>
        </p:spPr>
        <p:txBody>
          <a:bodyPr/>
          <a:lstStyle/>
          <a:p>
            <a:r>
              <a:rPr lang="en-US"/>
              <a:t>Introduction to </a:t>
            </a:r>
            <a:br>
              <a:rPr lang="en-US"/>
            </a:br>
            <a:r>
              <a:rPr lang="en-US"/>
              <a:t>Statistical Machine Translation</a:t>
            </a:r>
          </a:p>
        </p:txBody>
      </p:sp>
      <p:sp>
        <p:nvSpPr>
          <p:cNvPr id="3075" name="Rectangle 3"/>
          <p:cNvSpPr>
            <a:spLocks noGrp="1" noChangeArrowheads="1"/>
          </p:cNvSpPr>
          <p:nvPr>
            <p:ph type="subTitle" idx="1"/>
          </p:nvPr>
        </p:nvSpPr>
        <p:spPr>
          <a:xfrm>
            <a:off x="990600" y="4876800"/>
            <a:ext cx="7315200" cy="758825"/>
          </a:xfrm>
        </p:spPr>
        <p:txBody>
          <a:bodyPr/>
          <a:lstStyle/>
          <a:p>
            <a:r>
              <a:rPr lang="en-US" sz="1600"/>
              <a:t>Philipp Koehn           Kevin Knight</a:t>
            </a:r>
            <a:r>
              <a:rPr lang="en-US" sz="1800"/>
              <a:t> </a:t>
            </a:r>
          </a:p>
        </p:txBody>
      </p:sp>
      <p:sp>
        <p:nvSpPr>
          <p:cNvPr id="3092" name="Text Box 20"/>
          <p:cNvSpPr txBox="1">
            <a:spLocks noChangeArrowheads="1"/>
          </p:cNvSpPr>
          <p:nvPr/>
        </p:nvSpPr>
        <p:spPr bwMode="auto">
          <a:xfrm>
            <a:off x="5664200" y="5307013"/>
            <a:ext cx="2230438" cy="549275"/>
          </a:xfrm>
          <a:prstGeom prst="rect">
            <a:avLst/>
          </a:prstGeom>
          <a:noFill/>
          <a:ln w="9525">
            <a:noFill/>
            <a:miter lim="800000"/>
            <a:headEnd/>
            <a:tailEnd/>
          </a:ln>
          <a:effectLst/>
        </p:spPr>
        <p:txBody>
          <a:bodyPr wrap="none">
            <a:prstTxWarp prst="textNoShape">
              <a:avLst/>
            </a:prstTxWarp>
            <a:spAutoFit/>
          </a:bodyPr>
          <a:lstStyle/>
          <a:p>
            <a:r>
              <a:rPr lang="en-US" sz="1000"/>
              <a:t>USC/Information Sciences Institute</a:t>
            </a:r>
          </a:p>
          <a:p>
            <a:r>
              <a:rPr lang="en-US" sz="1000"/>
              <a:t>USC/Computer Science Department</a:t>
            </a:r>
          </a:p>
          <a:p>
            <a:endParaRPr lang="en-US" sz="1000"/>
          </a:p>
        </p:txBody>
      </p:sp>
      <p:sp>
        <p:nvSpPr>
          <p:cNvPr id="3093" name="Text Box 21"/>
          <p:cNvSpPr txBox="1">
            <a:spLocks noChangeArrowheads="1"/>
          </p:cNvSpPr>
          <p:nvPr/>
        </p:nvSpPr>
        <p:spPr bwMode="auto">
          <a:xfrm>
            <a:off x="609600" y="5181600"/>
            <a:ext cx="4273550" cy="549275"/>
          </a:xfrm>
          <a:prstGeom prst="rect">
            <a:avLst/>
          </a:prstGeom>
          <a:noFill/>
          <a:ln w="9525">
            <a:noFill/>
            <a:miter lim="800000"/>
            <a:headEnd/>
            <a:tailEnd/>
          </a:ln>
          <a:effectLst/>
        </p:spPr>
        <p:txBody>
          <a:bodyPr>
            <a:prstTxWarp prst="textNoShape">
              <a:avLst/>
            </a:prstTxWarp>
            <a:spAutoFit/>
          </a:bodyPr>
          <a:lstStyle/>
          <a:p>
            <a:r>
              <a:rPr lang="en-US" sz="1000"/>
              <a:t>CSAIL</a:t>
            </a:r>
          </a:p>
          <a:p>
            <a:r>
              <a:rPr lang="en-US" sz="1000"/>
              <a:t>Massachusetts Institute of Technology</a:t>
            </a:r>
          </a:p>
          <a:p>
            <a:endParaRPr lang="en-US" sz="1000"/>
          </a:p>
        </p:txBody>
      </p:sp>
      <p:sp>
        <p:nvSpPr>
          <p:cNvPr id="61446" name="Text Box 6"/>
          <p:cNvSpPr txBox="1">
            <a:spLocks noChangeArrowheads="1"/>
          </p:cNvSpPr>
          <p:nvPr/>
        </p:nvSpPr>
        <p:spPr bwMode="auto">
          <a:xfrm>
            <a:off x="2057400" y="4495800"/>
            <a:ext cx="53340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dirty="0"/>
              <a:t>Some </a:t>
            </a:r>
            <a:r>
              <a:rPr lang="en-US" sz="1400" dirty="0" smtClean="0"/>
              <a:t>slides </a:t>
            </a:r>
            <a:r>
              <a:rPr lang="en-US" sz="1400" dirty="0"/>
              <a:t>adapted from</a:t>
            </a:r>
          </a:p>
        </p:txBody>
      </p:sp>
      <p:sp>
        <p:nvSpPr>
          <p:cNvPr id="61448" name="Text Box 8"/>
          <p:cNvSpPr txBox="1">
            <a:spLocks noChangeArrowheads="1"/>
          </p:cNvSpPr>
          <p:nvPr/>
        </p:nvSpPr>
        <p:spPr bwMode="auto">
          <a:xfrm>
            <a:off x="1371600" y="2362200"/>
            <a:ext cx="6248400" cy="8699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dirty="0"/>
              <a:t>David Kauchak</a:t>
            </a:r>
            <a:endParaRPr lang="en-US" dirty="0" smtClean="0"/>
          </a:p>
          <a:p>
            <a:pPr>
              <a:spcBef>
                <a:spcPct val="50000"/>
              </a:spcBef>
            </a:pPr>
            <a:r>
              <a:rPr lang="en-US" dirty="0" smtClean="0"/>
              <a:t>CS159 – Spring 2011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idx="1"/>
          </p:nvPr>
        </p:nvSpPr>
        <p:spPr/>
        <p:txBody>
          <a:bodyPr/>
          <a:lstStyle/>
          <a:p>
            <a:r>
              <a:rPr lang="en-US" sz="2400" dirty="0" smtClean="0"/>
              <a:t>How did assignment 5 go?</a:t>
            </a:r>
          </a:p>
          <a:p>
            <a:r>
              <a:rPr lang="en-US" sz="2400" dirty="0" smtClean="0"/>
              <a:t>Project proposals?</a:t>
            </a:r>
          </a:p>
          <a:p>
            <a:pPr lvl="1"/>
            <a:r>
              <a:rPr lang="en-US" sz="2000" dirty="0" smtClean="0"/>
              <a:t>I will give you feedback soon</a:t>
            </a:r>
          </a:p>
          <a:p>
            <a:r>
              <a:rPr lang="en-US" sz="2400" dirty="0" smtClean="0"/>
              <a:t>Start working on the projects!</a:t>
            </a:r>
          </a:p>
          <a:p>
            <a:r>
              <a:rPr lang="en-US" sz="2400" dirty="0" smtClean="0"/>
              <a:t>Quiz on Wednesday</a:t>
            </a:r>
          </a:p>
          <a:p>
            <a:pPr lvl="1"/>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sz="4000" dirty="0" smtClean="0"/>
              <a:t>Quiz #3</a:t>
            </a:r>
            <a:endParaRPr lang="en-US" sz="4000" dirty="0"/>
          </a:p>
        </p:txBody>
      </p:sp>
      <p:sp>
        <p:nvSpPr>
          <p:cNvPr id="3" name="Content Placeholder 2"/>
          <p:cNvSpPr>
            <a:spLocks noGrp="1"/>
          </p:cNvSpPr>
          <p:nvPr>
            <p:ph idx="1"/>
          </p:nvPr>
        </p:nvSpPr>
        <p:spPr>
          <a:xfrm>
            <a:off x="381000" y="1112837"/>
            <a:ext cx="8229600" cy="4525963"/>
          </a:xfrm>
        </p:spPr>
        <p:txBody>
          <a:bodyPr/>
          <a:lstStyle/>
          <a:p>
            <a:r>
              <a:rPr lang="en-US" sz="2000" dirty="0" smtClean="0"/>
              <a:t>text similarity</a:t>
            </a:r>
          </a:p>
          <a:p>
            <a:pPr lvl="1"/>
            <a:r>
              <a:rPr lang="en-US" sz="1800" dirty="0" smtClean="0"/>
              <a:t>set overlap methods</a:t>
            </a:r>
          </a:p>
          <a:p>
            <a:pPr lvl="1"/>
            <a:r>
              <a:rPr lang="en-US" sz="1800" dirty="0" smtClean="0"/>
              <a:t>vector-based methods</a:t>
            </a:r>
          </a:p>
          <a:p>
            <a:pPr lvl="2"/>
            <a:r>
              <a:rPr lang="en-US" sz="1400" dirty="0" smtClean="0"/>
              <a:t>different distance metrics</a:t>
            </a:r>
          </a:p>
          <a:p>
            <a:pPr lvl="2"/>
            <a:r>
              <a:rPr lang="en-US" sz="1400" dirty="0" smtClean="0"/>
              <a:t>weighting schemes: IDF and PMI</a:t>
            </a:r>
          </a:p>
          <a:p>
            <a:r>
              <a:rPr lang="en-US" sz="2000" dirty="0" smtClean="0"/>
              <a:t>word </a:t>
            </a:r>
            <a:r>
              <a:rPr lang="en-US" sz="2000" dirty="0" smtClean="0"/>
              <a:t>similarity</a:t>
            </a:r>
          </a:p>
          <a:p>
            <a:pPr lvl="1"/>
            <a:r>
              <a:rPr lang="en-US" sz="1800" dirty="0" smtClean="0"/>
              <a:t>character-based</a:t>
            </a:r>
          </a:p>
          <a:p>
            <a:pPr lvl="1"/>
            <a:r>
              <a:rPr lang="en-US" sz="1800" dirty="0" smtClean="0"/>
              <a:t>semantic web-based</a:t>
            </a:r>
          </a:p>
          <a:p>
            <a:pPr lvl="1"/>
            <a:r>
              <a:rPr lang="en-US" sz="1800" dirty="0" smtClean="0"/>
              <a:t>dictionary-based</a:t>
            </a:r>
          </a:p>
          <a:p>
            <a:pPr lvl="1"/>
            <a:r>
              <a:rPr lang="en-US" sz="1800" dirty="0" smtClean="0"/>
              <a:t>distributional/similarity-based</a:t>
            </a:r>
          </a:p>
          <a:p>
            <a:r>
              <a:rPr lang="en-US" sz="2000" dirty="0" smtClean="0"/>
              <a:t>misc topics:</a:t>
            </a:r>
          </a:p>
          <a:p>
            <a:pPr lvl="1"/>
            <a:r>
              <a:rPr lang="en-US" sz="1800" dirty="0" err="1" smtClean="0"/>
              <a:t>stoplist</a:t>
            </a:r>
            <a:endParaRPr lang="en-US" sz="1800" dirty="0" smtClean="0"/>
          </a:p>
          <a:p>
            <a:pPr lvl="1"/>
            <a:r>
              <a:rPr lang="en-US" sz="1800" dirty="0" err="1" smtClean="0"/>
              <a:t>WordNet</a:t>
            </a:r>
            <a:endParaRPr lang="en-US" sz="1800" dirty="0" smtClean="0"/>
          </a:p>
          <a:p>
            <a:pPr lvl="1"/>
            <a:r>
              <a:rPr lang="en-US" sz="1800" dirty="0" smtClean="0"/>
              <a:t>edit distance</a:t>
            </a:r>
          </a:p>
          <a:p>
            <a:r>
              <a:rPr lang="en-US" sz="2000" dirty="0" smtClean="0"/>
              <a:t>information </a:t>
            </a:r>
            <a:r>
              <a:rPr lang="en-US" sz="2000" dirty="0" smtClean="0"/>
              <a:t>retrieval</a:t>
            </a:r>
          </a:p>
          <a:p>
            <a:pPr lvl="1"/>
            <a:r>
              <a:rPr lang="en-US" sz="1800" dirty="0" smtClean="0"/>
              <a:t>general problems, evaluation, etc.</a:t>
            </a:r>
          </a:p>
          <a:p>
            <a:pPr lvl="1"/>
            <a:r>
              <a:rPr lang="en-US" sz="1800" dirty="0" smtClean="0"/>
              <a:t>papers/student presentations</a:t>
            </a: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p:txBody>
          <a:bodyPr/>
          <a:lstStyle/>
          <a:p>
            <a:r>
              <a:rPr lang="en-US"/>
              <a:t>Language translation</a:t>
            </a:r>
          </a:p>
        </p:txBody>
      </p:sp>
      <p:pic>
        <p:nvPicPr>
          <p:cNvPr id="386051" name="Picture 3" descr="chihuahua"/>
          <p:cNvPicPr>
            <a:picLocks noChangeAspect="1" noChangeArrowheads="1"/>
          </p:cNvPicPr>
          <p:nvPr/>
        </p:nvPicPr>
        <p:blipFill>
          <a:blip r:embed="rId3"/>
          <a:srcRect/>
          <a:stretch>
            <a:fillRect/>
          </a:stretch>
        </p:blipFill>
        <p:spPr bwMode="auto">
          <a:xfrm>
            <a:off x="685800" y="2743200"/>
            <a:ext cx="2057400" cy="2057400"/>
          </a:xfrm>
          <a:prstGeom prst="rect">
            <a:avLst/>
          </a:prstGeom>
          <a:noFill/>
        </p:spPr>
      </p:pic>
      <p:pic>
        <p:nvPicPr>
          <p:cNvPr id="386052" name="Picture 4" descr="talk_circle"/>
          <p:cNvPicPr>
            <a:picLocks noChangeAspect="1" noChangeArrowheads="1"/>
          </p:cNvPicPr>
          <p:nvPr/>
        </p:nvPicPr>
        <p:blipFill>
          <a:blip r:embed="rId4"/>
          <a:srcRect/>
          <a:stretch>
            <a:fillRect/>
          </a:stretch>
        </p:blipFill>
        <p:spPr bwMode="auto">
          <a:xfrm>
            <a:off x="2667000" y="1905000"/>
            <a:ext cx="1943100" cy="1257300"/>
          </a:xfrm>
          <a:prstGeom prst="rect">
            <a:avLst/>
          </a:prstGeom>
          <a:noFill/>
        </p:spPr>
      </p:pic>
      <p:sp>
        <p:nvSpPr>
          <p:cNvPr id="386053" name="Text Box 5"/>
          <p:cNvSpPr txBox="1">
            <a:spLocks noChangeArrowheads="1"/>
          </p:cNvSpPr>
          <p:nvPr/>
        </p:nvSpPr>
        <p:spPr bwMode="auto">
          <a:xfrm>
            <a:off x="3048000" y="2133600"/>
            <a:ext cx="1524000" cy="76200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200">
                <a:latin typeface="Tahoma" pitchFamily="-111" charset="0"/>
              </a:rPr>
              <a:t>Yo quiero Taco Bell</a:t>
            </a:r>
          </a:p>
        </p:txBody>
      </p:sp>
      <p:pic>
        <p:nvPicPr>
          <p:cNvPr id="386054" name="Picture 6" descr="spanish flag"/>
          <p:cNvPicPr>
            <a:picLocks noChangeAspect="1" noChangeArrowheads="1"/>
          </p:cNvPicPr>
          <p:nvPr/>
        </p:nvPicPr>
        <p:blipFill>
          <a:blip r:embed="rId5"/>
          <a:srcRect/>
          <a:stretch>
            <a:fillRect/>
          </a:stretch>
        </p:blipFill>
        <p:spPr bwMode="auto">
          <a:xfrm>
            <a:off x="838200" y="5181600"/>
            <a:ext cx="1562100" cy="952500"/>
          </a:xfrm>
          <a:prstGeom prst="rect">
            <a:avLst/>
          </a:prstGeom>
          <a:noFill/>
        </p:spPr>
      </p:pic>
      <p:pic>
        <p:nvPicPr>
          <p:cNvPr id="386055" name="Picture 7" descr="confused"/>
          <p:cNvPicPr>
            <a:picLocks noChangeAspect="1" noChangeArrowheads="1"/>
          </p:cNvPicPr>
          <p:nvPr/>
        </p:nvPicPr>
        <p:blipFill>
          <a:blip r:embed="rId6"/>
          <a:srcRect/>
          <a:stretch>
            <a:fillRect/>
          </a:stretch>
        </p:blipFill>
        <p:spPr bwMode="auto">
          <a:xfrm>
            <a:off x="5715000" y="1905000"/>
            <a:ext cx="1689100" cy="3124200"/>
          </a:xfrm>
          <a:prstGeom prst="rect">
            <a:avLst/>
          </a:prstGeom>
          <a:noFill/>
        </p:spPr>
      </p:pic>
      <p:pic>
        <p:nvPicPr>
          <p:cNvPr id="386056" name="Picture 8" descr="american flag"/>
          <p:cNvPicPr>
            <a:picLocks noChangeAspect="1" noChangeArrowheads="1"/>
          </p:cNvPicPr>
          <p:nvPr/>
        </p:nvPicPr>
        <p:blipFill>
          <a:blip r:embed="rId7"/>
          <a:srcRect/>
          <a:stretch>
            <a:fillRect/>
          </a:stretch>
        </p:blipFill>
        <p:spPr bwMode="auto">
          <a:xfrm>
            <a:off x="6096000" y="5105400"/>
            <a:ext cx="1536700" cy="10033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MT Systems</a:t>
            </a:r>
            <a:endParaRPr lang="en-US" dirty="0"/>
          </a:p>
        </p:txBody>
      </p:sp>
      <p:sp>
        <p:nvSpPr>
          <p:cNvPr id="5" name="Rectangle 4"/>
          <p:cNvSpPr/>
          <p:nvPr/>
        </p:nvSpPr>
        <p:spPr>
          <a:xfrm>
            <a:off x="838200" y="2433935"/>
            <a:ext cx="7391400" cy="461665"/>
          </a:xfrm>
          <a:prstGeom prst="rect">
            <a:avLst/>
          </a:prstGeom>
        </p:spPr>
        <p:txBody>
          <a:bodyPr wrap="square">
            <a:spAutoFit/>
          </a:bodyPr>
          <a:lstStyle/>
          <a:p>
            <a:pPr algn="l">
              <a:buNone/>
            </a:pPr>
            <a:r>
              <a:rPr lang="en-US" sz="2400" dirty="0" smtClean="0">
                <a:solidFill>
                  <a:srgbClr val="FF0000"/>
                </a:solidFill>
              </a:rPr>
              <a:t>Where have you seen machine translation systems?</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33400" y="990600"/>
            <a:ext cx="8077200" cy="4826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282575"/>
            <a:ext cx="7772400" cy="758825"/>
          </a:xfrm>
          <a:prstGeom prst="rect">
            <a:avLst/>
          </a:prstGeom>
          <a:noFill/>
          <a:ln w="12700">
            <a:noFill/>
            <a:miter lim="800000"/>
            <a:headEnd/>
            <a:tailEnd/>
          </a:ln>
          <a:effectLst/>
        </p:spPr>
        <p:txBody>
          <a:bodyPr lIns="90488" tIns="44450" rIns="90488" bIns="44450" anchor="b">
            <a:prstTxWarp prst="textNoShape">
              <a:avLst/>
            </a:prstTxWarp>
            <a:spAutoFit/>
          </a:bodyPr>
          <a:lstStyle/>
          <a:p>
            <a:pPr eaLnBrk="0" hangingPunct="0"/>
            <a:r>
              <a:rPr lang="en-US" sz="4400">
                <a:solidFill>
                  <a:schemeClr val="tx2"/>
                </a:solidFill>
              </a:rPr>
              <a:t>Machine Translation</a:t>
            </a:r>
          </a:p>
        </p:txBody>
      </p:sp>
      <p:sp>
        <p:nvSpPr>
          <p:cNvPr id="23555" name="Text Box 3"/>
          <p:cNvSpPr txBox="1">
            <a:spLocks noChangeArrowheads="1"/>
          </p:cNvSpPr>
          <p:nvPr/>
        </p:nvSpPr>
        <p:spPr bwMode="auto">
          <a:xfrm>
            <a:off x="215900" y="1587500"/>
            <a:ext cx="3810000" cy="1069975"/>
          </a:xfrm>
          <a:prstGeom prst="rect">
            <a:avLst/>
          </a:prstGeom>
          <a:noFill/>
          <a:ln w="9525">
            <a:noFill/>
            <a:miter lim="800000"/>
            <a:headEnd/>
            <a:tailEnd/>
          </a:ln>
          <a:effectLst/>
        </p:spPr>
        <p:txBody>
          <a:bodyPr>
            <a:prstTxWarp prst="textNoShape">
              <a:avLst/>
            </a:prstTxWarp>
            <a:spAutoFit/>
          </a:bodyPr>
          <a:lstStyle/>
          <a:p>
            <a:pPr algn="l"/>
            <a:r>
              <a:rPr lang="ja-JP" altLang="en-US" sz="1600" dirty="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en-US" sz="1600" dirty="0">
              <a:latin typeface="Times New Roman" pitchFamily="-111" charset="0"/>
            </a:endParaRPr>
          </a:p>
        </p:txBody>
      </p:sp>
      <p:sp>
        <p:nvSpPr>
          <p:cNvPr id="23556" name="Text Box 4"/>
          <p:cNvSpPr txBox="1">
            <a:spLocks noChangeArrowheads="1"/>
          </p:cNvSpPr>
          <p:nvPr/>
        </p:nvSpPr>
        <p:spPr bwMode="auto">
          <a:xfrm>
            <a:off x="4800600" y="15240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a:t>The U.S. island of Guam is maintaining a high state of alert after the Guam</a:t>
            </a:r>
            <a:r>
              <a:rPr lang="en-US" sz="1400" b="1"/>
              <a:t> </a:t>
            </a:r>
            <a:r>
              <a:rPr lang="en-US" sz="1400"/>
              <a:t>airport and its offices both received an e-mail from someone calling himself the Saudi Arabian Osama bin Laden and threatening a biological/chemical attack against public places such as the airport . </a:t>
            </a:r>
          </a:p>
        </p:txBody>
      </p:sp>
      <p:sp>
        <p:nvSpPr>
          <p:cNvPr id="23557" name="AutoShape 5"/>
          <p:cNvSpPr>
            <a:spLocks noChangeArrowheads="1"/>
          </p:cNvSpPr>
          <p:nvPr/>
        </p:nvSpPr>
        <p:spPr bwMode="auto">
          <a:xfrm>
            <a:off x="4025900" y="2082800"/>
            <a:ext cx="571500" cy="292100"/>
          </a:xfrm>
          <a:prstGeom prst="rightArrow">
            <a:avLst>
              <a:gd name="adj1" fmla="val 50000"/>
              <a:gd name="adj2" fmla="val 48913"/>
            </a:avLst>
          </a:prstGeom>
          <a:solidFill>
            <a:schemeClr val="tx1"/>
          </a:solidFill>
          <a:ln w="9525">
            <a:solidFill>
              <a:schemeClr val="tx1"/>
            </a:solidFill>
            <a:miter lim="800000"/>
            <a:headEnd type="none" w="sm" len="sm"/>
            <a:tailEnd type="none" w="sm" len="sm"/>
          </a:ln>
          <a:effectLst/>
        </p:spPr>
        <p:txBody>
          <a:bodyPr wrap="none" anchor="ctr">
            <a:prstTxWarp prst="textNoShape">
              <a:avLst/>
            </a:prstTxWarp>
          </a:bodyPr>
          <a:lstStyle/>
          <a:p>
            <a:endParaRPr lang="en-US"/>
          </a:p>
        </p:txBody>
      </p:sp>
      <p:sp>
        <p:nvSpPr>
          <p:cNvPr id="23558" name="Text Box 6"/>
          <p:cNvSpPr txBox="1">
            <a:spLocks noChangeArrowheads="1"/>
          </p:cNvSpPr>
          <p:nvPr/>
        </p:nvSpPr>
        <p:spPr bwMode="auto">
          <a:xfrm>
            <a:off x="533400" y="3352800"/>
            <a:ext cx="8140720" cy="2308324"/>
          </a:xfrm>
          <a:prstGeom prst="rect">
            <a:avLst/>
          </a:prstGeom>
          <a:noFill/>
          <a:ln w="9525">
            <a:noFill/>
            <a:miter lim="800000"/>
            <a:headEnd/>
            <a:tailEnd/>
          </a:ln>
          <a:effectLst/>
        </p:spPr>
        <p:txBody>
          <a:bodyPr wrap="none">
            <a:prstTxWarp prst="textNoShape">
              <a:avLst/>
            </a:prstTxWarp>
            <a:spAutoFit/>
          </a:bodyPr>
          <a:lstStyle/>
          <a:p>
            <a:pPr algn="l"/>
            <a:r>
              <a:rPr lang="en-US" sz="2400" dirty="0"/>
              <a:t>The classic acid test for natural language processing.</a:t>
            </a:r>
          </a:p>
          <a:p>
            <a:pPr algn="l"/>
            <a:endParaRPr lang="en-US" sz="2400" dirty="0"/>
          </a:p>
          <a:p>
            <a:pPr algn="l"/>
            <a:r>
              <a:rPr lang="en-US" sz="2400" dirty="0"/>
              <a:t>Requires capabilities in both interpretation and generation.</a:t>
            </a:r>
            <a:endParaRPr lang="en-US" sz="2400" dirty="0" smtClean="0"/>
          </a:p>
          <a:p>
            <a:pPr algn="l"/>
            <a:endParaRPr lang="en-US" sz="2400" dirty="0" smtClean="0"/>
          </a:p>
          <a:p>
            <a:pPr algn="l"/>
            <a:r>
              <a:rPr lang="en-US" sz="2400" dirty="0"/>
              <a:t>People around the world stubbornly refuse to write</a:t>
            </a:r>
          </a:p>
          <a:p>
            <a:pPr algn="l"/>
            <a:r>
              <a:rPr lang="en-US" sz="2400" dirty="0"/>
              <a:t>  everything in English.</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282575"/>
            <a:ext cx="7772400" cy="758825"/>
          </a:xfrm>
          <a:prstGeom prst="rect">
            <a:avLst/>
          </a:prstGeom>
          <a:noFill/>
          <a:ln w="12700">
            <a:noFill/>
            <a:miter lim="800000"/>
            <a:headEnd/>
            <a:tailEnd/>
          </a:ln>
          <a:effectLst/>
        </p:spPr>
        <p:txBody>
          <a:bodyPr lIns="90488" tIns="44450" rIns="90488" bIns="44450" anchor="b">
            <a:prstTxWarp prst="textNoShape">
              <a:avLst/>
            </a:prstTxWarp>
            <a:spAutoFit/>
          </a:bodyPr>
          <a:lstStyle/>
          <a:p>
            <a:pPr eaLnBrk="0" hangingPunct="0"/>
            <a:r>
              <a:rPr lang="en-US" sz="4400">
                <a:solidFill>
                  <a:schemeClr val="tx2"/>
                </a:solidFill>
              </a:rPr>
              <a:t>Machine Translation</a:t>
            </a:r>
          </a:p>
        </p:txBody>
      </p:sp>
      <p:sp>
        <p:nvSpPr>
          <p:cNvPr id="23555" name="Text Box 3"/>
          <p:cNvSpPr txBox="1">
            <a:spLocks noChangeArrowheads="1"/>
          </p:cNvSpPr>
          <p:nvPr/>
        </p:nvSpPr>
        <p:spPr bwMode="auto">
          <a:xfrm>
            <a:off x="2590800" y="1371600"/>
            <a:ext cx="3810000" cy="1069975"/>
          </a:xfrm>
          <a:prstGeom prst="rect">
            <a:avLst/>
          </a:prstGeom>
          <a:noFill/>
          <a:ln w="9525">
            <a:noFill/>
            <a:miter lim="800000"/>
            <a:headEnd/>
            <a:tailEnd/>
          </a:ln>
          <a:effectLst/>
        </p:spPr>
        <p:txBody>
          <a:bodyPr>
            <a:prstTxWarp prst="textNoShape">
              <a:avLst/>
            </a:prstTxWarp>
            <a:spAutoFit/>
          </a:bodyPr>
          <a:lstStyle/>
          <a:p>
            <a:pPr algn="l"/>
            <a:r>
              <a:rPr lang="zh-CN" altLang="en-US" sz="1600" dirty="0" smtClean="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zh-CN" altLang="en-US" sz="1600" dirty="0">
              <a:latin typeface="Times New Roman" pitchFamily="-111" charset="0"/>
            </a:endParaRPr>
          </a:p>
        </p:txBody>
      </p:sp>
      <p:sp>
        <p:nvSpPr>
          <p:cNvPr id="23556" name="Text Box 4"/>
          <p:cNvSpPr txBox="1">
            <a:spLocks noChangeArrowheads="1"/>
          </p:cNvSpPr>
          <p:nvPr/>
        </p:nvSpPr>
        <p:spPr bwMode="auto">
          <a:xfrm>
            <a:off x="152400" y="51054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dirty="0"/>
              <a:t>The U.S. island of Guam is maintaining a high state of alert after the Guam</a:t>
            </a:r>
            <a:r>
              <a:rPr lang="en-US" sz="1400" b="1" dirty="0"/>
              <a:t> </a:t>
            </a:r>
            <a:r>
              <a:rPr lang="en-US" sz="1400" dirty="0"/>
              <a:t>airport and its offices both received an e-mail from someone calling himself the Saudi Arabian Osama bin Laden and threatening a biological/chemical attack against public places such as the airport . </a:t>
            </a:r>
          </a:p>
        </p:txBody>
      </p:sp>
      <p:sp>
        <p:nvSpPr>
          <p:cNvPr id="23558" name="Text Box 6"/>
          <p:cNvSpPr txBox="1">
            <a:spLocks noChangeArrowheads="1"/>
          </p:cNvSpPr>
          <p:nvPr/>
        </p:nvSpPr>
        <p:spPr bwMode="auto">
          <a:xfrm>
            <a:off x="609600" y="2667000"/>
            <a:ext cx="6609502" cy="1200328"/>
          </a:xfrm>
          <a:prstGeom prst="rect">
            <a:avLst/>
          </a:prstGeom>
          <a:noFill/>
          <a:ln w="9525">
            <a:noFill/>
            <a:miter lim="800000"/>
            <a:headEnd/>
            <a:tailEnd/>
          </a:ln>
          <a:effectLst/>
        </p:spPr>
        <p:txBody>
          <a:bodyPr wrap="none">
            <a:prstTxWarp prst="textNoShape">
              <a:avLst/>
            </a:prstTxWarp>
            <a:spAutoFit/>
          </a:bodyPr>
          <a:lstStyle/>
          <a:p>
            <a:pPr algn="l"/>
            <a:r>
              <a:rPr lang="en-US" sz="2400" dirty="0" smtClean="0"/>
              <a:t>Machine translation is becoming very prevalent</a:t>
            </a:r>
          </a:p>
          <a:p>
            <a:pPr algn="l"/>
            <a:endParaRPr lang="en-US" sz="2400" dirty="0" smtClean="0"/>
          </a:p>
          <a:p>
            <a:pPr algn="l"/>
            <a:r>
              <a:rPr lang="en-US" sz="2400" dirty="0" smtClean="0">
                <a:solidFill>
                  <a:srgbClr val="0000FF"/>
                </a:solidFill>
              </a:rPr>
              <a:t>Even PowerPoint has translation built into it!</a:t>
            </a:r>
            <a:endParaRPr lang="en-US" sz="2400" dirty="0">
              <a:solidFill>
                <a:srgbClr val="0000FF"/>
              </a:solidFill>
            </a:endParaRPr>
          </a:p>
        </p:txBody>
      </p:sp>
      <p:sp>
        <p:nvSpPr>
          <p:cNvPr id="7" name="Rectangle 6"/>
          <p:cNvSpPr/>
          <p:nvPr/>
        </p:nvSpPr>
        <p:spPr>
          <a:xfrm>
            <a:off x="4267200" y="5029200"/>
            <a:ext cx="4572000" cy="1384995"/>
          </a:xfrm>
          <a:prstGeom prst="rect">
            <a:avLst/>
          </a:prstGeom>
        </p:spPr>
        <p:txBody>
          <a:bodyPr>
            <a:spAutoFit/>
          </a:bodyPr>
          <a:lstStyle/>
          <a:p>
            <a:pPr algn="l"/>
            <a:r>
              <a:rPr lang="en-US" sz="1400" dirty="0" smtClean="0"/>
              <a:t>The American Guam international airport and the office will receive one to call self Saudi Arabian rich merchant </a:t>
            </a:r>
            <a:r>
              <a:rPr lang="en-US" sz="1400" dirty="0" err="1" smtClean="0"/>
              <a:t>Radden</a:t>
            </a:r>
            <a:r>
              <a:rPr lang="en-US" sz="1400" dirty="0" smtClean="0"/>
              <a:t> and so on the email which will send out, the threat can after public place launch biochemistry attacks and so on the airport, Guam after maintenance high alert.</a:t>
            </a:r>
            <a:endParaRPr lang="en-US" sz="14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r>
              <a:rPr lang="en-US" b="1">
                <a:solidFill>
                  <a:schemeClr val="accent2"/>
                </a:solidFill>
              </a:rPr>
              <a:t>2004:  Which is the human?</a:t>
            </a:r>
          </a:p>
        </p:txBody>
      </p:sp>
      <p:sp>
        <p:nvSpPr>
          <p:cNvPr id="394243" name="Text Box 3"/>
          <p:cNvSpPr txBox="1">
            <a:spLocks noChangeArrowheads="1"/>
          </p:cNvSpPr>
          <p:nvPr/>
        </p:nvSpPr>
        <p:spPr bwMode="auto">
          <a:xfrm>
            <a:off x="533400" y="1828800"/>
            <a:ext cx="86106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Beijing Youth Daily said that under the Ministry of Agriculture, the beef will be destroyed after tests.</a:t>
            </a:r>
          </a:p>
        </p:txBody>
      </p:sp>
      <p:sp>
        <p:nvSpPr>
          <p:cNvPr id="394244" name="Text Box 4"/>
          <p:cNvSpPr txBox="1">
            <a:spLocks noChangeArrowheads="1"/>
          </p:cNvSpPr>
          <p:nvPr/>
        </p:nvSpPr>
        <p:spPr bwMode="auto">
          <a:xfrm>
            <a:off x="685800" y="3657600"/>
            <a:ext cx="7620000" cy="9159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The Beijing Youth Daily pointed out that the seized beef would be disposed of after being examined according to advice from the Ministry of Agriculture.</a:t>
            </a:r>
          </a:p>
        </p:txBody>
      </p:sp>
      <p:sp>
        <p:nvSpPr>
          <p:cNvPr id="394245"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a:solidFill>
                  <a:srgbClr val="FF0000"/>
                </a:solidFill>
              </a:rPr>
              <a:t>?</a:t>
            </a:r>
          </a:p>
        </p:txBody>
      </p:sp>
      <p:sp>
        <p:nvSpPr>
          <p:cNvPr id="394246" name="Rectangle 6"/>
          <p:cNvSpPr>
            <a:spLocks noChangeArrowheads="1"/>
          </p:cNvSpPr>
          <p:nvPr/>
        </p:nvSpPr>
        <p:spPr bwMode="auto">
          <a:xfrm>
            <a:off x="685800" y="3505200"/>
            <a:ext cx="7848600" cy="1371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a:solidFill>
                <a:srgbClr val="F5FE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6" grpId="0" animBg="1"/>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b="1">
                <a:solidFill>
                  <a:schemeClr val="accent2"/>
                </a:solidFill>
              </a:rPr>
              <a:t>2004:  Which is the human?</a:t>
            </a:r>
          </a:p>
        </p:txBody>
      </p:sp>
      <p:sp>
        <p:nvSpPr>
          <p:cNvPr id="392196" name="Text Box 4"/>
          <p:cNvSpPr txBox="1">
            <a:spLocks noChangeArrowheads="1"/>
          </p:cNvSpPr>
          <p:nvPr/>
        </p:nvSpPr>
        <p:spPr bwMode="auto">
          <a:xfrm>
            <a:off x="685800" y="3657600"/>
            <a:ext cx="7620000" cy="10541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Pakistani President Musharraf Won the Trust Vote in Senate and Lower House</a:t>
            </a:r>
          </a:p>
          <a:p>
            <a:pPr>
              <a:spcBef>
                <a:spcPct val="50000"/>
              </a:spcBef>
            </a:pPr>
            <a:endParaRPr lang="en-US"/>
          </a:p>
        </p:txBody>
      </p:sp>
      <p:sp>
        <p:nvSpPr>
          <p:cNvPr id="392197"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a:solidFill>
                  <a:srgbClr val="FF0000"/>
                </a:solidFill>
              </a:rPr>
              <a:t>?</a:t>
            </a:r>
          </a:p>
        </p:txBody>
      </p:sp>
      <p:sp>
        <p:nvSpPr>
          <p:cNvPr id="392198" name="Rectangle 6"/>
          <p:cNvSpPr>
            <a:spLocks noChangeArrowheads="1"/>
          </p:cNvSpPr>
          <p:nvPr/>
        </p:nvSpPr>
        <p:spPr bwMode="auto">
          <a:xfrm>
            <a:off x="685800" y="3505200"/>
            <a:ext cx="7848600" cy="990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a:solidFill>
                <a:srgbClr val="F5FEA0"/>
              </a:solidFill>
            </a:endParaRPr>
          </a:p>
        </p:txBody>
      </p:sp>
      <p:sp>
        <p:nvSpPr>
          <p:cNvPr id="392199" name="Text Box 7"/>
          <p:cNvSpPr txBox="1">
            <a:spLocks noChangeArrowheads="1"/>
          </p:cNvSpPr>
          <p:nvPr/>
        </p:nvSpPr>
        <p:spPr bwMode="auto">
          <a:xfrm>
            <a:off x="533400" y="1828800"/>
            <a:ext cx="84582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Pakistan President Pervez Musharraf Wins Senate Confidence Vote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2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8" grpId="0" animBg="1"/>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p:txBody>
          <a:bodyPr/>
          <a:lstStyle/>
          <a:p>
            <a:r>
              <a:rPr lang="en-US" b="1">
                <a:solidFill>
                  <a:schemeClr val="accent2"/>
                </a:solidFill>
              </a:rPr>
              <a:t>2004:  Which is the human?</a:t>
            </a:r>
          </a:p>
        </p:txBody>
      </p:sp>
      <p:sp>
        <p:nvSpPr>
          <p:cNvPr id="393219" name="Text Box 3"/>
          <p:cNvSpPr txBox="1">
            <a:spLocks noChangeArrowheads="1"/>
          </p:cNvSpPr>
          <p:nvPr/>
        </p:nvSpPr>
        <p:spPr bwMode="auto">
          <a:xfrm>
            <a:off x="533400" y="1828800"/>
            <a:ext cx="8610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There was not a single vote against him."</a:t>
            </a:r>
          </a:p>
        </p:txBody>
      </p:sp>
      <p:sp>
        <p:nvSpPr>
          <p:cNvPr id="393220" name="Text Box 4"/>
          <p:cNvSpPr txBox="1">
            <a:spLocks noChangeArrowheads="1"/>
          </p:cNvSpPr>
          <p:nvPr/>
        </p:nvSpPr>
        <p:spPr bwMode="auto">
          <a:xfrm>
            <a:off x="685800" y="3657600"/>
            <a:ext cx="7620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No members vote against him. "</a:t>
            </a:r>
          </a:p>
        </p:txBody>
      </p:sp>
      <p:sp>
        <p:nvSpPr>
          <p:cNvPr id="393221"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a:solidFill>
                  <a:srgbClr val="FF0000"/>
                </a:solidFill>
              </a:rPr>
              <a:t>?</a:t>
            </a:r>
          </a:p>
        </p:txBody>
      </p:sp>
      <p:sp>
        <p:nvSpPr>
          <p:cNvPr id="393222" name="Rectangle 6"/>
          <p:cNvSpPr>
            <a:spLocks noChangeArrowheads="1"/>
          </p:cNvSpPr>
          <p:nvPr/>
        </p:nvSpPr>
        <p:spPr bwMode="auto">
          <a:xfrm>
            <a:off x="2590800" y="1676400"/>
            <a:ext cx="4495800" cy="609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a:solidFill>
                <a:srgbClr val="F5FE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2" grpId="0" animBg="1"/>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a:lstStyle/>
          <a:p>
            <a:r>
              <a:rPr lang="en-US"/>
              <a:t>Warren Weaver (1947)</a:t>
            </a:r>
          </a:p>
        </p:txBody>
      </p:sp>
      <p:pic>
        <p:nvPicPr>
          <p:cNvPr id="468995"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68996"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dirty="0">
                <a:latin typeface="Courier New" charset="0"/>
              </a:rPr>
              <a:t> </a:t>
            </a:r>
          </a:p>
          <a:p>
            <a:pPr algn="l"/>
            <a:r>
              <a:rPr lang="en-US" sz="3200" b="1" dirty="0" err="1">
                <a:latin typeface="Courier New" charset="0"/>
              </a:rPr>
              <a:t>ingcmpnqsnwf</a:t>
            </a:r>
            <a:r>
              <a:rPr lang="en-US" sz="3200" b="1" dirty="0">
                <a:latin typeface="Courier New" charset="0"/>
              </a:rPr>
              <a:t> </a:t>
            </a:r>
            <a:r>
              <a:rPr lang="en-US" sz="3200" b="1" dirty="0" err="1">
                <a:latin typeface="Courier New" charset="0"/>
              </a:rPr>
              <a:t>cv</a:t>
            </a:r>
            <a:r>
              <a:rPr lang="en-US" sz="3200" b="1" dirty="0">
                <a:latin typeface="Courier New" charset="0"/>
              </a:rPr>
              <a:t> </a:t>
            </a:r>
            <a:r>
              <a:rPr lang="en-US" sz="3200" b="1" dirty="0" err="1">
                <a:latin typeface="Courier New" charset="0"/>
              </a:rPr>
              <a:t>fpn</a:t>
            </a:r>
            <a:r>
              <a:rPr lang="en-US" sz="3200" b="1" dirty="0">
                <a:latin typeface="Courier New" charset="0"/>
              </a:rPr>
              <a:t> </a:t>
            </a:r>
            <a:r>
              <a:rPr lang="en-US" sz="3200" b="1" dirty="0" err="1">
                <a:latin typeface="Courier New" charset="0"/>
              </a:rPr>
              <a:t>owoktvcv</a:t>
            </a:r>
            <a:endParaRPr lang="en-US" sz="3200" b="1" dirty="0">
              <a:latin typeface="Courier New" charset="0"/>
            </a:endParaRPr>
          </a:p>
          <a:p>
            <a:pPr algn="l"/>
            <a:endParaRPr lang="en-US" sz="3200" b="1" dirty="0">
              <a:latin typeface="Courier New" charset="0"/>
            </a:endParaRPr>
          </a:p>
          <a:p>
            <a:pPr algn="l"/>
            <a:r>
              <a:rPr lang="en-US" sz="3200" b="1" dirty="0" err="1">
                <a:latin typeface="Courier New" charset="0"/>
              </a:rPr>
              <a:t>hu</a:t>
            </a:r>
            <a:r>
              <a:rPr lang="en-US" sz="3200" b="1" dirty="0">
                <a:latin typeface="Courier New" charset="0"/>
              </a:rPr>
              <a:t> </a:t>
            </a:r>
            <a:r>
              <a:rPr lang="en-US" sz="3200" b="1" dirty="0" err="1">
                <a:latin typeface="Courier New" charset="0"/>
              </a:rPr>
              <a:t>ihgzsnwfv</a:t>
            </a:r>
            <a:r>
              <a:rPr lang="en-US" sz="3200" b="1" dirty="0">
                <a:latin typeface="Courier New" charset="0"/>
              </a:rPr>
              <a:t> </a:t>
            </a:r>
            <a:r>
              <a:rPr lang="en-US" sz="3200" b="1" dirty="0" err="1">
                <a:latin typeface="Courier New" charset="0"/>
              </a:rPr>
              <a:t>rqcffnw</a:t>
            </a:r>
            <a:r>
              <a:rPr lang="en-US" sz="3200" b="1" dirty="0">
                <a:latin typeface="Courier New" charset="0"/>
              </a:rPr>
              <a:t> </a:t>
            </a:r>
            <a:r>
              <a:rPr lang="en-US" sz="3200" b="1" dirty="0" err="1">
                <a:latin typeface="Courier New" charset="0"/>
              </a:rPr>
              <a:t>cw</a:t>
            </a:r>
            <a:r>
              <a:rPr lang="en-US" sz="3200" b="1" dirty="0">
                <a:latin typeface="Courier New" charset="0"/>
              </a:rPr>
              <a:t> </a:t>
            </a:r>
            <a:r>
              <a:rPr lang="en-US" sz="3200" b="1" dirty="0" err="1">
                <a:latin typeface="Courier New" charset="0"/>
              </a:rPr>
              <a:t>owgcnwf</a:t>
            </a:r>
            <a:endParaRPr lang="en-US" sz="3200" b="1" dirty="0">
              <a:latin typeface="Courier New" charset="0"/>
            </a:endParaRPr>
          </a:p>
          <a:p>
            <a:pPr algn="l"/>
            <a:r>
              <a:rPr lang="en-US" sz="3200" dirty="0">
                <a:latin typeface="Courier New" charset="0"/>
              </a:rPr>
              <a:t>       </a:t>
            </a:r>
          </a:p>
          <a:p>
            <a:pPr algn="l"/>
            <a:r>
              <a:rPr lang="en-US" sz="3200" b="1" dirty="0" err="1">
                <a:latin typeface="Courier New" charset="0"/>
              </a:rPr>
              <a:t>kowazoanv</a:t>
            </a:r>
            <a:r>
              <a:rPr lang="en-US" sz="3200" b="1" dirty="0">
                <a:latin typeface="Courier New"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r>
              <a:rPr lang="en-US"/>
              <a:t>Warren Weaver (1947)</a:t>
            </a:r>
          </a:p>
        </p:txBody>
      </p:sp>
      <p:pic>
        <p:nvPicPr>
          <p:cNvPr id="483331"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83332"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e  e        e   </a:t>
            </a:r>
          </a:p>
          <a:p>
            <a:pPr algn="l"/>
            <a:r>
              <a:rPr lang="en-US" sz="3200" b="1">
                <a:latin typeface="Courier New" charset="0"/>
              </a:rPr>
              <a:t>ingcmpnqsnwf cv fpn owoktvcv</a:t>
            </a:r>
          </a:p>
          <a:p>
            <a:pPr algn="l"/>
            <a:r>
              <a:rPr lang="en-US" sz="3200">
                <a:latin typeface="Courier New" charset="0"/>
              </a:rPr>
              <a:t>        e         e         e</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a:lstStyle/>
          <a:p>
            <a:r>
              <a:rPr lang="en-US"/>
              <a:t>Warren Weaver (1947)</a:t>
            </a:r>
          </a:p>
        </p:txBody>
      </p:sp>
      <p:pic>
        <p:nvPicPr>
          <p:cNvPr id="47104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104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e  e      the   </a:t>
            </a:r>
          </a:p>
          <a:p>
            <a:pPr algn="l"/>
            <a:r>
              <a:rPr lang="en-US" sz="3200" b="1">
                <a:latin typeface="Courier New" charset="0"/>
              </a:rPr>
              <a:t>ingcmpnqsnwf cv fpn owoktvcv</a:t>
            </a:r>
          </a:p>
          <a:p>
            <a:pPr algn="l"/>
            <a:r>
              <a:rPr lang="en-US" sz="3200">
                <a:latin typeface="Courier New" charset="0"/>
              </a:rPr>
              <a:t>        e         e         e</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p:txBody>
          <a:bodyPr/>
          <a:lstStyle/>
          <a:p>
            <a:r>
              <a:rPr lang="en-US"/>
              <a:t>Warren Weaver (1947)</a:t>
            </a:r>
          </a:p>
        </p:txBody>
      </p:sp>
      <p:pic>
        <p:nvPicPr>
          <p:cNvPr id="473091"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3092"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the   </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p:txBody>
          <a:bodyPr/>
          <a:lstStyle/>
          <a:p>
            <a:r>
              <a:rPr lang="en-US"/>
              <a:t>Warren Weaver (1947)</a:t>
            </a:r>
          </a:p>
        </p:txBody>
      </p:sp>
      <p:pic>
        <p:nvPicPr>
          <p:cNvPr id="475139"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5140"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   </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p:txBody>
          <a:bodyPr/>
          <a:lstStyle/>
          <a:p>
            <a:r>
              <a:rPr lang="en-US"/>
              <a:t>Warren Weaver (1947)</a:t>
            </a:r>
          </a:p>
        </p:txBody>
      </p:sp>
      <p:pic>
        <p:nvPicPr>
          <p:cNvPr id="477187"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7188"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      fof</a:t>
            </a:r>
          </a:p>
          <a:p>
            <a:pPr algn="l"/>
            <a:r>
              <a:rPr lang="en-US" sz="3200" b="1">
                <a:latin typeface="Courier New" charset="0"/>
              </a:rPr>
              <a:t>ingcmpnqsnwf cv fpn owoktvcv</a:t>
            </a:r>
          </a:p>
          <a:p>
            <a:pPr algn="l"/>
            <a:r>
              <a:rPr lang="en-US" sz="3200">
                <a:latin typeface="Courier New" charset="0"/>
              </a:rPr>
              <a:t>        e  f   o  e  o     oe t</a:t>
            </a:r>
          </a:p>
          <a:p>
            <a:pPr algn="l"/>
            <a:r>
              <a:rPr lang="en-US" sz="3200" b="1">
                <a:latin typeface="Courier New" charset="0"/>
              </a:rPr>
              <a:t>hu ihgzsnwfv rqcffnw cw owgcnwf</a:t>
            </a:r>
          </a:p>
          <a:p>
            <a:pPr algn="l"/>
            <a:r>
              <a:rPr lang="en-US" sz="3200">
                <a:latin typeface="Courier New" charset="0"/>
              </a:rPr>
              <a:t>       ef</a:t>
            </a:r>
          </a:p>
          <a:p>
            <a:pPr algn="l"/>
            <a:r>
              <a:rPr lang="en-US" sz="3200" b="1">
                <a:latin typeface="Courier New" charset="0"/>
              </a:rPr>
              <a:t>kowazoanv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p:txBody>
          <a:bodyPr/>
          <a:lstStyle/>
          <a:p>
            <a:r>
              <a:rPr lang="en-US"/>
              <a:t>Warren Weaver (1947)</a:t>
            </a:r>
          </a:p>
        </p:txBody>
      </p:sp>
      <p:pic>
        <p:nvPicPr>
          <p:cNvPr id="479235"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9236"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
        <p:nvSpPr>
          <p:cNvPr id="479237" name="Line 5"/>
          <p:cNvSpPr>
            <a:spLocks noChangeShapeType="1"/>
          </p:cNvSpPr>
          <p:nvPr/>
        </p:nvSpPr>
        <p:spPr bwMode="auto">
          <a:xfrm>
            <a:off x="3886200" y="3505200"/>
            <a:ext cx="609600" cy="457200"/>
          </a:xfrm>
          <a:prstGeom prst="line">
            <a:avLst/>
          </a:prstGeom>
          <a:noFill/>
          <a:ln w="57150">
            <a:solidFill>
              <a:schemeClr val="tx1"/>
            </a:solidFill>
            <a:round/>
            <a:headEnd/>
            <a:tailEnd/>
          </a:ln>
          <a:effectLst/>
        </p:spPr>
        <p:txBody>
          <a:bodyPr>
            <a:prstTxWarp prst="textNoShape">
              <a:avLst/>
            </a:prstTxWarp>
          </a:bodyPr>
          <a:lstStyle/>
          <a:p>
            <a:endParaRPr lang="en-US"/>
          </a:p>
        </p:txBody>
      </p:sp>
      <p:sp>
        <p:nvSpPr>
          <p:cNvPr id="479238" name="Line 6"/>
          <p:cNvSpPr>
            <a:spLocks noChangeShapeType="1"/>
          </p:cNvSpPr>
          <p:nvPr/>
        </p:nvSpPr>
        <p:spPr bwMode="auto">
          <a:xfrm flipV="1">
            <a:off x="3810000" y="3581400"/>
            <a:ext cx="762000" cy="228600"/>
          </a:xfrm>
          <a:prstGeom prst="line">
            <a:avLst/>
          </a:prstGeom>
          <a:noFill/>
          <a:ln w="57150">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r>
              <a:rPr lang="en-US"/>
              <a:t>Warren Weaver (1947)</a:t>
            </a:r>
          </a:p>
        </p:txBody>
      </p:sp>
      <p:pic>
        <p:nvPicPr>
          <p:cNvPr id="55296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55296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is the      sis</a:t>
            </a:r>
          </a:p>
          <a:p>
            <a:pPr algn="l"/>
            <a:r>
              <a:rPr lang="en-US" sz="3200" b="1">
                <a:latin typeface="Courier New" charset="0"/>
              </a:rPr>
              <a:t>ingcmpnqsnwf cv fpn owoktvcv</a:t>
            </a:r>
          </a:p>
          <a:p>
            <a:pPr algn="l"/>
            <a:r>
              <a:rPr lang="en-US" sz="3200">
                <a:latin typeface="Courier New" charset="0"/>
              </a:rPr>
              <a:t>        e  s   i  e  i     ie t</a:t>
            </a:r>
          </a:p>
          <a:p>
            <a:pPr algn="l"/>
            <a:r>
              <a:rPr lang="en-US" sz="3200" b="1">
                <a:latin typeface="Courier New" charset="0"/>
              </a:rPr>
              <a:t>hu ihgzsnwfv rqcffnw cw owgcnwf</a:t>
            </a:r>
          </a:p>
          <a:p>
            <a:pPr algn="l"/>
            <a:r>
              <a:rPr lang="en-US" sz="3200">
                <a:latin typeface="Courier New" charset="0"/>
              </a:rPr>
              <a:t>       es</a:t>
            </a:r>
          </a:p>
          <a:p>
            <a:pPr algn="l"/>
            <a:r>
              <a:rPr lang="en-US" sz="3200" b="1">
                <a:latin typeface="Courier New" charset="0"/>
              </a:rPr>
              <a:t>kowazoanv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p:txBody>
          <a:bodyPr/>
          <a:lstStyle/>
          <a:p>
            <a:r>
              <a:rPr lang="en-US"/>
              <a:t>Warren Weaver (1947)</a:t>
            </a:r>
          </a:p>
        </p:txBody>
      </p:sp>
      <p:pic>
        <p:nvPicPr>
          <p:cNvPr id="48128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8128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decipherment is the analysis</a:t>
            </a:r>
          </a:p>
          <a:p>
            <a:pPr algn="l"/>
            <a:r>
              <a:rPr lang="en-US" sz="3200" b="1">
                <a:latin typeface="Courier New" charset="0"/>
              </a:rPr>
              <a:t>ingcmpnqsnwf cv fpn owoktvcv</a:t>
            </a:r>
          </a:p>
          <a:p>
            <a:pPr algn="l"/>
            <a:r>
              <a:rPr lang="en-US" sz="3200">
                <a:latin typeface="Courier New" charset="0"/>
              </a:rPr>
              <a:t>of documents written in ancient</a:t>
            </a:r>
          </a:p>
          <a:p>
            <a:pPr algn="l"/>
            <a:r>
              <a:rPr lang="en-US" sz="3200" b="1">
                <a:latin typeface="Courier New" charset="0"/>
              </a:rPr>
              <a:t>hu ihgzsnwfv rqcffnw cw owgcnwf</a:t>
            </a:r>
          </a:p>
          <a:p>
            <a:pPr algn="l"/>
            <a:r>
              <a:rPr lang="en-US" sz="3200">
                <a:latin typeface="Courier New" charset="0"/>
              </a:rPr>
              <a:t>languages ...</a:t>
            </a:r>
          </a:p>
          <a:p>
            <a:pPr algn="l"/>
            <a:r>
              <a:rPr lang="en-US" sz="3200" b="1">
                <a:latin typeface="Courier New" charset="0"/>
              </a:rPr>
              <a:t>kowazoanv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p:txBody>
          <a:bodyPr/>
          <a:lstStyle/>
          <a:p>
            <a:r>
              <a:rPr lang="en-US"/>
              <a:t>Warren Weaver (1947)</a:t>
            </a:r>
          </a:p>
        </p:txBody>
      </p:sp>
      <p:pic>
        <p:nvPicPr>
          <p:cNvPr id="485379" name="Picture 3" descr="Warren Weaver"/>
          <p:cNvPicPr>
            <a:picLocks noChangeAspect="1" noChangeArrowheads="1"/>
          </p:cNvPicPr>
          <p:nvPr/>
        </p:nvPicPr>
        <p:blipFill>
          <a:blip r:embed="rId3"/>
          <a:srcRect/>
          <a:stretch>
            <a:fillRect/>
          </a:stretch>
        </p:blipFill>
        <p:spPr bwMode="auto">
          <a:xfrm>
            <a:off x="1752600" y="4495800"/>
            <a:ext cx="1428750" cy="1790700"/>
          </a:xfrm>
          <a:prstGeom prst="rect">
            <a:avLst/>
          </a:prstGeom>
          <a:noFill/>
        </p:spPr>
      </p:pic>
      <p:sp>
        <p:nvSpPr>
          <p:cNvPr id="485383" name="AutoShape 7"/>
          <p:cNvSpPr>
            <a:spLocks noChangeArrowheads="1"/>
          </p:cNvSpPr>
          <p:nvPr/>
        </p:nvSpPr>
        <p:spPr bwMode="auto">
          <a:xfrm>
            <a:off x="3429000" y="1447800"/>
            <a:ext cx="5562600" cy="3124200"/>
          </a:xfrm>
          <a:prstGeom prst="cloudCallout">
            <a:avLst>
              <a:gd name="adj1" fmla="val -51856"/>
              <a:gd name="adj2" fmla="val 55384"/>
            </a:avLst>
          </a:prstGeom>
          <a:solidFill>
            <a:schemeClr val="accent1"/>
          </a:solidFill>
          <a:ln w="9525">
            <a:solidFill>
              <a:schemeClr val="tx1"/>
            </a:solidFill>
            <a:round/>
            <a:headEnd/>
            <a:tailEnd/>
          </a:ln>
          <a:effectLst/>
        </p:spPr>
        <p:txBody>
          <a:bodyPr>
            <a:prstTxWarp prst="textNoShape">
              <a:avLst/>
            </a:prstTxWarp>
          </a:bodyPr>
          <a:lstStyle/>
          <a:p>
            <a:r>
              <a:rPr lang="en-US" sz="2400">
                <a:latin typeface="Times New Roman" charset="0"/>
              </a:rPr>
              <a:t>The non-Turkish guy next to me is even deciphering Turkish!  All he needs is a statistical table of letter-pair frequencies in Turkish …</a:t>
            </a:r>
          </a:p>
          <a:p>
            <a:endParaRPr lang="en-US" sz="2400"/>
          </a:p>
        </p:txBody>
      </p:sp>
      <p:sp>
        <p:nvSpPr>
          <p:cNvPr id="485384" name="Text Box 8"/>
          <p:cNvSpPr txBox="1">
            <a:spLocks noChangeArrowheads="1"/>
          </p:cNvSpPr>
          <p:nvPr/>
        </p:nvSpPr>
        <p:spPr bwMode="auto">
          <a:xfrm>
            <a:off x="5200650" y="5067300"/>
            <a:ext cx="3041650" cy="641350"/>
          </a:xfrm>
          <a:prstGeom prst="rect">
            <a:avLst/>
          </a:prstGeom>
          <a:noFill/>
          <a:ln w="9525">
            <a:noFill/>
            <a:miter lim="800000"/>
            <a:headEnd/>
            <a:tailEnd/>
          </a:ln>
          <a:effectLst/>
        </p:spPr>
        <p:txBody>
          <a:bodyPr wrap="none">
            <a:prstTxWarp prst="textNoShape">
              <a:avLst/>
            </a:prstTxWarp>
            <a:spAutoFit/>
          </a:bodyPr>
          <a:lstStyle/>
          <a:p>
            <a:pPr algn="l"/>
            <a:r>
              <a:rPr lang="en-US">
                <a:latin typeface="Times New Roman" charset="0"/>
              </a:rPr>
              <a:t>Collected mechanically from a</a:t>
            </a:r>
          </a:p>
          <a:p>
            <a:pPr algn="l"/>
            <a:r>
              <a:rPr lang="en-US">
                <a:latin typeface="Times New Roman" charset="0"/>
              </a:rPr>
              <a:t>Turkish body of text, or </a:t>
            </a:r>
            <a:r>
              <a:rPr lang="en-US" i="1">
                <a:latin typeface="Times New Roman" charset="0"/>
              </a:rPr>
              <a:t>corpus</a:t>
            </a:r>
          </a:p>
        </p:txBody>
      </p:sp>
      <p:sp>
        <p:nvSpPr>
          <p:cNvPr id="485385" name="Line 9"/>
          <p:cNvSpPr>
            <a:spLocks noChangeShapeType="1"/>
          </p:cNvSpPr>
          <p:nvPr/>
        </p:nvSpPr>
        <p:spPr bwMode="auto">
          <a:xfrm flipH="1" flipV="1">
            <a:off x="5715000" y="3886200"/>
            <a:ext cx="762000" cy="1143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5386" name="AutoShape 10"/>
          <p:cNvSpPr>
            <a:spLocks noChangeArrowheads="1"/>
          </p:cNvSpPr>
          <p:nvPr/>
        </p:nvSpPr>
        <p:spPr bwMode="auto">
          <a:xfrm flipH="1">
            <a:off x="76200" y="1828800"/>
            <a:ext cx="3200400" cy="2133600"/>
          </a:xfrm>
          <a:prstGeom prst="cloudCallout">
            <a:avLst>
              <a:gd name="adj1" fmla="val -27185"/>
              <a:gd name="adj2" fmla="val 71204"/>
            </a:avLst>
          </a:prstGeom>
          <a:solidFill>
            <a:schemeClr val="accent1"/>
          </a:solidFill>
          <a:ln w="9525">
            <a:solidFill>
              <a:schemeClr val="tx1"/>
            </a:solidFill>
            <a:round/>
            <a:headEnd/>
            <a:tailEnd/>
          </a:ln>
          <a:effectLst/>
        </p:spPr>
        <p:txBody>
          <a:bodyPr>
            <a:prstTxWarp prst="textNoShape">
              <a:avLst/>
            </a:prstTxWarp>
          </a:bodyPr>
          <a:lstStyle/>
          <a:p>
            <a:endParaRPr lang="en-US"/>
          </a:p>
        </p:txBody>
      </p:sp>
      <p:sp>
        <p:nvSpPr>
          <p:cNvPr id="485388" name="Text Box 12"/>
          <p:cNvSpPr txBox="1">
            <a:spLocks noChangeArrowheads="1"/>
          </p:cNvSpPr>
          <p:nvPr/>
        </p:nvSpPr>
        <p:spPr bwMode="auto">
          <a:xfrm>
            <a:off x="725488" y="2403475"/>
            <a:ext cx="1974850" cy="822325"/>
          </a:xfrm>
          <a:prstGeom prst="rect">
            <a:avLst/>
          </a:prstGeom>
          <a:noFill/>
          <a:ln w="9525">
            <a:noFill/>
            <a:miter lim="800000"/>
            <a:headEnd/>
            <a:tailEnd/>
          </a:ln>
          <a:effectLst/>
        </p:spPr>
        <p:txBody>
          <a:bodyPr wrap="none">
            <a:prstTxWarp prst="textNoShape">
              <a:avLst/>
            </a:prstTxWarp>
            <a:spAutoFit/>
          </a:bodyPr>
          <a:lstStyle/>
          <a:p>
            <a:r>
              <a:rPr lang="en-US" sz="2400">
                <a:latin typeface="Times New Roman" charset="0"/>
              </a:rPr>
              <a:t>Can this be</a:t>
            </a:r>
          </a:p>
          <a:p>
            <a:r>
              <a:rPr lang="en-US" sz="2400">
                <a:latin typeface="Times New Roman" charset="0"/>
              </a:rPr>
              <a:t>computerized?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2370" name="Text Box 2"/>
          <p:cNvSpPr txBox="1">
            <a:spLocks noChangeArrowheads="1"/>
          </p:cNvSpPr>
          <p:nvPr/>
        </p:nvSpPr>
        <p:spPr bwMode="auto">
          <a:xfrm>
            <a:off x="2667000" y="381000"/>
            <a:ext cx="6172200" cy="2654300"/>
          </a:xfrm>
          <a:prstGeom prst="rect">
            <a:avLst/>
          </a:prstGeom>
          <a:noFill/>
          <a:ln w="9525">
            <a:noFill/>
            <a:miter lim="800000"/>
            <a:headEnd/>
            <a:tailEnd/>
          </a:ln>
          <a:effectLst/>
        </p:spPr>
        <p:txBody>
          <a:bodyPr>
            <a:prstTxWarp prst="textNoShape">
              <a:avLst/>
            </a:prstTxWarp>
            <a:spAutoFit/>
          </a:bodyPr>
          <a:lstStyle/>
          <a:p>
            <a:pPr algn="l" eaLnBrk="0" hangingPunct="0"/>
            <a:r>
              <a:rPr lang="en-US" sz="2800">
                <a:latin typeface="Times New Roman" charset="0"/>
              </a:rPr>
              <a:t>“When I look at an article in Russian, I say: this is really written in English, but it has been coded in some strange symbols.  I will now proceed to decode.”</a:t>
            </a:r>
          </a:p>
          <a:p>
            <a:pPr algn="l" eaLnBrk="0" hangingPunct="0"/>
            <a:r>
              <a:rPr lang="en-US" sz="2800">
                <a:latin typeface="Times New Roman" charset="0"/>
              </a:rPr>
              <a:t>	- Warren Weaver, March 1947</a:t>
            </a:r>
          </a:p>
          <a:p>
            <a:pPr algn="l" eaLnBrk="0" hangingPunct="0"/>
            <a:endParaRPr lang="en-US" sz="2800">
              <a:latin typeface="Times New Roman" charset="0"/>
            </a:endParaRPr>
          </a:p>
        </p:txBody>
      </p:sp>
      <p:pic>
        <p:nvPicPr>
          <p:cNvPr id="442371" name="Picture 3" descr="Warren Weaver"/>
          <p:cNvPicPr>
            <a:picLocks noChangeAspect="1" noChangeArrowheads="1"/>
          </p:cNvPicPr>
          <p:nvPr/>
        </p:nvPicPr>
        <p:blipFill>
          <a:blip r:embed="rId3"/>
          <a:srcRect/>
          <a:stretch>
            <a:fillRect/>
          </a:stretch>
        </p:blipFill>
        <p:spPr bwMode="auto">
          <a:xfrm>
            <a:off x="685800" y="457200"/>
            <a:ext cx="1884363" cy="23622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5010" name="Text Box 2"/>
          <p:cNvSpPr txBox="1">
            <a:spLocks noChangeArrowheads="1"/>
          </p:cNvSpPr>
          <p:nvPr/>
        </p:nvSpPr>
        <p:spPr bwMode="auto">
          <a:xfrm>
            <a:off x="2667000" y="381000"/>
            <a:ext cx="6172200" cy="6070600"/>
          </a:xfrm>
          <a:prstGeom prst="rect">
            <a:avLst/>
          </a:prstGeom>
          <a:noFill/>
          <a:ln w="9525">
            <a:noFill/>
            <a:miter lim="800000"/>
            <a:headEnd/>
            <a:tailEnd/>
          </a:ln>
          <a:effectLst/>
        </p:spPr>
        <p:txBody>
          <a:bodyPr>
            <a:prstTxWarp prst="textNoShape">
              <a:avLst/>
            </a:prstTxWarp>
            <a:spAutoFit/>
          </a:bodyPr>
          <a:lstStyle/>
          <a:p>
            <a:pPr algn="l" eaLnBrk="0" hangingPunct="0"/>
            <a:r>
              <a:rPr lang="en-US" sz="2800">
                <a:latin typeface="Times New Roman" charset="0"/>
              </a:rPr>
              <a:t>“When I look at an article in Russian, I say: this is really written in English, but it has been coded in some strange symbols.  I will now proceed to decode.”</a:t>
            </a:r>
          </a:p>
          <a:p>
            <a:pPr algn="l" eaLnBrk="0" hangingPunct="0"/>
            <a:r>
              <a:rPr lang="en-US" sz="2800">
                <a:latin typeface="Times New Roman" charset="0"/>
              </a:rPr>
              <a:t>	- Warren Weaver, March 1947</a:t>
            </a:r>
          </a:p>
          <a:p>
            <a:pPr algn="l" eaLnBrk="0" hangingPunct="0"/>
            <a:endParaRPr lang="en-US" sz="2800">
              <a:latin typeface="Times New Roman" charset="0"/>
            </a:endParaRPr>
          </a:p>
          <a:p>
            <a:pPr algn="l" eaLnBrk="0" hangingPunct="0"/>
            <a:endParaRPr lang="en-US" sz="2800">
              <a:latin typeface="Times New Roman" charset="0"/>
            </a:endParaRPr>
          </a:p>
          <a:p>
            <a:pPr algn="l" eaLnBrk="0" hangingPunct="0"/>
            <a:r>
              <a:rPr lang="en-US" sz="2800">
                <a:latin typeface="Times New Roman" charset="0"/>
              </a:rPr>
              <a:t>“... as to the problem of mechanical translation, I frankly am afraid that the [semantic] boundaries of words in different languages are too vague ... to make any quasi-mechanical translation scheme very hopeful.”</a:t>
            </a:r>
          </a:p>
          <a:p>
            <a:pPr algn="l" eaLnBrk="0" hangingPunct="0"/>
            <a:r>
              <a:rPr lang="en-US" sz="2800">
                <a:latin typeface="Times New Roman" charset="0"/>
              </a:rPr>
              <a:t>	- Norbert Wiener, April 1947</a:t>
            </a:r>
          </a:p>
        </p:txBody>
      </p:sp>
      <p:pic>
        <p:nvPicPr>
          <p:cNvPr id="555011" name="Picture 3" descr="Warren Weaver"/>
          <p:cNvPicPr>
            <a:picLocks noChangeAspect="1" noChangeArrowheads="1"/>
          </p:cNvPicPr>
          <p:nvPr/>
        </p:nvPicPr>
        <p:blipFill>
          <a:blip r:embed="rId3"/>
          <a:srcRect/>
          <a:stretch>
            <a:fillRect/>
          </a:stretch>
        </p:blipFill>
        <p:spPr bwMode="auto">
          <a:xfrm>
            <a:off x="685800" y="457200"/>
            <a:ext cx="1884363" cy="2362200"/>
          </a:xfrm>
          <a:prstGeom prst="rect">
            <a:avLst/>
          </a:prstGeom>
          <a:noFill/>
        </p:spPr>
      </p:pic>
      <p:pic>
        <p:nvPicPr>
          <p:cNvPr id="555012" name="Picture 4" descr="prec011f0"/>
          <p:cNvPicPr>
            <a:picLocks noChangeAspect="1" noChangeArrowheads="1"/>
          </p:cNvPicPr>
          <p:nvPr/>
        </p:nvPicPr>
        <p:blipFill>
          <a:blip r:embed="rId4"/>
          <a:srcRect/>
          <a:stretch>
            <a:fillRect/>
          </a:stretch>
        </p:blipFill>
        <p:spPr bwMode="auto">
          <a:xfrm>
            <a:off x="685800" y="3657600"/>
            <a:ext cx="1862138" cy="25908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p:txBody>
          <a:bodyPr/>
          <a:lstStyle/>
          <a:p>
            <a:r>
              <a:rPr lang="en-US"/>
              <a:t>MT Pyramid</a:t>
            </a:r>
          </a:p>
        </p:txBody>
      </p:sp>
      <p:sp>
        <p:nvSpPr>
          <p:cNvPr id="389123" name="Oval 3"/>
          <p:cNvSpPr>
            <a:spLocks noChangeArrowheads="1"/>
          </p:cNvSpPr>
          <p:nvPr/>
        </p:nvSpPr>
        <p:spPr bwMode="auto">
          <a:xfrm>
            <a:off x="2133600" y="56388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4" name="Oval 4"/>
          <p:cNvSpPr>
            <a:spLocks noChangeArrowheads="1"/>
          </p:cNvSpPr>
          <p:nvPr/>
        </p:nvSpPr>
        <p:spPr bwMode="auto">
          <a:xfrm>
            <a:off x="3200400" y="38100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5" name="Line 5"/>
          <p:cNvSpPr>
            <a:spLocks noChangeShapeType="1"/>
          </p:cNvSpPr>
          <p:nvPr/>
        </p:nvSpPr>
        <p:spPr bwMode="auto">
          <a:xfrm flipV="1">
            <a:off x="3352800" y="30480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26" name="Oval 6"/>
          <p:cNvSpPr>
            <a:spLocks noChangeArrowheads="1"/>
          </p:cNvSpPr>
          <p:nvPr/>
        </p:nvSpPr>
        <p:spPr bwMode="auto">
          <a:xfrm>
            <a:off x="3733800" y="28956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7" name="Line 7"/>
          <p:cNvSpPr>
            <a:spLocks noChangeShapeType="1"/>
          </p:cNvSpPr>
          <p:nvPr/>
        </p:nvSpPr>
        <p:spPr bwMode="auto">
          <a:xfrm flipV="1">
            <a:off x="3886200" y="21336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28" name="Oval 8"/>
          <p:cNvSpPr>
            <a:spLocks noChangeArrowheads="1"/>
          </p:cNvSpPr>
          <p:nvPr/>
        </p:nvSpPr>
        <p:spPr bwMode="auto">
          <a:xfrm>
            <a:off x="4267200" y="19812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9" name="Oval 9"/>
          <p:cNvSpPr>
            <a:spLocks noChangeArrowheads="1"/>
          </p:cNvSpPr>
          <p:nvPr/>
        </p:nvSpPr>
        <p:spPr bwMode="auto">
          <a:xfrm flipH="1">
            <a:off x="6400800" y="56388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0" name="Oval 10"/>
          <p:cNvSpPr>
            <a:spLocks noChangeArrowheads="1"/>
          </p:cNvSpPr>
          <p:nvPr/>
        </p:nvSpPr>
        <p:spPr bwMode="auto">
          <a:xfrm flipH="1">
            <a:off x="5334000" y="38100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1" name="Line 11"/>
          <p:cNvSpPr>
            <a:spLocks noChangeShapeType="1"/>
          </p:cNvSpPr>
          <p:nvPr/>
        </p:nvSpPr>
        <p:spPr bwMode="auto">
          <a:xfrm flipH="1" flipV="1">
            <a:off x="4953000" y="30480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32" name="Oval 12"/>
          <p:cNvSpPr>
            <a:spLocks noChangeArrowheads="1"/>
          </p:cNvSpPr>
          <p:nvPr/>
        </p:nvSpPr>
        <p:spPr bwMode="auto">
          <a:xfrm flipH="1">
            <a:off x="4800600" y="28956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3" name="Line 13"/>
          <p:cNvSpPr>
            <a:spLocks noChangeShapeType="1"/>
          </p:cNvSpPr>
          <p:nvPr/>
        </p:nvSpPr>
        <p:spPr bwMode="auto">
          <a:xfrm flipH="1" flipV="1">
            <a:off x="4419600" y="21336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34" name="Text Box 14"/>
          <p:cNvSpPr txBox="1">
            <a:spLocks noChangeArrowheads="1"/>
          </p:cNvSpPr>
          <p:nvPr/>
        </p:nvSpPr>
        <p:spPr bwMode="auto">
          <a:xfrm>
            <a:off x="1676400" y="6056313"/>
            <a:ext cx="1162050" cy="366712"/>
          </a:xfrm>
          <a:prstGeom prst="rect">
            <a:avLst/>
          </a:prstGeom>
          <a:noFill/>
          <a:ln w="9525">
            <a:noFill/>
            <a:miter lim="800000"/>
            <a:headEnd/>
            <a:tailEnd/>
          </a:ln>
          <a:effectLst/>
        </p:spPr>
        <p:txBody>
          <a:bodyPr wrap="none">
            <a:prstTxWarp prst="textNoShape">
              <a:avLst/>
            </a:prstTxWarp>
            <a:spAutoFit/>
          </a:bodyPr>
          <a:lstStyle/>
          <a:p>
            <a:pPr algn="l"/>
            <a:r>
              <a:rPr lang="en-US"/>
              <a:t>SOURCE</a:t>
            </a:r>
          </a:p>
        </p:txBody>
      </p:sp>
      <p:sp>
        <p:nvSpPr>
          <p:cNvPr id="389135" name="Text Box 15"/>
          <p:cNvSpPr txBox="1">
            <a:spLocks noChangeArrowheads="1"/>
          </p:cNvSpPr>
          <p:nvPr/>
        </p:nvSpPr>
        <p:spPr bwMode="auto">
          <a:xfrm>
            <a:off x="6019800" y="6056313"/>
            <a:ext cx="1111250" cy="366712"/>
          </a:xfrm>
          <a:prstGeom prst="rect">
            <a:avLst/>
          </a:prstGeom>
          <a:noFill/>
          <a:ln w="9525">
            <a:noFill/>
            <a:miter lim="800000"/>
            <a:headEnd/>
            <a:tailEnd/>
          </a:ln>
          <a:effectLst/>
        </p:spPr>
        <p:txBody>
          <a:bodyPr wrap="none">
            <a:prstTxWarp prst="textNoShape">
              <a:avLst/>
            </a:prstTxWarp>
            <a:spAutoFit/>
          </a:bodyPr>
          <a:lstStyle/>
          <a:p>
            <a:pPr algn="l"/>
            <a:r>
              <a:rPr lang="en-US"/>
              <a:t>TARGET</a:t>
            </a:r>
          </a:p>
        </p:txBody>
      </p:sp>
      <p:sp>
        <p:nvSpPr>
          <p:cNvPr id="389136" name="Text Box 16"/>
          <p:cNvSpPr txBox="1">
            <a:spLocks noChangeArrowheads="1"/>
          </p:cNvSpPr>
          <p:nvPr/>
        </p:nvSpPr>
        <p:spPr bwMode="auto">
          <a:xfrm>
            <a:off x="1219200" y="5562600"/>
            <a:ext cx="793750" cy="366713"/>
          </a:xfrm>
          <a:prstGeom prst="rect">
            <a:avLst/>
          </a:prstGeom>
          <a:noFill/>
          <a:ln w="9525">
            <a:noFill/>
            <a:miter lim="800000"/>
            <a:headEnd/>
            <a:tailEnd/>
          </a:ln>
          <a:effectLst/>
        </p:spPr>
        <p:txBody>
          <a:bodyPr wrap="none">
            <a:prstTxWarp prst="textNoShape">
              <a:avLst/>
            </a:prstTxWarp>
            <a:spAutoFit/>
          </a:bodyPr>
          <a:lstStyle/>
          <a:p>
            <a:pPr algn="l"/>
            <a:r>
              <a:rPr lang="en-US"/>
              <a:t>words</a:t>
            </a:r>
          </a:p>
        </p:txBody>
      </p:sp>
      <p:sp>
        <p:nvSpPr>
          <p:cNvPr id="389137" name="Text Box 17"/>
          <p:cNvSpPr txBox="1">
            <a:spLocks noChangeArrowheads="1"/>
          </p:cNvSpPr>
          <p:nvPr/>
        </p:nvSpPr>
        <p:spPr bwMode="auto">
          <a:xfrm>
            <a:off x="6781800" y="5562600"/>
            <a:ext cx="793750" cy="366713"/>
          </a:xfrm>
          <a:prstGeom prst="rect">
            <a:avLst/>
          </a:prstGeom>
          <a:noFill/>
          <a:ln w="9525">
            <a:noFill/>
            <a:miter lim="800000"/>
            <a:headEnd/>
            <a:tailEnd/>
          </a:ln>
          <a:effectLst/>
        </p:spPr>
        <p:txBody>
          <a:bodyPr wrap="none">
            <a:prstTxWarp prst="textNoShape">
              <a:avLst/>
            </a:prstTxWarp>
            <a:spAutoFit/>
          </a:bodyPr>
          <a:lstStyle/>
          <a:p>
            <a:pPr algn="l"/>
            <a:r>
              <a:rPr lang="en-US"/>
              <a:t>words</a:t>
            </a:r>
          </a:p>
        </p:txBody>
      </p:sp>
      <p:sp>
        <p:nvSpPr>
          <p:cNvPr id="389138" name="Text Box 18"/>
          <p:cNvSpPr txBox="1">
            <a:spLocks noChangeArrowheads="1"/>
          </p:cNvSpPr>
          <p:nvPr/>
        </p:nvSpPr>
        <p:spPr bwMode="auto">
          <a:xfrm>
            <a:off x="2133600" y="3733800"/>
            <a:ext cx="844550" cy="366713"/>
          </a:xfrm>
          <a:prstGeom prst="rect">
            <a:avLst/>
          </a:prstGeom>
          <a:noFill/>
          <a:ln w="9525">
            <a:noFill/>
            <a:miter lim="800000"/>
            <a:headEnd/>
            <a:tailEnd/>
          </a:ln>
          <a:effectLst/>
        </p:spPr>
        <p:txBody>
          <a:bodyPr wrap="none">
            <a:prstTxWarp prst="textNoShape">
              <a:avLst/>
            </a:prstTxWarp>
            <a:spAutoFit/>
          </a:bodyPr>
          <a:lstStyle/>
          <a:p>
            <a:pPr algn="l"/>
            <a:r>
              <a:rPr lang="en-US"/>
              <a:t>syntax</a:t>
            </a:r>
          </a:p>
        </p:txBody>
      </p:sp>
      <p:sp>
        <p:nvSpPr>
          <p:cNvPr id="389139" name="Text Box 19"/>
          <p:cNvSpPr txBox="1">
            <a:spLocks noChangeArrowheads="1"/>
          </p:cNvSpPr>
          <p:nvPr/>
        </p:nvSpPr>
        <p:spPr bwMode="auto">
          <a:xfrm>
            <a:off x="5715000" y="3733800"/>
            <a:ext cx="844550" cy="366713"/>
          </a:xfrm>
          <a:prstGeom prst="rect">
            <a:avLst/>
          </a:prstGeom>
          <a:noFill/>
          <a:ln w="9525">
            <a:noFill/>
            <a:miter lim="800000"/>
            <a:headEnd/>
            <a:tailEnd/>
          </a:ln>
          <a:effectLst/>
        </p:spPr>
        <p:txBody>
          <a:bodyPr wrap="none">
            <a:prstTxWarp prst="textNoShape">
              <a:avLst/>
            </a:prstTxWarp>
            <a:spAutoFit/>
          </a:bodyPr>
          <a:lstStyle/>
          <a:p>
            <a:pPr algn="l"/>
            <a:r>
              <a:rPr lang="en-US"/>
              <a:t>syntax</a:t>
            </a:r>
          </a:p>
        </p:txBody>
      </p:sp>
      <p:sp>
        <p:nvSpPr>
          <p:cNvPr id="389140" name="Text Box 20"/>
          <p:cNvSpPr txBox="1">
            <a:spLocks noChangeArrowheads="1"/>
          </p:cNvSpPr>
          <p:nvPr/>
        </p:nvSpPr>
        <p:spPr bwMode="auto">
          <a:xfrm>
            <a:off x="2438400" y="2819400"/>
            <a:ext cx="1212850" cy="366713"/>
          </a:xfrm>
          <a:prstGeom prst="rect">
            <a:avLst/>
          </a:prstGeom>
          <a:noFill/>
          <a:ln w="9525">
            <a:noFill/>
            <a:miter lim="800000"/>
            <a:headEnd/>
            <a:tailEnd/>
          </a:ln>
          <a:effectLst/>
        </p:spPr>
        <p:txBody>
          <a:bodyPr wrap="none">
            <a:prstTxWarp prst="textNoShape">
              <a:avLst/>
            </a:prstTxWarp>
            <a:spAutoFit/>
          </a:bodyPr>
          <a:lstStyle/>
          <a:p>
            <a:pPr algn="l"/>
            <a:r>
              <a:rPr lang="en-US"/>
              <a:t>semantics</a:t>
            </a:r>
          </a:p>
        </p:txBody>
      </p:sp>
      <p:sp>
        <p:nvSpPr>
          <p:cNvPr id="389141" name="Text Box 21"/>
          <p:cNvSpPr txBox="1">
            <a:spLocks noChangeArrowheads="1"/>
          </p:cNvSpPr>
          <p:nvPr/>
        </p:nvSpPr>
        <p:spPr bwMode="auto">
          <a:xfrm>
            <a:off x="5334000" y="2819400"/>
            <a:ext cx="1212850" cy="366713"/>
          </a:xfrm>
          <a:prstGeom prst="rect">
            <a:avLst/>
          </a:prstGeom>
          <a:noFill/>
          <a:ln w="9525">
            <a:noFill/>
            <a:miter lim="800000"/>
            <a:headEnd/>
            <a:tailEnd/>
          </a:ln>
          <a:effectLst/>
        </p:spPr>
        <p:txBody>
          <a:bodyPr wrap="none">
            <a:prstTxWarp prst="textNoShape">
              <a:avLst/>
            </a:prstTxWarp>
            <a:spAutoFit/>
          </a:bodyPr>
          <a:lstStyle/>
          <a:p>
            <a:pPr algn="l"/>
            <a:r>
              <a:rPr lang="en-US"/>
              <a:t>semantics</a:t>
            </a:r>
          </a:p>
        </p:txBody>
      </p:sp>
      <p:sp>
        <p:nvSpPr>
          <p:cNvPr id="389142" name="Text Box 22"/>
          <p:cNvSpPr txBox="1">
            <a:spLocks noChangeArrowheads="1"/>
          </p:cNvSpPr>
          <p:nvPr/>
        </p:nvSpPr>
        <p:spPr bwMode="auto">
          <a:xfrm>
            <a:off x="3886200" y="1524000"/>
            <a:ext cx="1238250" cy="366713"/>
          </a:xfrm>
          <a:prstGeom prst="rect">
            <a:avLst/>
          </a:prstGeom>
          <a:noFill/>
          <a:ln w="9525">
            <a:noFill/>
            <a:miter lim="800000"/>
            <a:headEnd/>
            <a:tailEnd/>
          </a:ln>
          <a:effectLst/>
        </p:spPr>
        <p:txBody>
          <a:bodyPr wrap="none">
            <a:prstTxWarp prst="textNoShape">
              <a:avLst/>
            </a:prstTxWarp>
            <a:spAutoFit/>
          </a:bodyPr>
          <a:lstStyle/>
          <a:p>
            <a:pPr algn="l"/>
            <a:r>
              <a:rPr lang="en-US"/>
              <a:t>interlingua</a:t>
            </a:r>
          </a:p>
        </p:txBody>
      </p:sp>
      <p:sp>
        <p:nvSpPr>
          <p:cNvPr id="389143" name="Oval 23"/>
          <p:cNvSpPr>
            <a:spLocks noChangeArrowheads="1"/>
          </p:cNvSpPr>
          <p:nvPr/>
        </p:nvSpPr>
        <p:spPr bwMode="auto">
          <a:xfrm>
            <a:off x="2667000" y="47244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44" name="Oval 24"/>
          <p:cNvSpPr>
            <a:spLocks noChangeArrowheads="1"/>
          </p:cNvSpPr>
          <p:nvPr/>
        </p:nvSpPr>
        <p:spPr bwMode="auto">
          <a:xfrm flipH="1">
            <a:off x="5867400" y="47244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45" name="Text Box 25"/>
          <p:cNvSpPr txBox="1">
            <a:spLocks noChangeArrowheads="1"/>
          </p:cNvSpPr>
          <p:nvPr/>
        </p:nvSpPr>
        <p:spPr bwMode="auto">
          <a:xfrm>
            <a:off x="1600200" y="4648200"/>
            <a:ext cx="996950" cy="366713"/>
          </a:xfrm>
          <a:prstGeom prst="rect">
            <a:avLst/>
          </a:prstGeom>
          <a:noFill/>
          <a:ln w="9525">
            <a:noFill/>
            <a:miter lim="800000"/>
            <a:headEnd/>
            <a:tailEnd/>
          </a:ln>
          <a:effectLst/>
        </p:spPr>
        <p:txBody>
          <a:bodyPr wrap="none">
            <a:prstTxWarp prst="textNoShape">
              <a:avLst/>
            </a:prstTxWarp>
            <a:spAutoFit/>
          </a:bodyPr>
          <a:lstStyle/>
          <a:p>
            <a:pPr algn="l"/>
            <a:r>
              <a:rPr lang="en-US"/>
              <a:t>phrases</a:t>
            </a:r>
          </a:p>
        </p:txBody>
      </p:sp>
      <p:sp>
        <p:nvSpPr>
          <p:cNvPr id="389146" name="Text Box 26"/>
          <p:cNvSpPr txBox="1">
            <a:spLocks noChangeArrowheads="1"/>
          </p:cNvSpPr>
          <p:nvPr/>
        </p:nvSpPr>
        <p:spPr bwMode="auto">
          <a:xfrm>
            <a:off x="6248400" y="4648200"/>
            <a:ext cx="996950" cy="366713"/>
          </a:xfrm>
          <a:prstGeom prst="rect">
            <a:avLst/>
          </a:prstGeom>
          <a:noFill/>
          <a:ln w="9525">
            <a:noFill/>
            <a:miter lim="800000"/>
            <a:headEnd/>
            <a:tailEnd/>
          </a:ln>
          <a:effectLst/>
        </p:spPr>
        <p:txBody>
          <a:bodyPr wrap="none">
            <a:prstTxWarp prst="textNoShape">
              <a:avLst/>
            </a:prstTxWarp>
            <a:spAutoFit/>
          </a:bodyPr>
          <a:lstStyle/>
          <a:p>
            <a:pPr algn="l"/>
            <a:r>
              <a:rPr lang="en-US"/>
              <a:t>phrases</a:t>
            </a:r>
          </a:p>
        </p:txBody>
      </p:sp>
      <p:sp>
        <p:nvSpPr>
          <p:cNvPr id="389147" name="Line 27"/>
          <p:cNvSpPr>
            <a:spLocks noChangeShapeType="1"/>
          </p:cNvSpPr>
          <p:nvPr/>
        </p:nvSpPr>
        <p:spPr bwMode="auto">
          <a:xfrm flipH="1" flipV="1">
            <a:off x="5467350" y="3943350"/>
            <a:ext cx="490538" cy="8874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48" name="Line 28"/>
          <p:cNvSpPr>
            <a:spLocks noChangeShapeType="1"/>
          </p:cNvSpPr>
          <p:nvPr/>
        </p:nvSpPr>
        <p:spPr bwMode="auto">
          <a:xfrm flipV="1">
            <a:off x="2841625" y="3892550"/>
            <a:ext cx="493713" cy="877888"/>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49" name="Line 29"/>
          <p:cNvSpPr>
            <a:spLocks noChangeShapeType="1"/>
          </p:cNvSpPr>
          <p:nvPr/>
        </p:nvSpPr>
        <p:spPr bwMode="auto">
          <a:xfrm flipV="1">
            <a:off x="2286000" y="4837113"/>
            <a:ext cx="493713" cy="877887"/>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50" name="Line 30"/>
          <p:cNvSpPr>
            <a:spLocks noChangeShapeType="1"/>
          </p:cNvSpPr>
          <p:nvPr/>
        </p:nvSpPr>
        <p:spPr bwMode="auto">
          <a:xfrm flipH="1" flipV="1">
            <a:off x="2362200" y="5791200"/>
            <a:ext cx="4038600" cy="0"/>
          </a:xfrm>
          <a:prstGeom prst="line">
            <a:avLst/>
          </a:prstGeom>
          <a:noFill/>
          <a:ln w="76200">
            <a:solidFill>
              <a:srgbClr val="FF0000"/>
            </a:solidFill>
            <a:round/>
            <a:headEnd type="triangle" w="med" len="med"/>
            <a:tailEnd/>
          </a:ln>
          <a:effectLst/>
        </p:spPr>
        <p:txBody>
          <a:bodyPr>
            <a:prstTxWarp prst="textNoShape">
              <a:avLst/>
            </a:prstTxWarp>
          </a:bodyPr>
          <a:lstStyle/>
          <a:p>
            <a:endParaRPr lang="en-US"/>
          </a:p>
        </p:txBody>
      </p:sp>
      <p:sp>
        <p:nvSpPr>
          <p:cNvPr id="389151" name="Line 31"/>
          <p:cNvSpPr>
            <a:spLocks noChangeShapeType="1"/>
          </p:cNvSpPr>
          <p:nvPr/>
        </p:nvSpPr>
        <p:spPr bwMode="auto">
          <a:xfrm flipH="1" flipV="1">
            <a:off x="5986463" y="4827588"/>
            <a:ext cx="490537" cy="887412"/>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52" name="Line 32"/>
          <p:cNvSpPr>
            <a:spLocks noChangeShapeType="1"/>
          </p:cNvSpPr>
          <p:nvPr/>
        </p:nvSpPr>
        <p:spPr bwMode="auto">
          <a:xfrm flipH="1" flipV="1">
            <a:off x="2895600" y="4800600"/>
            <a:ext cx="2895600" cy="0"/>
          </a:xfrm>
          <a:prstGeom prst="line">
            <a:avLst/>
          </a:prstGeom>
          <a:noFill/>
          <a:ln w="76200">
            <a:solidFill>
              <a:srgbClr val="FF0000"/>
            </a:solidFill>
            <a:round/>
            <a:headEnd type="triangle" w="med" len="med"/>
            <a:tailEnd/>
          </a:ln>
          <a:effectLst/>
        </p:spPr>
        <p:txBody>
          <a:bodyPr>
            <a:prstTxWarp prst="textNoShape">
              <a:avLst/>
            </a:prstTxWarp>
          </a:bodyPr>
          <a:lstStyle/>
          <a:p>
            <a:endParaRPr lang="en-US"/>
          </a:p>
        </p:txBody>
      </p:sp>
      <p:sp>
        <p:nvSpPr>
          <p:cNvPr id="389153" name="Line 33"/>
          <p:cNvSpPr>
            <a:spLocks noChangeShapeType="1"/>
          </p:cNvSpPr>
          <p:nvPr/>
        </p:nvSpPr>
        <p:spPr bwMode="auto">
          <a:xfrm flipV="1">
            <a:off x="41910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89154" name="Line 34"/>
          <p:cNvSpPr>
            <a:spLocks noChangeShapeType="1"/>
          </p:cNvSpPr>
          <p:nvPr/>
        </p:nvSpPr>
        <p:spPr bwMode="auto">
          <a:xfrm flipV="1">
            <a:off x="43434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89155" name="Line 35"/>
          <p:cNvSpPr>
            <a:spLocks noChangeShapeType="1"/>
          </p:cNvSpPr>
          <p:nvPr/>
        </p:nvSpPr>
        <p:spPr bwMode="auto">
          <a:xfrm flipV="1">
            <a:off x="40386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04800" y="0"/>
            <a:ext cx="8610600" cy="1143000"/>
          </a:xfrm>
        </p:spPr>
        <p:txBody>
          <a:bodyPr/>
          <a:lstStyle/>
          <a:p>
            <a:r>
              <a:rPr lang="en-US"/>
              <a:t>Data-Driven Machine Translation</a:t>
            </a:r>
          </a:p>
        </p:txBody>
      </p:sp>
      <p:pic>
        <p:nvPicPr>
          <p:cNvPr id="21507" name="Picture 3" descr="j0283011"/>
          <p:cNvPicPr>
            <a:picLocks noChangeAspect="1" noChangeArrowheads="1" noCrop="1"/>
          </p:cNvPicPr>
          <p:nvPr/>
        </p:nvPicPr>
        <p:blipFill>
          <a:blip r:embed="rId3"/>
          <a:srcRect/>
          <a:stretch>
            <a:fillRect/>
          </a:stretch>
        </p:blipFill>
        <p:spPr bwMode="auto">
          <a:xfrm>
            <a:off x="228600" y="3810000"/>
            <a:ext cx="2667000" cy="2667000"/>
          </a:xfrm>
          <a:prstGeom prst="rect">
            <a:avLst/>
          </a:prstGeom>
          <a:noFill/>
        </p:spPr>
      </p:pic>
      <p:sp>
        <p:nvSpPr>
          <p:cNvPr id="21511" name="Text Box 7"/>
          <p:cNvSpPr txBox="1">
            <a:spLocks noChangeArrowheads="1"/>
          </p:cNvSpPr>
          <p:nvPr/>
        </p:nvSpPr>
        <p:spPr bwMode="auto">
          <a:xfrm>
            <a:off x="5638800" y="1676400"/>
            <a:ext cx="2852738" cy="1739900"/>
          </a:xfrm>
          <a:prstGeom prst="rect">
            <a:avLst/>
          </a:prstGeom>
          <a:noFill/>
          <a:ln w="9525">
            <a:noFill/>
            <a:miter lim="800000"/>
            <a:headEnd/>
            <a:tailEnd/>
          </a:ln>
          <a:effectLst/>
        </p:spPr>
        <p:txBody>
          <a:bodyPr wrap="none">
            <a:prstTxWarp prst="textNoShape">
              <a:avLst/>
            </a:prstTxWarp>
            <a:spAutoFit/>
          </a:bodyPr>
          <a:lstStyle/>
          <a:p>
            <a:pPr algn="l"/>
            <a:r>
              <a:rPr lang="en-US"/>
              <a:t>Hmm, every time he sees </a:t>
            </a:r>
          </a:p>
          <a:p>
            <a:pPr algn="l"/>
            <a:r>
              <a:rPr lang="en-US"/>
              <a:t>“banco”, he either types </a:t>
            </a:r>
          </a:p>
          <a:p>
            <a:pPr algn="l"/>
            <a:r>
              <a:rPr lang="en-US"/>
              <a:t>“bank” or “bench” … but if </a:t>
            </a:r>
          </a:p>
          <a:p>
            <a:pPr algn="l"/>
            <a:r>
              <a:rPr lang="en-US"/>
              <a:t>he sees “banco de…”,</a:t>
            </a:r>
          </a:p>
          <a:p>
            <a:pPr algn="l"/>
            <a:r>
              <a:rPr lang="en-US"/>
              <a:t>he always types “bank”, </a:t>
            </a:r>
          </a:p>
          <a:p>
            <a:pPr algn="l"/>
            <a:r>
              <a:rPr lang="en-US"/>
              <a:t>never “bench”…</a:t>
            </a:r>
          </a:p>
        </p:txBody>
      </p:sp>
      <p:sp>
        <p:nvSpPr>
          <p:cNvPr id="21513" name="AutoShape 9"/>
          <p:cNvSpPr>
            <a:spLocks noChangeArrowheads="1"/>
          </p:cNvSpPr>
          <p:nvPr/>
        </p:nvSpPr>
        <p:spPr bwMode="auto">
          <a:xfrm>
            <a:off x="5181600" y="1219200"/>
            <a:ext cx="3581400" cy="2819400"/>
          </a:xfrm>
          <a:prstGeom prst="cloudCallout">
            <a:avLst>
              <a:gd name="adj1" fmla="val 37986"/>
              <a:gd name="adj2" fmla="val 69653"/>
            </a:avLst>
          </a:prstGeom>
          <a:noFill/>
          <a:ln w="38100">
            <a:solidFill>
              <a:schemeClr val="tx1"/>
            </a:solidFill>
            <a:round/>
            <a:headEnd/>
            <a:tailEnd/>
          </a:ln>
          <a:effectLst/>
        </p:spPr>
        <p:txBody>
          <a:bodyPr>
            <a:prstTxWarp prst="textNoShape">
              <a:avLst/>
            </a:prstTxWarp>
          </a:bodyPr>
          <a:lstStyle/>
          <a:p>
            <a:endParaRPr lang="en-US"/>
          </a:p>
        </p:txBody>
      </p:sp>
      <p:sp>
        <p:nvSpPr>
          <p:cNvPr id="21512" name="Text Box 8"/>
          <p:cNvSpPr txBox="1">
            <a:spLocks noChangeArrowheads="1"/>
          </p:cNvSpPr>
          <p:nvPr/>
        </p:nvSpPr>
        <p:spPr bwMode="auto">
          <a:xfrm>
            <a:off x="914400" y="2590800"/>
            <a:ext cx="2408238" cy="366713"/>
          </a:xfrm>
          <a:prstGeom prst="rect">
            <a:avLst/>
          </a:prstGeom>
          <a:noFill/>
          <a:ln w="9525">
            <a:noFill/>
            <a:miter lim="800000"/>
            <a:headEnd/>
            <a:tailEnd/>
          </a:ln>
          <a:effectLst/>
        </p:spPr>
        <p:txBody>
          <a:bodyPr wrap="none">
            <a:prstTxWarp prst="textNoShape">
              <a:avLst/>
            </a:prstTxWarp>
            <a:spAutoFit/>
          </a:bodyPr>
          <a:lstStyle/>
          <a:p>
            <a:pPr algn="l"/>
            <a:r>
              <a:rPr lang="en-US"/>
              <a:t>Man, this is so boring.</a:t>
            </a:r>
          </a:p>
        </p:txBody>
      </p:sp>
      <p:sp>
        <p:nvSpPr>
          <p:cNvPr id="21514" name="AutoShape 10"/>
          <p:cNvSpPr>
            <a:spLocks noChangeArrowheads="1"/>
          </p:cNvSpPr>
          <p:nvPr/>
        </p:nvSpPr>
        <p:spPr bwMode="auto">
          <a:xfrm>
            <a:off x="533400" y="2362200"/>
            <a:ext cx="3429000" cy="838200"/>
          </a:xfrm>
          <a:prstGeom prst="cloudCallout">
            <a:avLst>
              <a:gd name="adj1" fmla="val -12639"/>
              <a:gd name="adj2" fmla="val 113824"/>
            </a:avLst>
          </a:prstGeom>
          <a:noFill/>
          <a:ln w="38100">
            <a:solidFill>
              <a:schemeClr val="tx1"/>
            </a:solidFill>
            <a:round/>
            <a:headEnd/>
            <a:tailEnd/>
          </a:ln>
          <a:effectLst/>
        </p:spPr>
        <p:txBody>
          <a:bodyPr>
            <a:prstTxWarp prst="textNoShape">
              <a:avLst/>
            </a:prstTxWarp>
          </a:bodyPr>
          <a:lstStyle/>
          <a:p>
            <a:endParaRPr lang="en-US"/>
          </a:p>
        </p:txBody>
      </p:sp>
      <p:sp>
        <p:nvSpPr>
          <p:cNvPr id="21515" name="Line 11"/>
          <p:cNvSpPr>
            <a:spLocks noChangeShapeType="1"/>
          </p:cNvSpPr>
          <p:nvPr/>
        </p:nvSpPr>
        <p:spPr bwMode="auto">
          <a:xfrm>
            <a:off x="2895600" y="5105400"/>
            <a:ext cx="1447800" cy="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
        <p:nvSpPr>
          <p:cNvPr id="21516" name="AutoShape 12"/>
          <p:cNvSpPr>
            <a:spLocks noChangeArrowheads="1"/>
          </p:cNvSpPr>
          <p:nvPr/>
        </p:nvSpPr>
        <p:spPr bwMode="auto">
          <a:xfrm>
            <a:off x="4495800" y="3886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7" name="AutoShape 13"/>
          <p:cNvSpPr>
            <a:spLocks noChangeArrowheads="1"/>
          </p:cNvSpPr>
          <p:nvPr/>
        </p:nvSpPr>
        <p:spPr bwMode="auto">
          <a:xfrm>
            <a:off x="5029200" y="3886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8" name="AutoShape 14"/>
          <p:cNvSpPr>
            <a:spLocks noChangeArrowheads="1"/>
          </p:cNvSpPr>
          <p:nvPr/>
        </p:nvSpPr>
        <p:spPr bwMode="auto">
          <a:xfrm>
            <a:off x="4495800" y="45720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9" name="AutoShape 15"/>
          <p:cNvSpPr>
            <a:spLocks noChangeArrowheads="1"/>
          </p:cNvSpPr>
          <p:nvPr/>
        </p:nvSpPr>
        <p:spPr bwMode="auto">
          <a:xfrm>
            <a:off x="5029200" y="45720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0" name="AutoShape 16"/>
          <p:cNvSpPr>
            <a:spLocks noChangeArrowheads="1"/>
          </p:cNvSpPr>
          <p:nvPr/>
        </p:nvSpPr>
        <p:spPr bwMode="auto">
          <a:xfrm>
            <a:off x="4495800" y="52578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1" name="AutoShape 17"/>
          <p:cNvSpPr>
            <a:spLocks noChangeArrowheads="1"/>
          </p:cNvSpPr>
          <p:nvPr/>
        </p:nvSpPr>
        <p:spPr bwMode="auto">
          <a:xfrm>
            <a:off x="5029200" y="52578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2" name="Text Box 18"/>
          <p:cNvSpPr txBox="1">
            <a:spLocks noChangeArrowheads="1"/>
          </p:cNvSpPr>
          <p:nvPr/>
        </p:nvSpPr>
        <p:spPr bwMode="auto">
          <a:xfrm>
            <a:off x="3733800" y="5791200"/>
            <a:ext cx="2622550" cy="366713"/>
          </a:xfrm>
          <a:prstGeom prst="rect">
            <a:avLst/>
          </a:prstGeom>
          <a:noFill/>
          <a:ln w="9525">
            <a:noFill/>
            <a:miter lim="800000"/>
            <a:headEnd/>
            <a:tailEnd/>
          </a:ln>
          <a:effectLst/>
        </p:spPr>
        <p:txBody>
          <a:bodyPr wrap="none">
            <a:prstTxWarp prst="textNoShape">
              <a:avLst/>
            </a:prstTxWarp>
            <a:spAutoFit/>
          </a:bodyPr>
          <a:lstStyle/>
          <a:p>
            <a:pPr algn="l"/>
            <a:r>
              <a:rPr lang="en-US" b="1"/>
              <a:t>Translated documents</a:t>
            </a:r>
          </a:p>
        </p:txBody>
      </p:sp>
      <p:sp>
        <p:nvSpPr>
          <p:cNvPr id="21523" name="laptop"/>
          <p:cNvSpPr>
            <a:spLocks noEditPoints="1" noChangeArrowheads="1"/>
          </p:cNvSpPr>
          <p:nvPr/>
        </p:nvSpPr>
        <p:spPr bwMode="auto">
          <a:xfrm>
            <a:off x="7620000" y="4876800"/>
            <a:ext cx="1223963" cy="92075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prstTxWarp prst="textNoShape">
              <a:avLst/>
            </a:prstTxWarp>
          </a:bodyPr>
          <a:lstStyle/>
          <a:p>
            <a:endParaRPr lang="en-US"/>
          </a:p>
        </p:txBody>
      </p:sp>
      <p:sp>
        <p:nvSpPr>
          <p:cNvPr id="21524" name="Line 20"/>
          <p:cNvSpPr>
            <a:spLocks noChangeShapeType="1"/>
          </p:cNvSpPr>
          <p:nvPr/>
        </p:nvSpPr>
        <p:spPr bwMode="auto">
          <a:xfrm>
            <a:off x="5791200" y="5105400"/>
            <a:ext cx="1524000" cy="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38200" y="304800"/>
            <a:ext cx="7772400" cy="1143000"/>
          </a:xfrm>
        </p:spPr>
        <p:txBody>
          <a:bodyPr/>
          <a:lstStyle/>
          <a:p>
            <a:r>
              <a:rPr lang="en-US" sz="3600"/>
              <a:t>Welcome to the Chinese Room</a:t>
            </a:r>
          </a:p>
        </p:txBody>
      </p:sp>
      <p:sp>
        <p:nvSpPr>
          <p:cNvPr id="48131" name="Oval 3"/>
          <p:cNvSpPr>
            <a:spLocks noChangeArrowheads="1"/>
          </p:cNvSpPr>
          <p:nvPr/>
        </p:nvSpPr>
        <p:spPr bwMode="auto">
          <a:xfrm>
            <a:off x="4178300" y="2716213"/>
            <a:ext cx="533400" cy="533400"/>
          </a:xfrm>
          <a:prstGeom prst="ellipse">
            <a:avLst/>
          </a:prstGeom>
          <a:noFill/>
          <a:ln w="38100">
            <a:solidFill>
              <a:schemeClr val="tx1"/>
            </a:solidFill>
            <a:round/>
            <a:headEnd/>
            <a:tailEnd/>
          </a:ln>
          <a:effectLst/>
        </p:spPr>
        <p:txBody>
          <a:bodyPr wrap="none" anchor="ctr">
            <a:prstTxWarp prst="textNoShape">
              <a:avLst/>
            </a:prstTxWarp>
          </a:bodyPr>
          <a:lstStyle/>
          <a:p>
            <a:endParaRPr lang="en-US"/>
          </a:p>
        </p:txBody>
      </p:sp>
      <p:sp>
        <p:nvSpPr>
          <p:cNvPr id="48132" name="Line 4"/>
          <p:cNvSpPr>
            <a:spLocks noChangeShapeType="1"/>
          </p:cNvSpPr>
          <p:nvPr/>
        </p:nvSpPr>
        <p:spPr bwMode="auto">
          <a:xfrm>
            <a:off x="4483100" y="3249613"/>
            <a:ext cx="0" cy="8382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3" name="Line 5"/>
          <p:cNvSpPr>
            <a:spLocks noChangeShapeType="1"/>
          </p:cNvSpPr>
          <p:nvPr/>
        </p:nvSpPr>
        <p:spPr bwMode="auto">
          <a:xfrm flipH="1">
            <a:off x="3797300" y="4087813"/>
            <a:ext cx="685800" cy="6858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4" name="Line 6"/>
          <p:cNvSpPr>
            <a:spLocks noChangeShapeType="1"/>
          </p:cNvSpPr>
          <p:nvPr/>
        </p:nvSpPr>
        <p:spPr bwMode="auto">
          <a:xfrm>
            <a:off x="4483100" y="4011613"/>
            <a:ext cx="533400" cy="8382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5" name="Line 7"/>
          <p:cNvSpPr>
            <a:spLocks noChangeShapeType="1"/>
          </p:cNvSpPr>
          <p:nvPr/>
        </p:nvSpPr>
        <p:spPr bwMode="auto">
          <a:xfrm>
            <a:off x="4025900" y="3478213"/>
            <a:ext cx="9906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6" name="Line 8"/>
          <p:cNvSpPr>
            <a:spLocks noChangeShapeType="1"/>
          </p:cNvSpPr>
          <p:nvPr/>
        </p:nvSpPr>
        <p:spPr bwMode="auto">
          <a:xfrm>
            <a:off x="3797300" y="4545013"/>
            <a:ext cx="1905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7" name="Line 9"/>
          <p:cNvSpPr>
            <a:spLocks noChangeShapeType="1"/>
          </p:cNvSpPr>
          <p:nvPr/>
        </p:nvSpPr>
        <p:spPr bwMode="auto">
          <a:xfrm flipV="1">
            <a:off x="3797300" y="2335213"/>
            <a:ext cx="0" cy="2209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8" name="Line 10"/>
          <p:cNvSpPr>
            <a:spLocks noChangeShapeType="1"/>
          </p:cNvSpPr>
          <p:nvPr/>
        </p:nvSpPr>
        <p:spPr bwMode="auto">
          <a:xfrm>
            <a:off x="3797300" y="2335213"/>
            <a:ext cx="1905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9" name="Line 11"/>
          <p:cNvSpPr>
            <a:spLocks noChangeShapeType="1"/>
          </p:cNvSpPr>
          <p:nvPr/>
        </p:nvSpPr>
        <p:spPr bwMode="auto">
          <a:xfrm>
            <a:off x="5702300" y="2335213"/>
            <a:ext cx="0" cy="2209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0" name="Line 12"/>
          <p:cNvSpPr>
            <a:spLocks noChangeShapeType="1"/>
          </p:cNvSpPr>
          <p:nvPr/>
        </p:nvSpPr>
        <p:spPr bwMode="auto">
          <a:xfrm flipV="1">
            <a:off x="5702300" y="1878013"/>
            <a:ext cx="533400" cy="457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1" name="Line 13"/>
          <p:cNvSpPr>
            <a:spLocks noChangeShapeType="1"/>
          </p:cNvSpPr>
          <p:nvPr/>
        </p:nvSpPr>
        <p:spPr bwMode="auto">
          <a:xfrm flipH="1" flipV="1">
            <a:off x="3263900" y="1878013"/>
            <a:ext cx="533400" cy="457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2" name="Line 14"/>
          <p:cNvSpPr>
            <a:spLocks noChangeShapeType="1"/>
          </p:cNvSpPr>
          <p:nvPr/>
        </p:nvSpPr>
        <p:spPr bwMode="auto">
          <a:xfrm flipV="1">
            <a:off x="3644900" y="2792413"/>
            <a:ext cx="0" cy="1828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3" name="Line 15"/>
          <p:cNvSpPr>
            <a:spLocks noChangeShapeType="1"/>
          </p:cNvSpPr>
          <p:nvPr/>
        </p:nvSpPr>
        <p:spPr bwMode="auto">
          <a:xfrm flipH="1" flipV="1">
            <a:off x="3111500" y="2487613"/>
            <a:ext cx="5334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4" name="Line 16"/>
          <p:cNvSpPr>
            <a:spLocks noChangeShapeType="1"/>
          </p:cNvSpPr>
          <p:nvPr/>
        </p:nvSpPr>
        <p:spPr bwMode="auto">
          <a:xfrm flipV="1">
            <a:off x="5930900" y="2640013"/>
            <a:ext cx="0" cy="2057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5" name="Line 17"/>
          <p:cNvSpPr>
            <a:spLocks noChangeShapeType="1"/>
          </p:cNvSpPr>
          <p:nvPr/>
        </p:nvSpPr>
        <p:spPr bwMode="auto">
          <a:xfrm flipV="1">
            <a:off x="5930900" y="2259013"/>
            <a:ext cx="533400" cy="381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6" name="Oval 18"/>
          <p:cNvSpPr>
            <a:spLocks noChangeArrowheads="1"/>
          </p:cNvSpPr>
          <p:nvPr/>
        </p:nvSpPr>
        <p:spPr bwMode="auto">
          <a:xfrm>
            <a:off x="3492500" y="3706813"/>
            <a:ext cx="76200" cy="1524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7" name="Oval 19"/>
          <p:cNvSpPr>
            <a:spLocks noChangeArrowheads="1"/>
          </p:cNvSpPr>
          <p:nvPr/>
        </p:nvSpPr>
        <p:spPr bwMode="auto">
          <a:xfrm>
            <a:off x="6311900" y="3706813"/>
            <a:ext cx="76200" cy="1524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8" name="AutoShape 20"/>
          <p:cNvSpPr>
            <a:spLocks noChangeArrowheads="1"/>
          </p:cNvSpPr>
          <p:nvPr/>
        </p:nvSpPr>
        <p:spPr bwMode="auto">
          <a:xfrm>
            <a:off x="596900" y="3325813"/>
            <a:ext cx="1752600" cy="13716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9" name="Text Box 21"/>
          <p:cNvSpPr txBox="1">
            <a:spLocks noChangeArrowheads="1"/>
          </p:cNvSpPr>
          <p:nvPr/>
        </p:nvSpPr>
        <p:spPr bwMode="auto">
          <a:xfrm>
            <a:off x="825500" y="3402013"/>
            <a:ext cx="1454150" cy="118745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New </a:t>
            </a:r>
          </a:p>
          <a:p>
            <a:pPr algn="l"/>
            <a:r>
              <a:rPr lang="en-US" sz="2400">
                <a:latin typeface="Times New Roman" pitchFamily="-111" charset="0"/>
              </a:rPr>
              <a:t>Chinese</a:t>
            </a:r>
          </a:p>
          <a:p>
            <a:pPr algn="l"/>
            <a:r>
              <a:rPr lang="en-US" sz="2400">
                <a:latin typeface="Times New Roman" pitchFamily="-111" charset="0"/>
              </a:rPr>
              <a:t>Document</a:t>
            </a:r>
          </a:p>
        </p:txBody>
      </p:sp>
      <p:sp>
        <p:nvSpPr>
          <p:cNvPr id="48150" name="AutoShape 22"/>
          <p:cNvSpPr>
            <a:spLocks noChangeArrowheads="1"/>
          </p:cNvSpPr>
          <p:nvPr/>
        </p:nvSpPr>
        <p:spPr bwMode="auto">
          <a:xfrm>
            <a:off x="6769100" y="3173413"/>
            <a:ext cx="1981200" cy="13716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51" name="Text Box 23"/>
          <p:cNvSpPr txBox="1">
            <a:spLocks noChangeArrowheads="1"/>
          </p:cNvSpPr>
          <p:nvPr/>
        </p:nvSpPr>
        <p:spPr bwMode="auto">
          <a:xfrm>
            <a:off x="6997700" y="3402013"/>
            <a:ext cx="1571625" cy="822325"/>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English</a:t>
            </a:r>
          </a:p>
          <a:p>
            <a:pPr algn="l"/>
            <a:r>
              <a:rPr lang="en-US" sz="2400">
                <a:latin typeface="Times New Roman" pitchFamily="-111" charset="0"/>
              </a:rPr>
              <a:t>Translation</a:t>
            </a:r>
          </a:p>
        </p:txBody>
      </p:sp>
      <p:cxnSp>
        <p:nvCxnSpPr>
          <p:cNvPr id="48152" name="AutoShape 24"/>
          <p:cNvCxnSpPr>
            <a:cxnSpLocks noChangeShapeType="1"/>
            <a:stCxn id="48149" idx="3"/>
            <a:endCxn id="48133" idx="1"/>
          </p:cNvCxnSpPr>
          <p:nvPr/>
        </p:nvCxnSpPr>
        <p:spPr bwMode="auto">
          <a:xfrm>
            <a:off x="2279650" y="3995738"/>
            <a:ext cx="1517650" cy="795337"/>
          </a:xfrm>
          <a:prstGeom prst="curvedConnector4">
            <a:avLst>
              <a:gd name="adj1" fmla="val 50000"/>
              <a:gd name="adj2" fmla="val 126546"/>
            </a:avLst>
          </a:prstGeom>
          <a:noFill/>
          <a:ln w="76200">
            <a:solidFill>
              <a:schemeClr val="tx1"/>
            </a:solidFill>
            <a:round/>
            <a:headEnd/>
            <a:tailEnd type="triangle" w="med" len="med"/>
          </a:ln>
          <a:effectLst/>
        </p:spPr>
      </p:cxnSp>
      <p:cxnSp>
        <p:nvCxnSpPr>
          <p:cNvPr id="48153" name="AutoShape 25"/>
          <p:cNvCxnSpPr>
            <a:cxnSpLocks noChangeShapeType="1"/>
            <a:endCxn id="48150" idx="1"/>
          </p:cNvCxnSpPr>
          <p:nvPr/>
        </p:nvCxnSpPr>
        <p:spPr bwMode="auto">
          <a:xfrm flipV="1">
            <a:off x="5321300" y="3859213"/>
            <a:ext cx="1619250" cy="1066800"/>
          </a:xfrm>
          <a:prstGeom prst="curvedConnector3">
            <a:avLst>
              <a:gd name="adj1" fmla="val 57843"/>
            </a:avLst>
          </a:prstGeom>
          <a:noFill/>
          <a:ln w="76200">
            <a:solidFill>
              <a:schemeClr val="tx1"/>
            </a:solidFill>
            <a:round/>
            <a:headEnd/>
            <a:tailEnd type="triangle" w="med" len="med"/>
          </a:ln>
          <a:effectLst/>
        </p:spPr>
      </p:cxnSp>
      <p:sp>
        <p:nvSpPr>
          <p:cNvPr id="48154" name="Line 26"/>
          <p:cNvSpPr>
            <a:spLocks noChangeShapeType="1"/>
          </p:cNvSpPr>
          <p:nvPr/>
        </p:nvSpPr>
        <p:spPr bwMode="auto">
          <a:xfrm flipH="1">
            <a:off x="3111500" y="2487613"/>
            <a:ext cx="0" cy="2438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55" name="Line 27"/>
          <p:cNvSpPr>
            <a:spLocks noChangeShapeType="1"/>
          </p:cNvSpPr>
          <p:nvPr/>
        </p:nvSpPr>
        <p:spPr bwMode="auto">
          <a:xfrm>
            <a:off x="6464300" y="2259013"/>
            <a:ext cx="0" cy="2743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56" name="Line 28"/>
          <p:cNvSpPr>
            <a:spLocks noChangeShapeType="1"/>
          </p:cNvSpPr>
          <p:nvPr/>
        </p:nvSpPr>
        <p:spPr bwMode="auto">
          <a:xfrm flipH="1">
            <a:off x="2806700" y="4545013"/>
            <a:ext cx="990600" cy="609600"/>
          </a:xfrm>
          <a:prstGeom prst="line">
            <a:avLst/>
          </a:prstGeom>
          <a:noFill/>
          <a:ln w="9525">
            <a:solidFill>
              <a:schemeClr val="tx1"/>
            </a:solidFill>
            <a:round/>
            <a:headEnd/>
            <a:tailEnd/>
          </a:ln>
          <a:effectLst/>
        </p:spPr>
        <p:txBody>
          <a:bodyPr>
            <a:prstTxWarp prst="textNoShape">
              <a:avLst/>
            </a:prstTxWarp>
          </a:bodyPr>
          <a:lstStyle/>
          <a:p>
            <a:endParaRPr lang="en-US"/>
          </a:p>
        </p:txBody>
      </p:sp>
      <p:pic>
        <p:nvPicPr>
          <p:cNvPr id="48157" name="Picture 29"/>
          <p:cNvPicPr>
            <a:picLocks noChangeAspect="1" noChangeArrowheads="1"/>
          </p:cNvPicPr>
          <p:nvPr/>
        </p:nvPicPr>
        <mc:AlternateContent>
          <mc:Choice xmlns:ma="http://schemas.microsoft.com/office/mac/drawingml/2008/main" Requires="ma">
            <p:blipFill>
              <a:blip r:embed="rId3"/>
              <a:srcRect/>
              <a:stretch>
                <a:fillRect/>
              </a:stretch>
            </p:blipFill>
          </mc:Choice>
          <mc:Fallback>
            <p:blipFill>
              <a:blip r:embed="rId4"/>
              <a:srcRect/>
              <a:stretch>
                <a:fillRect/>
              </a:stretch>
            </p:blipFill>
          </mc:Fallback>
        </mc:AlternateContent>
        <p:spPr bwMode="auto">
          <a:xfrm>
            <a:off x="4787900" y="3249613"/>
            <a:ext cx="762000" cy="665162"/>
          </a:xfrm>
          <a:prstGeom prst="rect">
            <a:avLst/>
          </a:prstGeom>
          <a:noFill/>
          <a:ln w="9525">
            <a:noFill/>
            <a:miter lim="800000"/>
            <a:headEnd/>
            <a:tailEnd/>
          </a:ln>
          <a:effectLst/>
        </p:spPr>
      </p:pic>
      <p:sp>
        <p:nvSpPr>
          <p:cNvPr id="48158" name="Text Box 30"/>
          <p:cNvSpPr txBox="1">
            <a:spLocks noChangeArrowheads="1"/>
          </p:cNvSpPr>
          <p:nvPr/>
        </p:nvSpPr>
        <p:spPr bwMode="auto">
          <a:xfrm>
            <a:off x="3721100" y="1649413"/>
            <a:ext cx="2195513" cy="701675"/>
          </a:xfrm>
          <a:prstGeom prst="rect">
            <a:avLst/>
          </a:prstGeom>
          <a:noFill/>
          <a:ln w="9525">
            <a:noFill/>
            <a:miter lim="800000"/>
            <a:headEnd/>
            <a:tailEnd/>
          </a:ln>
          <a:effectLst/>
        </p:spPr>
        <p:txBody>
          <a:bodyPr wrap="none">
            <a:prstTxWarp prst="textNoShape">
              <a:avLst/>
            </a:prstTxWarp>
            <a:spAutoFit/>
          </a:bodyPr>
          <a:lstStyle/>
          <a:p>
            <a:pPr algn="l"/>
            <a:r>
              <a:rPr lang="en-US" sz="2000">
                <a:latin typeface="Times New Roman" pitchFamily="-111" charset="0"/>
              </a:rPr>
              <a:t>Chinese texts with</a:t>
            </a:r>
          </a:p>
          <a:p>
            <a:pPr algn="l"/>
            <a:r>
              <a:rPr lang="en-US" sz="2000">
                <a:latin typeface="Times New Roman" pitchFamily="-111" charset="0"/>
              </a:rPr>
              <a:t>English translations</a:t>
            </a:r>
          </a:p>
        </p:txBody>
      </p:sp>
      <p:sp>
        <p:nvSpPr>
          <p:cNvPr id="48159" name="Line 31"/>
          <p:cNvSpPr>
            <a:spLocks noChangeShapeType="1"/>
          </p:cNvSpPr>
          <p:nvPr/>
        </p:nvSpPr>
        <p:spPr bwMode="auto">
          <a:xfrm>
            <a:off x="5702300" y="4545013"/>
            <a:ext cx="914400" cy="533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60" name="Text Box 32"/>
          <p:cNvSpPr txBox="1">
            <a:spLocks noChangeArrowheads="1"/>
          </p:cNvSpPr>
          <p:nvPr/>
        </p:nvSpPr>
        <p:spPr bwMode="auto">
          <a:xfrm>
            <a:off x="187325" y="5197475"/>
            <a:ext cx="6621463" cy="1200150"/>
          </a:xfrm>
          <a:prstGeom prst="rect">
            <a:avLst/>
          </a:prstGeom>
          <a:solidFill>
            <a:srgbClr val="FFFF00"/>
          </a:solidFill>
          <a:ln w="12700">
            <a:solidFill>
              <a:schemeClr val="tx1"/>
            </a:solidFill>
            <a:miter lim="800000"/>
            <a:headEnd/>
            <a:tailEnd/>
          </a:ln>
          <a:effectLst/>
        </p:spPr>
        <p:txBody>
          <a:bodyPr wrap="none">
            <a:prstTxWarp prst="textNoShape">
              <a:avLst/>
            </a:prstTxWarp>
            <a:spAutoFit/>
          </a:bodyPr>
          <a:lstStyle/>
          <a:p>
            <a:pPr algn="l"/>
            <a:r>
              <a:rPr lang="en-US" sz="2400">
                <a:latin typeface="Times New Roman" pitchFamily="-111" charset="0"/>
              </a:rPr>
              <a:t>You can teach yourself to translate Chinese</a:t>
            </a:r>
          </a:p>
          <a:p>
            <a:pPr algn="l"/>
            <a:r>
              <a:rPr lang="en-US" sz="2400">
                <a:latin typeface="Times New Roman" pitchFamily="-111" charset="0"/>
              </a:rPr>
              <a:t>using </a:t>
            </a:r>
            <a:r>
              <a:rPr lang="en-US" sz="2400" i="1">
                <a:latin typeface="Times New Roman" pitchFamily="-111" charset="0"/>
              </a:rPr>
              <a:t>only</a:t>
            </a:r>
            <a:r>
              <a:rPr lang="en-US" sz="2400">
                <a:latin typeface="Times New Roman" pitchFamily="-111" charset="0"/>
              </a:rPr>
              <a:t> bilingual data (without grammar books, </a:t>
            </a:r>
          </a:p>
          <a:p>
            <a:pPr algn="l"/>
            <a:r>
              <a:rPr lang="en-US" sz="2400">
                <a:latin typeface="Times New Roman" pitchFamily="-111" charset="0"/>
              </a:rPr>
              <a:t>dictionaries, any people to answer your questions…)</a:t>
            </a:r>
          </a:p>
        </p:txBody>
      </p:sp>
      <p:sp>
        <p:nvSpPr>
          <p:cNvPr id="48162" name="Line 34"/>
          <p:cNvSpPr>
            <a:spLocks noChangeShapeType="1"/>
          </p:cNvSpPr>
          <p:nvPr/>
        </p:nvSpPr>
        <p:spPr bwMode="auto">
          <a:xfrm>
            <a:off x="5092700" y="2335213"/>
            <a:ext cx="304800" cy="762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163" name="Rectangle 35"/>
          <p:cNvSpPr>
            <a:spLocks noChangeArrowheads="1"/>
          </p:cNvSpPr>
          <p:nvPr/>
        </p:nvSpPr>
        <p:spPr bwMode="auto">
          <a:xfrm>
            <a:off x="604838" y="5748338"/>
            <a:ext cx="184150" cy="457200"/>
          </a:xfrm>
          <a:prstGeom prst="rect">
            <a:avLst/>
          </a:prstGeom>
          <a:noFill/>
          <a:ln w="12700">
            <a:noFill/>
            <a:miter lim="800000"/>
            <a:headEnd/>
            <a:tailEnd/>
          </a:ln>
          <a:effectLst/>
        </p:spPr>
        <p:txBody>
          <a:bodyPr wrap="none">
            <a:prstTxWarp prst="textNoShape">
              <a:avLst/>
            </a:prstTxWarp>
            <a:spAutoFit/>
          </a:bodyPr>
          <a:lstStyle/>
          <a:p>
            <a:pPr algn="l"/>
            <a:endParaRPr lang="en-US" sz="2400">
              <a:latin typeface="Times New Roman" pitchFamily="-111"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29699" name="Group 3"/>
          <p:cNvGrpSpPr>
            <a:grpSpLocks/>
          </p:cNvGrpSpPr>
          <p:nvPr/>
        </p:nvGrpSpPr>
        <p:grpSpPr bwMode="auto">
          <a:xfrm>
            <a:off x="381000" y="1524000"/>
            <a:ext cx="8337550" cy="4873625"/>
            <a:chOff x="-3" y="-3"/>
            <a:chExt cx="3487" cy="3344"/>
          </a:xfrm>
        </p:grpSpPr>
        <p:grpSp>
          <p:nvGrpSpPr>
            <p:cNvPr id="29700" name="Group 4"/>
            <p:cNvGrpSpPr>
              <a:grpSpLocks/>
            </p:cNvGrpSpPr>
            <p:nvPr/>
          </p:nvGrpSpPr>
          <p:grpSpPr bwMode="auto">
            <a:xfrm>
              <a:off x="0" y="0"/>
              <a:ext cx="3481" cy="3338"/>
              <a:chOff x="0" y="0"/>
              <a:chExt cx="3481" cy="3338"/>
            </a:xfrm>
          </p:grpSpPr>
          <p:grpSp>
            <p:nvGrpSpPr>
              <p:cNvPr id="29701" name="Group 5"/>
              <p:cNvGrpSpPr>
                <a:grpSpLocks/>
              </p:cNvGrpSpPr>
              <p:nvPr/>
            </p:nvGrpSpPr>
            <p:grpSpPr bwMode="auto">
              <a:xfrm>
                <a:off x="0" y="0"/>
                <a:ext cx="1599" cy="633"/>
                <a:chOff x="0" y="0"/>
                <a:chExt cx="1599" cy="633"/>
              </a:xfrm>
            </p:grpSpPr>
            <p:sp>
              <p:nvSpPr>
                <p:cNvPr id="2970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2970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04" name="Group 8"/>
              <p:cNvGrpSpPr>
                <a:grpSpLocks/>
              </p:cNvGrpSpPr>
              <p:nvPr/>
            </p:nvGrpSpPr>
            <p:grpSpPr bwMode="auto">
              <a:xfrm>
                <a:off x="1599" y="0"/>
                <a:ext cx="1882" cy="633"/>
                <a:chOff x="1599" y="0"/>
                <a:chExt cx="1882" cy="633"/>
              </a:xfrm>
            </p:grpSpPr>
            <p:sp>
              <p:nvSpPr>
                <p:cNvPr id="2970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2970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07" name="Group 11"/>
              <p:cNvGrpSpPr>
                <a:grpSpLocks/>
              </p:cNvGrpSpPr>
              <p:nvPr/>
            </p:nvGrpSpPr>
            <p:grpSpPr bwMode="auto">
              <a:xfrm>
                <a:off x="0" y="633"/>
                <a:ext cx="1599" cy="633"/>
                <a:chOff x="0" y="633"/>
                <a:chExt cx="1599" cy="633"/>
              </a:xfrm>
            </p:grpSpPr>
            <p:sp>
              <p:nvSpPr>
                <p:cNvPr id="2970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2970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0" name="Group 14"/>
              <p:cNvGrpSpPr>
                <a:grpSpLocks/>
              </p:cNvGrpSpPr>
              <p:nvPr/>
            </p:nvGrpSpPr>
            <p:grpSpPr bwMode="auto">
              <a:xfrm>
                <a:off x="1599" y="633"/>
                <a:ext cx="1882" cy="633"/>
                <a:chOff x="1599" y="633"/>
                <a:chExt cx="1882" cy="633"/>
              </a:xfrm>
            </p:grpSpPr>
            <p:sp>
              <p:nvSpPr>
                <p:cNvPr id="2971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2971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3" name="Group 17"/>
              <p:cNvGrpSpPr>
                <a:grpSpLocks/>
              </p:cNvGrpSpPr>
              <p:nvPr/>
            </p:nvGrpSpPr>
            <p:grpSpPr bwMode="auto">
              <a:xfrm>
                <a:off x="0" y="1266"/>
                <a:ext cx="1599" cy="518"/>
                <a:chOff x="0" y="1266"/>
                <a:chExt cx="1599" cy="518"/>
              </a:xfrm>
            </p:grpSpPr>
            <p:sp>
              <p:nvSpPr>
                <p:cNvPr id="2971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2971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6" name="Group 20"/>
              <p:cNvGrpSpPr>
                <a:grpSpLocks/>
              </p:cNvGrpSpPr>
              <p:nvPr/>
            </p:nvGrpSpPr>
            <p:grpSpPr bwMode="auto">
              <a:xfrm>
                <a:off x="1599" y="1266"/>
                <a:ext cx="1882" cy="518"/>
                <a:chOff x="1599" y="1266"/>
                <a:chExt cx="1882" cy="518"/>
              </a:xfrm>
            </p:grpSpPr>
            <p:sp>
              <p:nvSpPr>
                <p:cNvPr id="2971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2971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9" name="Group 23"/>
              <p:cNvGrpSpPr>
                <a:grpSpLocks/>
              </p:cNvGrpSpPr>
              <p:nvPr/>
            </p:nvGrpSpPr>
            <p:grpSpPr bwMode="auto">
              <a:xfrm>
                <a:off x="0" y="1784"/>
                <a:ext cx="1599" cy="518"/>
                <a:chOff x="0" y="1784"/>
                <a:chExt cx="1599" cy="518"/>
              </a:xfrm>
            </p:grpSpPr>
            <p:sp>
              <p:nvSpPr>
                <p:cNvPr id="2972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2972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2" name="Group 26"/>
              <p:cNvGrpSpPr>
                <a:grpSpLocks/>
              </p:cNvGrpSpPr>
              <p:nvPr/>
            </p:nvGrpSpPr>
            <p:grpSpPr bwMode="auto">
              <a:xfrm>
                <a:off x="1599" y="1784"/>
                <a:ext cx="1882" cy="518"/>
                <a:chOff x="1599" y="1784"/>
                <a:chExt cx="1882" cy="518"/>
              </a:xfrm>
            </p:grpSpPr>
            <p:sp>
              <p:nvSpPr>
                <p:cNvPr id="2972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2972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5" name="Group 29"/>
              <p:cNvGrpSpPr>
                <a:grpSpLocks/>
              </p:cNvGrpSpPr>
              <p:nvPr/>
            </p:nvGrpSpPr>
            <p:grpSpPr bwMode="auto">
              <a:xfrm>
                <a:off x="0" y="2302"/>
                <a:ext cx="1599" cy="518"/>
                <a:chOff x="0" y="2302"/>
                <a:chExt cx="1599" cy="518"/>
              </a:xfrm>
            </p:grpSpPr>
            <p:sp>
              <p:nvSpPr>
                <p:cNvPr id="2972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2972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8" name="Group 32"/>
              <p:cNvGrpSpPr>
                <a:grpSpLocks/>
              </p:cNvGrpSpPr>
              <p:nvPr/>
            </p:nvGrpSpPr>
            <p:grpSpPr bwMode="auto">
              <a:xfrm>
                <a:off x="1599" y="2302"/>
                <a:ext cx="1882" cy="518"/>
                <a:chOff x="1599" y="2302"/>
                <a:chExt cx="1882" cy="518"/>
              </a:xfrm>
            </p:grpSpPr>
            <p:sp>
              <p:nvSpPr>
                <p:cNvPr id="2972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2973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31" name="Group 35"/>
              <p:cNvGrpSpPr>
                <a:grpSpLocks/>
              </p:cNvGrpSpPr>
              <p:nvPr/>
            </p:nvGrpSpPr>
            <p:grpSpPr bwMode="auto">
              <a:xfrm>
                <a:off x="0" y="2820"/>
                <a:ext cx="1599" cy="518"/>
                <a:chOff x="0" y="2820"/>
                <a:chExt cx="1599" cy="518"/>
              </a:xfrm>
            </p:grpSpPr>
            <p:sp>
              <p:nvSpPr>
                <p:cNvPr id="2973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2973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34" name="Group 38"/>
              <p:cNvGrpSpPr>
                <a:grpSpLocks/>
              </p:cNvGrpSpPr>
              <p:nvPr/>
            </p:nvGrpSpPr>
            <p:grpSpPr bwMode="auto">
              <a:xfrm>
                <a:off x="1599" y="2820"/>
                <a:ext cx="1882" cy="518"/>
                <a:chOff x="1599" y="2820"/>
                <a:chExt cx="1882" cy="518"/>
              </a:xfrm>
            </p:grpSpPr>
            <p:sp>
              <p:nvSpPr>
                <p:cNvPr id="2973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2973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2973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29738" name="Text Box 42"/>
          <p:cNvSpPr txBox="1">
            <a:spLocks noChangeArrowheads="1"/>
          </p:cNvSpPr>
          <p:nvPr/>
        </p:nvSpPr>
        <p:spPr bwMode="auto">
          <a:xfrm>
            <a:off x="152400" y="1066800"/>
            <a:ext cx="85344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813" name="Rectangle 45"/>
          <p:cNvSpPr>
            <a:spLocks noChangeArrowheads="1"/>
          </p:cNvSpPr>
          <p:nvPr/>
        </p:nvSpPr>
        <p:spPr bwMode="auto">
          <a:xfrm>
            <a:off x="48006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812" name="Rectangle 44"/>
          <p:cNvSpPr>
            <a:spLocks noChangeArrowheads="1"/>
          </p:cNvSpPr>
          <p:nvPr/>
        </p:nvSpPr>
        <p:spPr bwMode="auto">
          <a:xfrm>
            <a:off x="5121275" y="15224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811" name="Rectangle 43"/>
          <p:cNvSpPr>
            <a:spLocks noChangeArrowheads="1"/>
          </p:cNvSpPr>
          <p:nvPr/>
        </p:nvSpPr>
        <p:spPr bwMode="auto">
          <a:xfrm>
            <a:off x="1447800"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77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2771" name="Group 3"/>
          <p:cNvGrpSpPr>
            <a:grpSpLocks/>
          </p:cNvGrpSpPr>
          <p:nvPr/>
        </p:nvGrpSpPr>
        <p:grpSpPr bwMode="auto">
          <a:xfrm>
            <a:off x="381000" y="1524000"/>
            <a:ext cx="8337550" cy="4873625"/>
            <a:chOff x="-3" y="-3"/>
            <a:chExt cx="3487" cy="3344"/>
          </a:xfrm>
        </p:grpSpPr>
        <p:grpSp>
          <p:nvGrpSpPr>
            <p:cNvPr id="32772" name="Group 4"/>
            <p:cNvGrpSpPr>
              <a:grpSpLocks/>
            </p:cNvGrpSpPr>
            <p:nvPr/>
          </p:nvGrpSpPr>
          <p:grpSpPr bwMode="auto">
            <a:xfrm>
              <a:off x="0" y="0"/>
              <a:ext cx="3481" cy="3338"/>
              <a:chOff x="0" y="0"/>
              <a:chExt cx="3481" cy="3338"/>
            </a:xfrm>
          </p:grpSpPr>
          <p:grpSp>
            <p:nvGrpSpPr>
              <p:cNvPr id="32773" name="Group 5"/>
              <p:cNvGrpSpPr>
                <a:grpSpLocks/>
              </p:cNvGrpSpPr>
              <p:nvPr/>
            </p:nvGrpSpPr>
            <p:grpSpPr bwMode="auto">
              <a:xfrm>
                <a:off x="0" y="0"/>
                <a:ext cx="1599" cy="633"/>
                <a:chOff x="0" y="0"/>
                <a:chExt cx="1599" cy="633"/>
              </a:xfrm>
            </p:grpSpPr>
            <p:sp>
              <p:nvSpPr>
                <p:cNvPr id="3277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277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76" name="Group 8"/>
              <p:cNvGrpSpPr>
                <a:grpSpLocks/>
              </p:cNvGrpSpPr>
              <p:nvPr/>
            </p:nvGrpSpPr>
            <p:grpSpPr bwMode="auto">
              <a:xfrm>
                <a:off x="1599" y="0"/>
                <a:ext cx="1882" cy="633"/>
                <a:chOff x="1599" y="0"/>
                <a:chExt cx="1882" cy="633"/>
              </a:xfrm>
            </p:grpSpPr>
            <p:sp>
              <p:nvSpPr>
                <p:cNvPr id="3277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277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79" name="Group 11"/>
              <p:cNvGrpSpPr>
                <a:grpSpLocks/>
              </p:cNvGrpSpPr>
              <p:nvPr/>
            </p:nvGrpSpPr>
            <p:grpSpPr bwMode="auto">
              <a:xfrm>
                <a:off x="0" y="633"/>
                <a:ext cx="1599" cy="633"/>
                <a:chOff x="0" y="633"/>
                <a:chExt cx="1599" cy="633"/>
              </a:xfrm>
            </p:grpSpPr>
            <p:sp>
              <p:nvSpPr>
                <p:cNvPr id="3278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278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2" name="Group 14"/>
              <p:cNvGrpSpPr>
                <a:grpSpLocks/>
              </p:cNvGrpSpPr>
              <p:nvPr/>
            </p:nvGrpSpPr>
            <p:grpSpPr bwMode="auto">
              <a:xfrm>
                <a:off x="1599" y="633"/>
                <a:ext cx="1882" cy="633"/>
                <a:chOff x="1599" y="633"/>
                <a:chExt cx="1882" cy="633"/>
              </a:xfrm>
            </p:grpSpPr>
            <p:sp>
              <p:nvSpPr>
                <p:cNvPr id="3278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278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5" name="Group 17"/>
              <p:cNvGrpSpPr>
                <a:grpSpLocks/>
              </p:cNvGrpSpPr>
              <p:nvPr/>
            </p:nvGrpSpPr>
            <p:grpSpPr bwMode="auto">
              <a:xfrm>
                <a:off x="0" y="1266"/>
                <a:ext cx="1599" cy="518"/>
                <a:chOff x="0" y="1266"/>
                <a:chExt cx="1599" cy="518"/>
              </a:xfrm>
            </p:grpSpPr>
            <p:sp>
              <p:nvSpPr>
                <p:cNvPr id="3278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278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8" name="Group 20"/>
              <p:cNvGrpSpPr>
                <a:grpSpLocks/>
              </p:cNvGrpSpPr>
              <p:nvPr/>
            </p:nvGrpSpPr>
            <p:grpSpPr bwMode="auto">
              <a:xfrm>
                <a:off x="1599" y="1266"/>
                <a:ext cx="1882" cy="518"/>
                <a:chOff x="1599" y="1266"/>
                <a:chExt cx="1882" cy="518"/>
              </a:xfrm>
            </p:grpSpPr>
            <p:sp>
              <p:nvSpPr>
                <p:cNvPr id="3278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279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1" name="Group 23"/>
              <p:cNvGrpSpPr>
                <a:grpSpLocks/>
              </p:cNvGrpSpPr>
              <p:nvPr/>
            </p:nvGrpSpPr>
            <p:grpSpPr bwMode="auto">
              <a:xfrm>
                <a:off x="0" y="1784"/>
                <a:ext cx="1599" cy="518"/>
                <a:chOff x="0" y="1784"/>
                <a:chExt cx="1599" cy="518"/>
              </a:xfrm>
            </p:grpSpPr>
            <p:sp>
              <p:nvSpPr>
                <p:cNvPr id="3279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279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4" name="Group 26"/>
              <p:cNvGrpSpPr>
                <a:grpSpLocks/>
              </p:cNvGrpSpPr>
              <p:nvPr/>
            </p:nvGrpSpPr>
            <p:grpSpPr bwMode="auto">
              <a:xfrm>
                <a:off x="1599" y="1784"/>
                <a:ext cx="1882" cy="518"/>
                <a:chOff x="1599" y="1784"/>
                <a:chExt cx="1882" cy="518"/>
              </a:xfrm>
            </p:grpSpPr>
            <p:sp>
              <p:nvSpPr>
                <p:cNvPr id="3279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279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7" name="Group 29"/>
              <p:cNvGrpSpPr>
                <a:grpSpLocks/>
              </p:cNvGrpSpPr>
              <p:nvPr/>
            </p:nvGrpSpPr>
            <p:grpSpPr bwMode="auto">
              <a:xfrm>
                <a:off x="0" y="2302"/>
                <a:ext cx="1599" cy="518"/>
                <a:chOff x="0" y="2302"/>
                <a:chExt cx="1599" cy="518"/>
              </a:xfrm>
            </p:grpSpPr>
            <p:sp>
              <p:nvSpPr>
                <p:cNvPr id="3279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279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0" name="Group 32"/>
              <p:cNvGrpSpPr>
                <a:grpSpLocks/>
              </p:cNvGrpSpPr>
              <p:nvPr/>
            </p:nvGrpSpPr>
            <p:grpSpPr bwMode="auto">
              <a:xfrm>
                <a:off x="1599" y="2302"/>
                <a:ext cx="1882" cy="518"/>
                <a:chOff x="1599" y="2302"/>
                <a:chExt cx="1882" cy="518"/>
              </a:xfrm>
            </p:grpSpPr>
            <p:sp>
              <p:nvSpPr>
                <p:cNvPr id="3280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280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3" name="Group 35"/>
              <p:cNvGrpSpPr>
                <a:grpSpLocks/>
              </p:cNvGrpSpPr>
              <p:nvPr/>
            </p:nvGrpSpPr>
            <p:grpSpPr bwMode="auto">
              <a:xfrm>
                <a:off x="0" y="2820"/>
                <a:ext cx="1599" cy="518"/>
                <a:chOff x="0" y="2820"/>
                <a:chExt cx="1599" cy="518"/>
              </a:xfrm>
            </p:grpSpPr>
            <p:sp>
              <p:nvSpPr>
                <p:cNvPr id="3280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280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6" name="Group 38"/>
              <p:cNvGrpSpPr>
                <a:grpSpLocks/>
              </p:cNvGrpSpPr>
              <p:nvPr/>
            </p:nvGrpSpPr>
            <p:grpSpPr bwMode="auto">
              <a:xfrm>
                <a:off x="1599" y="2820"/>
                <a:ext cx="1882" cy="518"/>
                <a:chOff x="1599" y="2820"/>
                <a:chExt cx="1882" cy="518"/>
              </a:xfrm>
            </p:grpSpPr>
            <p:sp>
              <p:nvSpPr>
                <p:cNvPr id="3280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280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280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2810" name="Text Box 42"/>
          <p:cNvSpPr txBox="1">
            <a:spLocks noChangeArrowheads="1"/>
          </p:cNvSpPr>
          <p:nvPr/>
        </p:nvSpPr>
        <p:spPr bwMode="auto">
          <a:xfrm>
            <a:off x="152400" y="1066800"/>
            <a:ext cx="85344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62" name="Rectangle 2"/>
          <p:cNvSpPr>
            <a:spLocks noChangeArrowheads="1"/>
          </p:cNvSpPr>
          <p:nvPr/>
        </p:nvSpPr>
        <p:spPr bwMode="auto">
          <a:xfrm>
            <a:off x="48006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405" name="Text Box 45"/>
          <p:cNvSpPr txBox="1">
            <a:spLocks noChangeArrowheads="1"/>
          </p:cNvSpPr>
          <p:nvPr/>
        </p:nvSpPr>
        <p:spPr bwMode="auto">
          <a:xfrm>
            <a:off x="152400" y="1066800"/>
            <a:ext cx="854075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
        <p:nvSpPr>
          <p:cNvPr id="143407" name="Rectangle 47"/>
          <p:cNvSpPr>
            <a:spLocks noChangeArrowheads="1"/>
          </p:cNvSpPr>
          <p:nvPr/>
        </p:nvSpPr>
        <p:spPr bwMode="auto">
          <a:xfrm>
            <a:off x="5029200" y="1981200"/>
            <a:ext cx="31591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406" name="Rectangle 46"/>
          <p:cNvSpPr>
            <a:spLocks noChangeArrowheads="1"/>
          </p:cNvSpPr>
          <p:nvPr/>
        </p:nvSpPr>
        <p:spPr bwMode="auto">
          <a:xfrm>
            <a:off x="1295400" y="5410200"/>
            <a:ext cx="31591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3" name="Rectangle 3"/>
          <p:cNvSpPr>
            <a:spLocks noChangeArrowheads="1"/>
          </p:cNvSpPr>
          <p:nvPr/>
        </p:nvSpPr>
        <p:spPr bwMode="auto">
          <a:xfrm>
            <a:off x="5121275" y="15224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4" name="Rectangle 4"/>
          <p:cNvSpPr>
            <a:spLocks noChangeArrowheads="1"/>
          </p:cNvSpPr>
          <p:nvPr/>
        </p:nvSpPr>
        <p:spPr bwMode="auto">
          <a:xfrm>
            <a:off x="1447800"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5" name="Rectangle 5"/>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143366" name="Group 6"/>
          <p:cNvGrpSpPr>
            <a:grpSpLocks/>
          </p:cNvGrpSpPr>
          <p:nvPr/>
        </p:nvGrpSpPr>
        <p:grpSpPr bwMode="auto">
          <a:xfrm>
            <a:off x="381000" y="1524000"/>
            <a:ext cx="8337550" cy="4873625"/>
            <a:chOff x="-3" y="-3"/>
            <a:chExt cx="3487" cy="3344"/>
          </a:xfrm>
        </p:grpSpPr>
        <p:grpSp>
          <p:nvGrpSpPr>
            <p:cNvPr id="143367" name="Group 7"/>
            <p:cNvGrpSpPr>
              <a:grpSpLocks/>
            </p:cNvGrpSpPr>
            <p:nvPr/>
          </p:nvGrpSpPr>
          <p:grpSpPr bwMode="auto">
            <a:xfrm>
              <a:off x="0" y="0"/>
              <a:ext cx="3481" cy="3338"/>
              <a:chOff x="0" y="0"/>
              <a:chExt cx="3481" cy="3338"/>
            </a:xfrm>
          </p:grpSpPr>
          <p:grpSp>
            <p:nvGrpSpPr>
              <p:cNvPr id="143368" name="Group 8"/>
              <p:cNvGrpSpPr>
                <a:grpSpLocks/>
              </p:cNvGrpSpPr>
              <p:nvPr/>
            </p:nvGrpSpPr>
            <p:grpSpPr bwMode="auto">
              <a:xfrm>
                <a:off x="0" y="0"/>
                <a:ext cx="1599" cy="633"/>
                <a:chOff x="0" y="0"/>
                <a:chExt cx="1599" cy="633"/>
              </a:xfrm>
            </p:grpSpPr>
            <p:sp>
              <p:nvSpPr>
                <p:cNvPr id="143369" name="Rectangle 9"/>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143370" name="Rectangle 10"/>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1" name="Group 11"/>
              <p:cNvGrpSpPr>
                <a:grpSpLocks/>
              </p:cNvGrpSpPr>
              <p:nvPr/>
            </p:nvGrpSpPr>
            <p:grpSpPr bwMode="auto">
              <a:xfrm>
                <a:off x="1599" y="0"/>
                <a:ext cx="1882" cy="633"/>
                <a:chOff x="1599" y="0"/>
                <a:chExt cx="1882" cy="633"/>
              </a:xfrm>
            </p:grpSpPr>
            <p:sp>
              <p:nvSpPr>
                <p:cNvPr id="143372" name="Rectangle 12"/>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a:t>
                  </a:r>
                  <a:r>
                    <a:rPr lang="en-US" sz="1600" b="1">
                      <a:latin typeface="Times New Roman" pitchFamily="-111" charset="0"/>
                      <a:ea typeface="Times New Roman" pitchFamily="-111" charset="0"/>
                      <a:cs typeface="Times New Roman" pitchFamily="-111" charset="0"/>
                    </a:rPr>
                    <a:t>jjat</a:t>
                  </a:r>
                  <a:r>
                    <a:rPr lang="en-US" sz="1600">
                      <a:latin typeface="Times New Roman" pitchFamily="-111" charset="0"/>
                      <a:ea typeface="Times New Roman" pitchFamily="-111" charset="0"/>
                      <a:cs typeface="Times New Roman" pitchFamily="-111" charset="0"/>
                    </a:rPr>
                    <a:t> bichat wat dat vat eneat .</a:t>
                  </a:r>
                </a:p>
                <a:p>
                  <a:pPr algn="l" eaLnBrk="0" hangingPunct="0"/>
                  <a:endParaRPr lang="en-US" sz="3200">
                    <a:latin typeface="Times New Roman" pitchFamily="-111" charset="0"/>
                  </a:endParaRPr>
                </a:p>
              </p:txBody>
            </p:sp>
            <p:sp>
              <p:nvSpPr>
                <p:cNvPr id="143373" name="Rectangle 13"/>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4" name="Group 14"/>
              <p:cNvGrpSpPr>
                <a:grpSpLocks/>
              </p:cNvGrpSpPr>
              <p:nvPr/>
            </p:nvGrpSpPr>
            <p:grpSpPr bwMode="auto">
              <a:xfrm>
                <a:off x="0" y="633"/>
                <a:ext cx="1599" cy="633"/>
                <a:chOff x="0" y="633"/>
                <a:chExt cx="1599" cy="633"/>
              </a:xfrm>
            </p:grpSpPr>
            <p:sp>
              <p:nvSpPr>
                <p:cNvPr id="143375" name="Rectangle 15"/>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143376" name="Rectangle 16"/>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7" name="Group 17"/>
              <p:cNvGrpSpPr>
                <a:grpSpLocks/>
              </p:cNvGrpSpPr>
              <p:nvPr/>
            </p:nvGrpSpPr>
            <p:grpSpPr bwMode="auto">
              <a:xfrm>
                <a:off x="1599" y="633"/>
                <a:ext cx="1882" cy="633"/>
                <a:chOff x="1599" y="633"/>
                <a:chExt cx="1882" cy="633"/>
              </a:xfrm>
            </p:grpSpPr>
            <p:sp>
              <p:nvSpPr>
                <p:cNvPr id="143378" name="Rectangle 18"/>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143379" name="Rectangle 19"/>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0" name="Group 20"/>
              <p:cNvGrpSpPr>
                <a:grpSpLocks/>
              </p:cNvGrpSpPr>
              <p:nvPr/>
            </p:nvGrpSpPr>
            <p:grpSpPr bwMode="auto">
              <a:xfrm>
                <a:off x="0" y="1266"/>
                <a:ext cx="1599" cy="518"/>
                <a:chOff x="0" y="1266"/>
                <a:chExt cx="1599" cy="518"/>
              </a:xfrm>
            </p:grpSpPr>
            <p:sp>
              <p:nvSpPr>
                <p:cNvPr id="143381" name="Rectangle 21"/>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143382" name="Rectangle 22"/>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3" name="Group 23"/>
              <p:cNvGrpSpPr>
                <a:grpSpLocks/>
              </p:cNvGrpSpPr>
              <p:nvPr/>
            </p:nvGrpSpPr>
            <p:grpSpPr bwMode="auto">
              <a:xfrm>
                <a:off x="1599" y="1266"/>
                <a:ext cx="1882" cy="518"/>
                <a:chOff x="1599" y="1266"/>
                <a:chExt cx="1882" cy="518"/>
              </a:xfrm>
            </p:grpSpPr>
            <p:sp>
              <p:nvSpPr>
                <p:cNvPr id="143384" name="Rectangle 24"/>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143385" name="Rectangle 25"/>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6" name="Group 26"/>
              <p:cNvGrpSpPr>
                <a:grpSpLocks/>
              </p:cNvGrpSpPr>
              <p:nvPr/>
            </p:nvGrpSpPr>
            <p:grpSpPr bwMode="auto">
              <a:xfrm>
                <a:off x="0" y="1784"/>
                <a:ext cx="1599" cy="518"/>
                <a:chOff x="0" y="1784"/>
                <a:chExt cx="1599" cy="518"/>
              </a:xfrm>
            </p:grpSpPr>
            <p:sp>
              <p:nvSpPr>
                <p:cNvPr id="143387" name="Rectangle 27"/>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143388" name="Rectangle 28"/>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9" name="Group 29"/>
              <p:cNvGrpSpPr>
                <a:grpSpLocks/>
              </p:cNvGrpSpPr>
              <p:nvPr/>
            </p:nvGrpSpPr>
            <p:grpSpPr bwMode="auto">
              <a:xfrm>
                <a:off x="1599" y="1784"/>
                <a:ext cx="1882" cy="518"/>
                <a:chOff x="1599" y="1784"/>
                <a:chExt cx="1882" cy="518"/>
              </a:xfrm>
            </p:grpSpPr>
            <p:sp>
              <p:nvSpPr>
                <p:cNvPr id="143390" name="Rectangle 30"/>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143391" name="Rectangle 31"/>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2" name="Group 32"/>
              <p:cNvGrpSpPr>
                <a:grpSpLocks/>
              </p:cNvGrpSpPr>
              <p:nvPr/>
            </p:nvGrpSpPr>
            <p:grpSpPr bwMode="auto">
              <a:xfrm>
                <a:off x="0" y="2302"/>
                <a:ext cx="1599" cy="518"/>
                <a:chOff x="0" y="2302"/>
                <a:chExt cx="1599" cy="518"/>
              </a:xfrm>
            </p:grpSpPr>
            <p:sp>
              <p:nvSpPr>
                <p:cNvPr id="143393" name="Rectangle 33"/>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a:t>
                  </a:r>
                  <a:r>
                    <a:rPr lang="en-US" sz="1600" b="1">
                      <a:latin typeface="Times New Roman" pitchFamily="-111" charset="0"/>
                      <a:ea typeface="Times New Roman" pitchFamily="-111" charset="0"/>
                      <a:cs typeface="Times New Roman" pitchFamily="-111" charset="0"/>
                    </a:rPr>
                    <a:t>jjat</a:t>
                  </a:r>
                  <a:r>
                    <a:rPr lang="en-US" sz="1600">
                      <a:latin typeface="Times New Roman" pitchFamily="-111" charset="0"/>
                      <a:ea typeface="Times New Roman" pitchFamily="-111" charset="0"/>
                      <a:cs typeface="Times New Roman" pitchFamily="-111" charset="0"/>
                    </a:rPr>
                    <a:t> quat cat .</a:t>
                  </a:r>
                </a:p>
                <a:p>
                  <a:pPr algn="l" eaLnBrk="0" hangingPunct="0"/>
                  <a:endParaRPr lang="en-US" sz="3200">
                    <a:latin typeface="Times New Roman" pitchFamily="-111" charset="0"/>
                  </a:endParaRPr>
                </a:p>
              </p:txBody>
            </p:sp>
            <p:sp>
              <p:nvSpPr>
                <p:cNvPr id="143394" name="Rectangle 34"/>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5" name="Group 35"/>
              <p:cNvGrpSpPr>
                <a:grpSpLocks/>
              </p:cNvGrpSpPr>
              <p:nvPr/>
            </p:nvGrpSpPr>
            <p:grpSpPr bwMode="auto">
              <a:xfrm>
                <a:off x="1599" y="2302"/>
                <a:ext cx="1882" cy="518"/>
                <a:chOff x="1599" y="2302"/>
                <a:chExt cx="1882" cy="518"/>
              </a:xfrm>
            </p:grpSpPr>
            <p:sp>
              <p:nvSpPr>
                <p:cNvPr id="143396" name="Rectangle 36"/>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143397" name="Rectangle 37"/>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8" name="Group 38"/>
              <p:cNvGrpSpPr>
                <a:grpSpLocks/>
              </p:cNvGrpSpPr>
              <p:nvPr/>
            </p:nvGrpSpPr>
            <p:grpSpPr bwMode="auto">
              <a:xfrm>
                <a:off x="0" y="2820"/>
                <a:ext cx="1599" cy="518"/>
                <a:chOff x="0" y="2820"/>
                <a:chExt cx="1599" cy="518"/>
              </a:xfrm>
            </p:grpSpPr>
            <p:sp>
              <p:nvSpPr>
                <p:cNvPr id="143399" name="Rectangle 39"/>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143400" name="Rectangle 40"/>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401" name="Group 41"/>
              <p:cNvGrpSpPr>
                <a:grpSpLocks/>
              </p:cNvGrpSpPr>
              <p:nvPr/>
            </p:nvGrpSpPr>
            <p:grpSpPr bwMode="auto">
              <a:xfrm>
                <a:off x="1599" y="2820"/>
                <a:ext cx="1882" cy="518"/>
                <a:chOff x="1599" y="2820"/>
                <a:chExt cx="1882" cy="518"/>
              </a:xfrm>
            </p:grpSpPr>
            <p:sp>
              <p:nvSpPr>
                <p:cNvPr id="143402" name="Rectangle 42"/>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143403" name="Rectangle 43"/>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143404" name="Rectangle 44"/>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143408" name="Line 48"/>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43409" name="Line 49"/>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840" name="Rectangle 4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3839" name="Rectangle 47"/>
          <p:cNvSpPr>
            <a:spLocks noChangeArrowheads="1"/>
          </p:cNvSpPr>
          <p:nvPr/>
        </p:nvSpPr>
        <p:spPr bwMode="auto">
          <a:xfrm>
            <a:off x="53340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3838" name="Rectangle 46"/>
          <p:cNvSpPr>
            <a:spLocks noChangeArrowheads="1"/>
          </p:cNvSpPr>
          <p:nvPr/>
        </p:nvSpPr>
        <p:spPr bwMode="auto">
          <a:xfrm>
            <a:off x="5583238" y="4903788"/>
            <a:ext cx="633412"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3794"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3795" name="Group 3"/>
          <p:cNvGrpSpPr>
            <a:grpSpLocks/>
          </p:cNvGrpSpPr>
          <p:nvPr/>
        </p:nvGrpSpPr>
        <p:grpSpPr bwMode="auto">
          <a:xfrm>
            <a:off x="381000" y="1524000"/>
            <a:ext cx="8337550" cy="4873625"/>
            <a:chOff x="-3" y="-3"/>
            <a:chExt cx="3487" cy="3344"/>
          </a:xfrm>
        </p:grpSpPr>
        <p:grpSp>
          <p:nvGrpSpPr>
            <p:cNvPr id="33796" name="Group 4"/>
            <p:cNvGrpSpPr>
              <a:grpSpLocks/>
            </p:cNvGrpSpPr>
            <p:nvPr/>
          </p:nvGrpSpPr>
          <p:grpSpPr bwMode="auto">
            <a:xfrm>
              <a:off x="0" y="0"/>
              <a:ext cx="3481" cy="3338"/>
              <a:chOff x="0" y="0"/>
              <a:chExt cx="3481" cy="3338"/>
            </a:xfrm>
          </p:grpSpPr>
          <p:grpSp>
            <p:nvGrpSpPr>
              <p:cNvPr id="33797" name="Group 5"/>
              <p:cNvGrpSpPr>
                <a:grpSpLocks/>
              </p:cNvGrpSpPr>
              <p:nvPr/>
            </p:nvGrpSpPr>
            <p:grpSpPr bwMode="auto">
              <a:xfrm>
                <a:off x="0" y="0"/>
                <a:ext cx="1599" cy="633"/>
                <a:chOff x="0" y="0"/>
                <a:chExt cx="1599" cy="633"/>
              </a:xfrm>
            </p:grpSpPr>
            <p:sp>
              <p:nvSpPr>
                <p:cNvPr id="33798"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3799"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0" name="Group 8"/>
              <p:cNvGrpSpPr>
                <a:grpSpLocks/>
              </p:cNvGrpSpPr>
              <p:nvPr/>
            </p:nvGrpSpPr>
            <p:grpSpPr bwMode="auto">
              <a:xfrm>
                <a:off x="1599" y="0"/>
                <a:ext cx="1882" cy="633"/>
                <a:chOff x="1599" y="0"/>
                <a:chExt cx="1882" cy="633"/>
              </a:xfrm>
            </p:grpSpPr>
            <p:sp>
              <p:nvSpPr>
                <p:cNvPr id="33801"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3802"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3" name="Group 11"/>
              <p:cNvGrpSpPr>
                <a:grpSpLocks/>
              </p:cNvGrpSpPr>
              <p:nvPr/>
            </p:nvGrpSpPr>
            <p:grpSpPr bwMode="auto">
              <a:xfrm>
                <a:off x="0" y="633"/>
                <a:ext cx="1599" cy="633"/>
                <a:chOff x="0" y="633"/>
                <a:chExt cx="1599" cy="633"/>
              </a:xfrm>
            </p:grpSpPr>
            <p:sp>
              <p:nvSpPr>
                <p:cNvPr id="33804"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3805"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6" name="Group 14"/>
              <p:cNvGrpSpPr>
                <a:grpSpLocks/>
              </p:cNvGrpSpPr>
              <p:nvPr/>
            </p:nvGrpSpPr>
            <p:grpSpPr bwMode="auto">
              <a:xfrm>
                <a:off x="1599" y="633"/>
                <a:ext cx="1882" cy="633"/>
                <a:chOff x="1599" y="633"/>
                <a:chExt cx="1882" cy="633"/>
              </a:xfrm>
            </p:grpSpPr>
            <p:sp>
              <p:nvSpPr>
                <p:cNvPr id="33807"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3808"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9" name="Group 17"/>
              <p:cNvGrpSpPr>
                <a:grpSpLocks/>
              </p:cNvGrpSpPr>
              <p:nvPr/>
            </p:nvGrpSpPr>
            <p:grpSpPr bwMode="auto">
              <a:xfrm>
                <a:off x="0" y="1266"/>
                <a:ext cx="1599" cy="518"/>
                <a:chOff x="0" y="1266"/>
                <a:chExt cx="1599" cy="518"/>
              </a:xfrm>
            </p:grpSpPr>
            <p:sp>
              <p:nvSpPr>
                <p:cNvPr id="33810"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3811"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2" name="Group 20"/>
              <p:cNvGrpSpPr>
                <a:grpSpLocks/>
              </p:cNvGrpSpPr>
              <p:nvPr/>
            </p:nvGrpSpPr>
            <p:grpSpPr bwMode="auto">
              <a:xfrm>
                <a:off x="1599" y="1266"/>
                <a:ext cx="1882" cy="518"/>
                <a:chOff x="1599" y="1266"/>
                <a:chExt cx="1882" cy="518"/>
              </a:xfrm>
            </p:grpSpPr>
            <p:sp>
              <p:nvSpPr>
                <p:cNvPr id="33813"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3814"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5" name="Group 23"/>
              <p:cNvGrpSpPr>
                <a:grpSpLocks/>
              </p:cNvGrpSpPr>
              <p:nvPr/>
            </p:nvGrpSpPr>
            <p:grpSpPr bwMode="auto">
              <a:xfrm>
                <a:off x="0" y="1784"/>
                <a:ext cx="1599" cy="518"/>
                <a:chOff x="0" y="1784"/>
                <a:chExt cx="1599" cy="518"/>
              </a:xfrm>
            </p:grpSpPr>
            <p:sp>
              <p:nvSpPr>
                <p:cNvPr id="33816"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3817"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8" name="Group 26"/>
              <p:cNvGrpSpPr>
                <a:grpSpLocks/>
              </p:cNvGrpSpPr>
              <p:nvPr/>
            </p:nvGrpSpPr>
            <p:grpSpPr bwMode="auto">
              <a:xfrm>
                <a:off x="1599" y="1784"/>
                <a:ext cx="1882" cy="518"/>
                <a:chOff x="1599" y="1784"/>
                <a:chExt cx="1882" cy="518"/>
              </a:xfrm>
            </p:grpSpPr>
            <p:sp>
              <p:nvSpPr>
                <p:cNvPr id="33819"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3820"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1" name="Group 29"/>
              <p:cNvGrpSpPr>
                <a:grpSpLocks/>
              </p:cNvGrpSpPr>
              <p:nvPr/>
            </p:nvGrpSpPr>
            <p:grpSpPr bwMode="auto">
              <a:xfrm>
                <a:off x="0" y="2302"/>
                <a:ext cx="1599" cy="518"/>
                <a:chOff x="0" y="2302"/>
                <a:chExt cx="1599" cy="518"/>
              </a:xfrm>
            </p:grpSpPr>
            <p:sp>
              <p:nvSpPr>
                <p:cNvPr id="33822"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3823"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4" name="Group 32"/>
              <p:cNvGrpSpPr>
                <a:grpSpLocks/>
              </p:cNvGrpSpPr>
              <p:nvPr/>
            </p:nvGrpSpPr>
            <p:grpSpPr bwMode="auto">
              <a:xfrm>
                <a:off x="1599" y="2302"/>
                <a:ext cx="1882" cy="518"/>
                <a:chOff x="1599" y="2302"/>
                <a:chExt cx="1882" cy="518"/>
              </a:xfrm>
            </p:grpSpPr>
            <p:sp>
              <p:nvSpPr>
                <p:cNvPr id="33825"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a:t>
                  </a:r>
                  <a:r>
                    <a:rPr lang="en-US" sz="1600" b="1">
                      <a:latin typeface="Times New Roman" pitchFamily="-111" charset="0"/>
                      <a:ea typeface="Times New Roman" pitchFamily="-111" charset="0"/>
                      <a:cs typeface="Times New Roman" pitchFamily="-111" charset="0"/>
                    </a:rPr>
                    <a:t>crrrok</a:t>
                  </a:r>
                  <a:r>
                    <a:rPr lang="en-US" sz="1600">
                      <a:latin typeface="Times New Roman" pitchFamily="-111" charset="0"/>
                      <a:ea typeface="Times New Roman" pitchFamily="-111" charset="0"/>
                      <a:cs typeface="Times New Roman" pitchFamily="-111" charset="0"/>
                    </a:rPr>
                    <a:t>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3826"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7" name="Group 35"/>
              <p:cNvGrpSpPr>
                <a:grpSpLocks/>
              </p:cNvGrpSpPr>
              <p:nvPr/>
            </p:nvGrpSpPr>
            <p:grpSpPr bwMode="auto">
              <a:xfrm>
                <a:off x="0" y="2820"/>
                <a:ext cx="1599" cy="518"/>
                <a:chOff x="0" y="2820"/>
                <a:chExt cx="1599" cy="518"/>
              </a:xfrm>
            </p:grpSpPr>
            <p:sp>
              <p:nvSpPr>
                <p:cNvPr id="33828"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3829"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30" name="Group 38"/>
              <p:cNvGrpSpPr>
                <a:grpSpLocks/>
              </p:cNvGrpSpPr>
              <p:nvPr/>
            </p:nvGrpSpPr>
            <p:grpSpPr bwMode="auto">
              <a:xfrm>
                <a:off x="1599" y="2820"/>
                <a:ext cx="1882" cy="518"/>
                <a:chOff x="1599" y="2820"/>
                <a:chExt cx="1882" cy="518"/>
              </a:xfrm>
            </p:grpSpPr>
            <p:sp>
              <p:nvSpPr>
                <p:cNvPr id="33831"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3832"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3833"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3834" name="Text Box 42"/>
          <p:cNvSpPr txBox="1">
            <a:spLocks noChangeArrowheads="1"/>
          </p:cNvSpPr>
          <p:nvPr/>
        </p:nvSpPr>
        <p:spPr bwMode="auto">
          <a:xfrm>
            <a:off x="152400" y="1066800"/>
            <a:ext cx="858043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hihok yorok clok kantok ok-yurp</a:t>
            </a:r>
          </a:p>
        </p:txBody>
      </p:sp>
      <p:sp>
        <p:nvSpPr>
          <p:cNvPr id="33835"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6"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7" name="Text Box 45"/>
          <p:cNvSpPr txBox="1">
            <a:spLocks noChangeArrowheads="1"/>
          </p:cNvSpPr>
          <p:nvPr/>
        </p:nvSpPr>
        <p:spPr bwMode="auto">
          <a:xfrm>
            <a:off x="5562600" y="518160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66" name="Rectangle 50"/>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4864" name="Rectangle 48"/>
          <p:cNvSpPr>
            <a:spLocks noChangeArrowheads="1"/>
          </p:cNvSpPr>
          <p:nvPr/>
        </p:nvSpPr>
        <p:spPr bwMode="auto">
          <a:xfrm>
            <a:off x="58674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3" name="Rectangle 47"/>
          <p:cNvSpPr>
            <a:spLocks noChangeArrowheads="1"/>
          </p:cNvSpPr>
          <p:nvPr/>
        </p:nvSpPr>
        <p:spPr bwMode="auto">
          <a:xfrm>
            <a:off x="6484938" y="5641975"/>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2" name="Rectangle 46"/>
          <p:cNvSpPr>
            <a:spLocks noChangeArrowheads="1"/>
          </p:cNvSpPr>
          <p:nvPr/>
        </p:nvSpPr>
        <p:spPr bwMode="auto">
          <a:xfrm>
            <a:off x="6129338"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1" name="Rectangle 45"/>
          <p:cNvSpPr>
            <a:spLocks noChangeArrowheads="1"/>
          </p:cNvSpPr>
          <p:nvPr/>
        </p:nvSpPr>
        <p:spPr bwMode="auto">
          <a:xfrm>
            <a:off x="2184400" y="33766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1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4819" name="Group 3"/>
          <p:cNvGrpSpPr>
            <a:grpSpLocks/>
          </p:cNvGrpSpPr>
          <p:nvPr/>
        </p:nvGrpSpPr>
        <p:grpSpPr bwMode="auto">
          <a:xfrm>
            <a:off x="381000" y="1524000"/>
            <a:ext cx="8337550" cy="4873625"/>
            <a:chOff x="-3" y="-3"/>
            <a:chExt cx="3487" cy="3344"/>
          </a:xfrm>
        </p:grpSpPr>
        <p:grpSp>
          <p:nvGrpSpPr>
            <p:cNvPr id="34820" name="Group 4"/>
            <p:cNvGrpSpPr>
              <a:grpSpLocks/>
            </p:cNvGrpSpPr>
            <p:nvPr/>
          </p:nvGrpSpPr>
          <p:grpSpPr bwMode="auto">
            <a:xfrm>
              <a:off x="0" y="0"/>
              <a:ext cx="3481" cy="3338"/>
              <a:chOff x="0" y="0"/>
              <a:chExt cx="3481" cy="3338"/>
            </a:xfrm>
          </p:grpSpPr>
          <p:grpSp>
            <p:nvGrpSpPr>
              <p:cNvPr id="34821" name="Group 5"/>
              <p:cNvGrpSpPr>
                <a:grpSpLocks/>
              </p:cNvGrpSpPr>
              <p:nvPr/>
            </p:nvGrpSpPr>
            <p:grpSpPr bwMode="auto">
              <a:xfrm>
                <a:off x="0" y="0"/>
                <a:ext cx="1599" cy="633"/>
                <a:chOff x="0" y="0"/>
                <a:chExt cx="1599" cy="633"/>
              </a:xfrm>
            </p:grpSpPr>
            <p:sp>
              <p:nvSpPr>
                <p:cNvPr id="3482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482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24" name="Group 8"/>
              <p:cNvGrpSpPr>
                <a:grpSpLocks/>
              </p:cNvGrpSpPr>
              <p:nvPr/>
            </p:nvGrpSpPr>
            <p:grpSpPr bwMode="auto">
              <a:xfrm>
                <a:off x="1599" y="0"/>
                <a:ext cx="1882" cy="633"/>
                <a:chOff x="1599" y="0"/>
                <a:chExt cx="1882" cy="633"/>
              </a:xfrm>
            </p:grpSpPr>
            <p:sp>
              <p:nvSpPr>
                <p:cNvPr id="3482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482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27" name="Group 11"/>
              <p:cNvGrpSpPr>
                <a:grpSpLocks/>
              </p:cNvGrpSpPr>
              <p:nvPr/>
            </p:nvGrpSpPr>
            <p:grpSpPr bwMode="auto">
              <a:xfrm>
                <a:off x="0" y="633"/>
                <a:ext cx="1599" cy="633"/>
                <a:chOff x="0" y="633"/>
                <a:chExt cx="1599" cy="633"/>
              </a:xfrm>
            </p:grpSpPr>
            <p:sp>
              <p:nvSpPr>
                <p:cNvPr id="3482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482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0" name="Group 14"/>
              <p:cNvGrpSpPr>
                <a:grpSpLocks/>
              </p:cNvGrpSpPr>
              <p:nvPr/>
            </p:nvGrpSpPr>
            <p:grpSpPr bwMode="auto">
              <a:xfrm>
                <a:off x="1599" y="633"/>
                <a:ext cx="1882" cy="633"/>
                <a:chOff x="1599" y="633"/>
                <a:chExt cx="1882" cy="633"/>
              </a:xfrm>
            </p:grpSpPr>
            <p:sp>
              <p:nvSpPr>
                <p:cNvPr id="3483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483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3" name="Group 17"/>
              <p:cNvGrpSpPr>
                <a:grpSpLocks/>
              </p:cNvGrpSpPr>
              <p:nvPr/>
            </p:nvGrpSpPr>
            <p:grpSpPr bwMode="auto">
              <a:xfrm>
                <a:off x="0" y="1266"/>
                <a:ext cx="1599" cy="518"/>
                <a:chOff x="0" y="1266"/>
                <a:chExt cx="1599" cy="518"/>
              </a:xfrm>
            </p:grpSpPr>
            <p:sp>
              <p:nvSpPr>
                <p:cNvPr id="3483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483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6" name="Group 20"/>
              <p:cNvGrpSpPr>
                <a:grpSpLocks/>
              </p:cNvGrpSpPr>
              <p:nvPr/>
            </p:nvGrpSpPr>
            <p:grpSpPr bwMode="auto">
              <a:xfrm>
                <a:off x="1599" y="1266"/>
                <a:ext cx="1882" cy="518"/>
                <a:chOff x="1599" y="1266"/>
                <a:chExt cx="1882" cy="518"/>
              </a:xfrm>
            </p:grpSpPr>
            <p:sp>
              <p:nvSpPr>
                <p:cNvPr id="3483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483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9" name="Group 23"/>
              <p:cNvGrpSpPr>
                <a:grpSpLocks/>
              </p:cNvGrpSpPr>
              <p:nvPr/>
            </p:nvGrpSpPr>
            <p:grpSpPr bwMode="auto">
              <a:xfrm>
                <a:off x="0" y="1784"/>
                <a:ext cx="1599" cy="518"/>
                <a:chOff x="0" y="1784"/>
                <a:chExt cx="1599" cy="518"/>
              </a:xfrm>
            </p:grpSpPr>
            <p:sp>
              <p:nvSpPr>
                <p:cNvPr id="3484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484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2" name="Group 26"/>
              <p:cNvGrpSpPr>
                <a:grpSpLocks/>
              </p:cNvGrpSpPr>
              <p:nvPr/>
            </p:nvGrpSpPr>
            <p:grpSpPr bwMode="auto">
              <a:xfrm>
                <a:off x="1599" y="1784"/>
                <a:ext cx="1882" cy="518"/>
                <a:chOff x="1599" y="1784"/>
                <a:chExt cx="1882" cy="518"/>
              </a:xfrm>
            </p:grpSpPr>
            <p:sp>
              <p:nvSpPr>
                <p:cNvPr id="3484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484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5" name="Group 29"/>
              <p:cNvGrpSpPr>
                <a:grpSpLocks/>
              </p:cNvGrpSpPr>
              <p:nvPr/>
            </p:nvGrpSpPr>
            <p:grpSpPr bwMode="auto">
              <a:xfrm>
                <a:off x="0" y="2302"/>
                <a:ext cx="1599" cy="518"/>
                <a:chOff x="0" y="2302"/>
                <a:chExt cx="1599" cy="518"/>
              </a:xfrm>
            </p:grpSpPr>
            <p:sp>
              <p:nvSpPr>
                <p:cNvPr id="3484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484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8" name="Group 32"/>
              <p:cNvGrpSpPr>
                <a:grpSpLocks/>
              </p:cNvGrpSpPr>
              <p:nvPr/>
            </p:nvGrpSpPr>
            <p:grpSpPr bwMode="auto">
              <a:xfrm>
                <a:off x="1599" y="2302"/>
                <a:ext cx="1882" cy="518"/>
                <a:chOff x="1599" y="2302"/>
                <a:chExt cx="1882" cy="518"/>
              </a:xfrm>
            </p:grpSpPr>
            <p:sp>
              <p:nvSpPr>
                <p:cNvPr id="3484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485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51" name="Group 35"/>
              <p:cNvGrpSpPr>
                <a:grpSpLocks/>
              </p:cNvGrpSpPr>
              <p:nvPr/>
            </p:nvGrpSpPr>
            <p:grpSpPr bwMode="auto">
              <a:xfrm>
                <a:off x="0" y="2820"/>
                <a:ext cx="1599" cy="518"/>
                <a:chOff x="0" y="2820"/>
                <a:chExt cx="1599" cy="518"/>
              </a:xfrm>
            </p:grpSpPr>
            <p:sp>
              <p:nvSpPr>
                <p:cNvPr id="3485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485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54" name="Group 38"/>
              <p:cNvGrpSpPr>
                <a:grpSpLocks/>
              </p:cNvGrpSpPr>
              <p:nvPr/>
            </p:nvGrpSpPr>
            <p:grpSpPr bwMode="auto">
              <a:xfrm>
                <a:off x="1599" y="2820"/>
                <a:ext cx="1882" cy="518"/>
                <a:chOff x="1599" y="2820"/>
                <a:chExt cx="1882" cy="518"/>
              </a:xfrm>
            </p:grpSpPr>
            <p:sp>
              <p:nvSpPr>
                <p:cNvPr id="3485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485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485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4858" name="Text Box 42"/>
          <p:cNvSpPr txBox="1">
            <a:spLocks noChangeArrowheads="1"/>
          </p:cNvSpPr>
          <p:nvPr/>
        </p:nvSpPr>
        <p:spPr bwMode="auto">
          <a:xfrm>
            <a:off x="152400" y="1066800"/>
            <a:ext cx="85852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hihok yorok clok kantok ok-yurp</a:t>
            </a:r>
          </a:p>
        </p:txBody>
      </p:sp>
      <p:sp>
        <p:nvSpPr>
          <p:cNvPr id="34859"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860"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93" name="Rectangle 53"/>
          <p:cNvSpPr>
            <a:spLocks noChangeArrowheads="1"/>
          </p:cNvSpPr>
          <p:nvPr/>
        </p:nvSpPr>
        <p:spPr bwMode="auto">
          <a:xfrm>
            <a:off x="5943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5892" name="Rectangle 52"/>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5891" name="Rectangle 51"/>
          <p:cNvSpPr>
            <a:spLocks noChangeArrowheads="1"/>
          </p:cNvSpPr>
          <p:nvPr/>
        </p:nvSpPr>
        <p:spPr bwMode="auto">
          <a:xfrm>
            <a:off x="64770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90" name="Rectangle 50"/>
          <p:cNvSpPr>
            <a:spLocks noChangeArrowheads="1"/>
          </p:cNvSpPr>
          <p:nvPr/>
        </p:nvSpPr>
        <p:spPr bwMode="auto">
          <a:xfrm>
            <a:off x="6675438" y="4905375"/>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89" name="Rectangle 49"/>
          <p:cNvSpPr>
            <a:spLocks noChangeArrowheads="1"/>
          </p:cNvSpPr>
          <p:nvPr/>
        </p:nvSpPr>
        <p:spPr bwMode="auto">
          <a:xfrm>
            <a:off x="6003925" y="4135438"/>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42"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5843" name="Group 3"/>
          <p:cNvGrpSpPr>
            <a:grpSpLocks/>
          </p:cNvGrpSpPr>
          <p:nvPr/>
        </p:nvGrpSpPr>
        <p:grpSpPr bwMode="auto">
          <a:xfrm>
            <a:off x="381000" y="1524000"/>
            <a:ext cx="8337550" cy="4873625"/>
            <a:chOff x="-3" y="-3"/>
            <a:chExt cx="3487" cy="3344"/>
          </a:xfrm>
        </p:grpSpPr>
        <p:grpSp>
          <p:nvGrpSpPr>
            <p:cNvPr id="35844" name="Group 4"/>
            <p:cNvGrpSpPr>
              <a:grpSpLocks/>
            </p:cNvGrpSpPr>
            <p:nvPr/>
          </p:nvGrpSpPr>
          <p:grpSpPr bwMode="auto">
            <a:xfrm>
              <a:off x="0" y="0"/>
              <a:ext cx="3481" cy="3338"/>
              <a:chOff x="0" y="0"/>
              <a:chExt cx="3481" cy="3338"/>
            </a:xfrm>
          </p:grpSpPr>
          <p:grpSp>
            <p:nvGrpSpPr>
              <p:cNvPr id="35845" name="Group 5"/>
              <p:cNvGrpSpPr>
                <a:grpSpLocks/>
              </p:cNvGrpSpPr>
              <p:nvPr/>
            </p:nvGrpSpPr>
            <p:grpSpPr bwMode="auto">
              <a:xfrm>
                <a:off x="0" y="0"/>
                <a:ext cx="1599" cy="633"/>
                <a:chOff x="0" y="0"/>
                <a:chExt cx="1599" cy="633"/>
              </a:xfrm>
            </p:grpSpPr>
            <p:sp>
              <p:nvSpPr>
                <p:cNvPr id="35846"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5847"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48" name="Group 8"/>
              <p:cNvGrpSpPr>
                <a:grpSpLocks/>
              </p:cNvGrpSpPr>
              <p:nvPr/>
            </p:nvGrpSpPr>
            <p:grpSpPr bwMode="auto">
              <a:xfrm>
                <a:off x="1599" y="0"/>
                <a:ext cx="1882" cy="633"/>
                <a:chOff x="1599" y="0"/>
                <a:chExt cx="1882" cy="633"/>
              </a:xfrm>
            </p:grpSpPr>
            <p:sp>
              <p:nvSpPr>
                <p:cNvPr id="35849"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5850"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1" name="Group 11"/>
              <p:cNvGrpSpPr>
                <a:grpSpLocks/>
              </p:cNvGrpSpPr>
              <p:nvPr/>
            </p:nvGrpSpPr>
            <p:grpSpPr bwMode="auto">
              <a:xfrm>
                <a:off x="0" y="633"/>
                <a:ext cx="1599" cy="633"/>
                <a:chOff x="0" y="633"/>
                <a:chExt cx="1599" cy="633"/>
              </a:xfrm>
            </p:grpSpPr>
            <p:sp>
              <p:nvSpPr>
                <p:cNvPr id="35852"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5853"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4" name="Group 14"/>
              <p:cNvGrpSpPr>
                <a:grpSpLocks/>
              </p:cNvGrpSpPr>
              <p:nvPr/>
            </p:nvGrpSpPr>
            <p:grpSpPr bwMode="auto">
              <a:xfrm>
                <a:off x="1599" y="633"/>
                <a:ext cx="1882" cy="633"/>
                <a:chOff x="1599" y="633"/>
                <a:chExt cx="1882" cy="633"/>
              </a:xfrm>
            </p:grpSpPr>
            <p:sp>
              <p:nvSpPr>
                <p:cNvPr id="35855"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5856"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7" name="Group 17"/>
              <p:cNvGrpSpPr>
                <a:grpSpLocks/>
              </p:cNvGrpSpPr>
              <p:nvPr/>
            </p:nvGrpSpPr>
            <p:grpSpPr bwMode="auto">
              <a:xfrm>
                <a:off x="0" y="1266"/>
                <a:ext cx="1599" cy="518"/>
                <a:chOff x="0" y="1266"/>
                <a:chExt cx="1599" cy="518"/>
              </a:xfrm>
            </p:grpSpPr>
            <p:sp>
              <p:nvSpPr>
                <p:cNvPr id="35858"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5859"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0" name="Group 20"/>
              <p:cNvGrpSpPr>
                <a:grpSpLocks/>
              </p:cNvGrpSpPr>
              <p:nvPr/>
            </p:nvGrpSpPr>
            <p:grpSpPr bwMode="auto">
              <a:xfrm>
                <a:off x="1599" y="1266"/>
                <a:ext cx="1882" cy="518"/>
                <a:chOff x="1599" y="1266"/>
                <a:chExt cx="1882" cy="518"/>
              </a:xfrm>
            </p:grpSpPr>
            <p:sp>
              <p:nvSpPr>
                <p:cNvPr id="35861"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5862"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3" name="Group 23"/>
              <p:cNvGrpSpPr>
                <a:grpSpLocks/>
              </p:cNvGrpSpPr>
              <p:nvPr/>
            </p:nvGrpSpPr>
            <p:grpSpPr bwMode="auto">
              <a:xfrm>
                <a:off x="0" y="1784"/>
                <a:ext cx="1599" cy="518"/>
                <a:chOff x="0" y="1784"/>
                <a:chExt cx="1599" cy="518"/>
              </a:xfrm>
            </p:grpSpPr>
            <p:sp>
              <p:nvSpPr>
                <p:cNvPr id="35864"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5865"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6" name="Group 26"/>
              <p:cNvGrpSpPr>
                <a:grpSpLocks/>
              </p:cNvGrpSpPr>
              <p:nvPr/>
            </p:nvGrpSpPr>
            <p:grpSpPr bwMode="auto">
              <a:xfrm>
                <a:off x="1599" y="1784"/>
                <a:ext cx="1882" cy="518"/>
                <a:chOff x="1599" y="1784"/>
                <a:chExt cx="1882" cy="518"/>
              </a:xfrm>
            </p:grpSpPr>
            <p:sp>
              <p:nvSpPr>
                <p:cNvPr id="35867"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a:t>
                  </a:r>
                  <a:r>
                    <a:rPr lang="en-US" sz="1600" b="1">
                      <a:latin typeface="Times New Roman" pitchFamily="-111" charset="0"/>
                      <a:ea typeface="Times New Roman" pitchFamily="-111" charset="0"/>
                      <a:cs typeface="Times New Roman" pitchFamily="-111" charset="0"/>
                    </a:rPr>
                    <a:t>yorok</a:t>
                  </a:r>
                  <a:r>
                    <a:rPr lang="en-US" sz="1600">
                      <a:latin typeface="Times New Roman" pitchFamily="-111" charset="0"/>
                      <a:ea typeface="Times New Roman" pitchFamily="-111" charset="0"/>
                      <a:cs typeface="Times New Roman" pitchFamily="-111" charset="0"/>
                    </a:rPr>
                    <a:t>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5868"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9" name="Group 29"/>
              <p:cNvGrpSpPr>
                <a:grpSpLocks/>
              </p:cNvGrpSpPr>
              <p:nvPr/>
            </p:nvGrpSpPr>
            <p:grpSpPr bwMode="auto">
              <a:xfrm>
                <a:off x="0" y="2302"/>
                <a:ext cx="1599" cy="518"/>
                <a:chOff x="0" y="2302"/>
                <a:chExt cx="1599" cy="518"/>
              </a:xfrm>
            </p:grpSpPr>
            <p:sp>
              <p:nvSpPr>
                <p:cNvPr id="35870"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5871"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2" name="Group 32"/>
              <p:cNvGrpSpPr>
                <a:grpSpLocks/>
              </p:cNvGrpSpPr>
              <p:nvPr/>
            </p:nvGrpSpPr>
            <p:grpSpPr bwMode="auto">
              <a:xfrm>
                <a:off x="1599" y="2302"/>
                <a:ext cx="1882" cy="518"/>
                <a:chOff x="1599" y="2302"/>
                <a:chExt cx="1882" cy="518"/>
              </a:xfrm>
            </p:grpSpPr>
            <p:sp>
              <p:nvSpPr>
                <p:cNvPr id="35873"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a:t>
                  </a:r>
                  <a:r>
                    <a:rPr lang="en-US" sz="1600" b="1">
                      <a:latin typeface="Times New Roman" pitchFamily="-111" charset="0"/>
                      <a:ea typeface="Times New Roman" pitchFamily="-111" charset="0"/>
                      <a:cs typeface="Times New Roman" pitchFamily="-111" charset="0"/>
                    </a:rPr>
                    <a:t>yorok</a:t>
                  </a:r>
                  <a:r>
                    <a:rPr lang="en-US" sz="1600">
                      <a:latin typeface="Times New Roman" pitchFamily="-111" charset="0"/>
                      <a:ea typeface="Times New Roman" pitchFamily="-111" charset="0"/>
                      <a:cs typeface="Times New Roman" pitchFamily="-111" charset="0"/>
                    </a:rPr>
                    <a:t>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5874"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5" name="Group 35"/>
              <p:cNvGrpSpPr>
                <a:grpSpLocks/>
              </p:cNvGrpSpPr>
              <p:nvPr/>
            </p:nvGrpSpPr>
            <p:grpSpPr bwMode="auto">
              <a:xfrm>
                <a:off x="0" y="2820"/>
                <a:ext cx="1599" cy="518"/>
                <a:chOff x="0" y="2820"/>
                <a:chExt cx="1599" cy="518"/>
              </a:xfrm>
            </p:grpSpPr>
            <p:sp>
              <p:nvSpPr>
                <p:cNvPr id="35876"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5877"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8" name="Group 38"/>
              <p:cNvGrpSpPr>
                <a:grpSpLocks/>
              </p:cNvGrpSpPr>
              <p:nvPr/>
            </p:nvGrpSpPr>
            <p:grpSpPr bwMode="auto">
              <a:xfrm>
                <a:off x="1599" y="2820"/>
                <a:ext cx="1882" cy="518"/>
                <a:chOff x="1599" y="2820"/>
                <a:chExt cx="1882" cy="518"/>
              </a:xfrm>
            </p:grpSpPr>
            <p:sp>
              <p:nvSpPr>
                <p:cNvPr id="35879"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5880"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5881"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5882" name="Text Box 42"/>
          <p:cNvSpPr txBox="1">
            <a:spLocks noChangeArrowheads="1"/>
          </p:cNvSpPr>
          <p:nvPr/>
        </p:nvSpPr>
        <p:spPr bwMode="auto">
          <a:xfrm>
            <a:off x="152400" y="1066800"/>
            <a:ext cx="861853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yorok clok kantok ok-yurp</a:t>
            </a:r>
          </a:p>
        </p:txBody>
      </p:sp>
      <p:sp>
        <p:nvSpPr>
          <p:cNvPr id="35883"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4"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5"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6"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68" name="Rectangle 56"/>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8967" name="Rectangle 55"/>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8965" name="Rectangle 53"/>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8964" name="Rectangle 52"/>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8914"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8915" name="Group 3"/>
          <p:cNvGrpSpPr>
            <a:grpSpLocks/>
          </p:cNvGrpSpPr>
          <p:nvPr/>
        </p:nvGrpSpPr>
        <p:grpSpPr bwMode="auto">
          <a:xfrm>
            <a:off x="381000" y="1524000"/>
            <a:ext cx="8337550" cy="4873625"/>
            <a:chOff x="-3" y="-3"/>
            <a:chExt cx="3487" cy="3344"/>
          </a:xfrm>
        </p:grpSpPr>
        <p:grpSp>
          <p:nvGrpSpPr>
            <p:cNvPr id="38916" name="Group 4"/>
            <p:cNvGrpSpPr>
              <a:grpSpLocks/>
            </p:cNvGrpSpPr>
            <p:nvPr/>
          </p:nvGrpSpPr>
          <p:grpSpPr bwMode="auto">
            <a:xfrm>
              <a:off x="0" y="0"/>
              <a:ext cx="3481" cy="3338"/>
              <a:chOff x="0" y="0"/>
              <a:chExt cx="3481" cy="3338"/>
            </a:xfrm>
          </p:grpSpPr>
          <p:grpSp>
            <p:nvGrpSpPr>
              <p:cNvPr id="38917" name="Group 5"/>
              <p:cNvGrpSpPr>
                <a:grpSpLocks/>
              </p:cNvGrpSpPr>
              <p:nvPr/>
            </p:nvGrpSpPr>
            <p:grpSpPr bwMode="auto">
              <a:xfrm>
                <a:off x="0" y="0"/>
                <a:ext cx="1599" cy="633"/>
                <a:chOff x="0" y="0"/>
                <a:chExt cx="1599" cy="633"/>
              </a:xfrm>
            </p:grpSpPr>
            <p:sp>
              <p:nvSpPr>
                <p:cNvPr id="38918"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8919"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0" name="Group 8"/>
              <p:cNvGrpSpPr>
                <a:grpSpLocks/>
              </p:cNvGrpSpPr>
              <p:nvPr/>
            </p:nvGrpSpPr>
            <p:grpSpPr bwMode="auto">
              <a:xfrm>
                <a:off x="1599" y="0"/>
                <a:ext cx="1882" cy="633"/>
                <a:chOff x="1599" y="0"/>
                <a:chExt cx="1882" cy="633"/>
              </a:xfrm>
            </p:grpSpPr>
            <p:sp>
              <p:nvSpPr>
                <p:cNvPr id="38921"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8922"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3" name="Group 11"/>
              <p:cNvGrpSpPr>
                <a:grpSpLocks/>
              </p:cNvGrpSpPr>
              <p:nvPr/>
            </p:nvGrpSpPr>
            <p:grpSpPr bwMode="auto">
              <a:xfrm>
                <a:off x="0" y="633"/>
                <a:ext cx="1599" cy="633"/>
                <a:chOff x="0" y="633"/>
                <a:chExt cx="1599" cy="633"/>
              </a:xfrm>
            </p:grpSpPr>
            <p:sp>
              <p:nvSpPr>
                <p:cNvPr id="38924"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8925"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6" name="Group 14"/>
              <p:cNvGrpSpPr>
                <a:grpSpLocks/>
              </p:cNvGrpSpPr>
              <p:nvPr/>
            </p:nvGrpSpPr>
            <p:grpSpPr bwMode="auto">
              <a:xfrm>
                <a:off x="1599" y="633"/>
                <a:ext cx="1882" cy="633"/>
                <a:chOff x="1599" y="633"/>
                <a:chExt cx="1882" cy="633"/>
              </a:xfrm>
            </p:grpSpPr>
            <p:sp>
              <p:nvSpPr>
                <p:cNvPr id="38927"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8928"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9" name="Group 17"/>
              <p:cNvGrpSpPr>
                <a:grpSpLocks/>
              </p:cNvGrpSpPr>
              <p:nvPr/>
            </p:nvGrpSpPr>
            <p:grpSpPr bwMode="auto">
              <a:xfrm>
                <a:off x="0" y="1266"/>
                <a:ext cx="1599" cy="518"/>
                <a:chOff x="0" y="1266"/>
                <a:chExt cx="1599" cy="518"/>
              </a:xfrm>
            </p:grpSpPr>
            <p:sp>
              <p:nvSpPr>
                <p:cNvPr id="38930"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8931"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2" name="Group 20"/>
              <p:cNvGrpSpPr>
                <a:grpSpLocks/>
              </p:cNvGrpSpPr>
              <p:nvPr/>
            </p:nvGrpSpPr>
            <p:grpSpPr bwMode="auto">
              <a:xfrm>
                <a:off x="1599" y="1266"/>
                <a:ext cx="1882" cy="518"/>
                <a:chOff x="1599" y="1266"/>
                <a:chExt cx="1882" cy="518"/>
              </a:xfrm>
            </p:grpSpPr>
            <p:sp>
              <p:nvSpPr>
                <p:cNvPr id="38933"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8934"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5" name="Group 23"/>
              <p:cNvGrpSpPr>
                <a:grpSpLocks/>
              </p:cNvGrpSpPr>
              <p:nvPr/>
            </p:nvGrpSpPr>
            <p:grpSpPr bwMode="auto">
              <a:xfrm>
                <a:off x="0" y="1784"/>
                <a:ext cx="1599" cy="518"/>
                <a:chOff x="0" y="1784"/>
                <a:chExt cx="1599" cy="518"/>
              </a:xfrm>
            </p:grpSpPr>
            <p:sp>
              <p:nvSpPr>
                <p:cNvPr id="38936"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8937"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8" name="Group 26"/>
              <p:cNvGrpSpPr>
                <a:grpSpLocks/>
              </p:cNvGrpSpPr>
              <p:nvPr/>
            </p:nvGrpSpPr>
            <p:grpSpPr bwMode="auto">
              <a:xfrm>
                <a:off x="1599" y="1784"/>
                <a:ext cx="1882" cy="518"/>
                <a:chOff x="1599" y="1784"/>
                <a:chExt cx="1882" cy="518"/>
              </a:xfrm>
            </p:grpSpPr>
            <p:sp>
              <p:nvSpPr>
                <p:cNvPr id="38939"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a:t>
                  </a:r>
                  <a:r>
                    <a:rPr lang="en-US" sz="1600" b="1">
                      <a:latin typeface="Times New Roman" pitchFamily="-111" charset="0"/>
                      <a:ea typeface="Times New Roman" pitchFamily="-111" charset="0"/>
                      <a:cs typeface="Times New Roman" pitchFamily="-111" charset="0"/>
                    </a:rPr>
                    <a:t>clok</a:t>
                  </a:r>
                  <a:r>
                    <a:rPr lang="en-US" sz="1600">
                      <a:latin typeface="Times New Roman" pitchFamily="-111" charset="0"/>
                      <a:ea typeface="Times New Roman" pitchFamily="-111" charset="0"/>
                      <a:cs typeface="Times New Roman" pitchFamily="-111" charset="0"/>
                    </a:rPr>
                    <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8940"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1" name="Group 29"/>
              <p:cNvGrpSpPr>
                <a:grpSpLocks/>
              </p:cNvGrpSpPr>
              <p:nvPr/>
            </p:nvGrpSpPr>
            <p:grpSpPr bwMode="auto">
              <a:xfrm>
                <a:off x="0" y="2302"/>
                <a:ext cx="1599" cy="518"/>
                <a:chOff x="0" y="2302"/>
                <a:chExt cx="1599" cy="518"/>
              </a:xfrm>
            </p:grpSpPr>
            <p:sp>
              <p:nvSpPr>
                <p:cNvPr id="38942"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8943"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4" name="Group 32"/>
              <p:cNvGrpSpPr>
                <a:grpSpLocks/>
              </p:cNvGrpSpPr>
              <p:nvPr/>
            </p:nvGrpSpPr>
            <p:grpSpPr bwMode="auto">
              <a:xfrm>
                <a:off x="1599" y="2302"/>
                <a:ext cx="1882" cy="518"/>
                <a:chOff x="1599" y="2302"/>
                <a:chExt cx="1882" cy="518"/>
              </a:xfrm>
            </p:grpSpPr>
            <p:sp>
              <p:nvSpPr>
                <p:cNvPr id="38945"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8946"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7" name="Group 35"/>
              <p:cNvGrpSpPr>
                <a:grpSpLocks/>
              </p:cNvGrpSpPr>
              <p:nvPr/>
            </p:nvGrpSpPr>
            <p:grpSpPr bwMode="auto">
              <a:xfrm>
                <a:off x="0" y="2820"/>
                <a:ext cx="1599" cy="518"/>
                <a:chOff x="0" y="2820"/>
                <a:chExt cx="1599" cy="518"/>
              </a:xfrm>
            </p:grpSpPr>
            <p:sp>
              <p:nvSpPr>
                <p:cNvPr id="38948"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8949"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50" name="Group 38"/>
              <p:cNvGrpSpPr>
                <a:grpSpLocks/>
              </p:cNvGrpSpPr>
              <p:nvPr/>
            </p:nvGrpSpPr>
            <p:grpSpPr bwMode="auto">
              <a:xfrm>
                <a:off x="1599" y="2820"/>
                <a:ext cx="1882" cy="518"/>
                <a:chOff x="1599" y="2820"/>
                <a:chExt cx="1882" cy="518"/>
              </a:xfrm>
            </p:grpSpPr>
            <p:sp>
              <p:nvSpPr>
                <p:cNvPr id="38951"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8952"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8953"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8954"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a:t>
            </a:r>
            <a:r>
              <a:rPr lang="en-US" sz="1600" b="1">
                <a:solidFill>
                  <a:schemeClr val="tx2"/>
                </a:solidFill>
                <a:latin typeface="Times New Roman" pitchFamily="-111" charset="0"/>
              </a:rPr>
              <a:t>yorok</a:t>
            </a:r>
            <a:r>
              <a:rPr lang="en-US" sz="1600">
                <a:solidFill>
                  <a:schemeClr val="tx2"/>
                </a:solidFill>
                <a:latin typeface="Times New Roman" pitchFamily="-111" charset="0"/>
              </a:rPr>
              <a:t> clok kantok ok-yurp</a:t>
            </a:r>
          </a:p>
        </p:txBody>
      </p:sp>
      <p:sp>
        <p:nvSpPr>
          <p:cNvPr id="38955"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6"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7"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8"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9"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61" name="Line 49"/>
          <p:cNvSpPr>
            <a:spLocks noChangeShapeType="1"/>
          </p:cNvSpPr>
          <p:nvPr/>
        </p:nvSpPr>
        <p:spPr bwMode="auto">
          <a:xfrm flipH="1">
            <a:off x="6172200" y="5181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66" name="Line 54"/>
          <p:cNvSpPr>
            <a:spLocks noChangeShapeType="1"/>
          </p:cNvSpPr>
          <p:nvPr/>
        </p:nvSpPr>
        <p:spPr bwMode="auto">
          <a:xfrm flipH="1">
            <a:off x="59436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923" name="Rectangle 59"/>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6922" name="Rectangle 5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6921" name="Rectangle 57"/>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6920" name="Rectangle 56"/>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6866"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6867" name="Group 3"/>
          <p:cNvGrpSpPr>
            <a:grpSpLocks/>
          </p:cNvGrpSpPr>
          <p:nvPr/>
        </p:nvGrpSpPr>
        <p:grpSpPr bwMode="auto">
          <a:xfrm>
            <a:off x="381000" y="1524000"/>
            <a:ext cx="8337550" cy="4873625"/>
            <a:chOff x="-3" y="-3"/>
            <a:chExt cx="3487" cy="3344"/>
          </a:xfrm>
        </p:grpSpPr>
        <p:grpSp>
          <p:nvGrpSpPr>
            <p:cNvPr id="36868" name="Group 4"/>
            <p:cNvGrpSpPr>
              <a:grpSpLocks/>
            </p:cNvGrpSpPr>
            <p:nvPr/>
          </p:nvGrpSpPr>
          <p:grpSpPr bwMode="auto">
            <a:xfrm>
              <a:off x="0" y="0"/>
              <a:ext cx="3481" cy="3338"/>
              <a:chOff x="0" y="0"/>
              <a:chExt cx="3481" cy="3338"/>
            </a:xfrm>
          </p:grpSpPr>
          <p:grpSp>
            <p:nvGrpSpPr>
              <p:cNvPr id="36869" name="Group 5"/>
              <p:cNvGrpSpPr>
                <a:grpSpLocks/>
              </p:cNvGrpSpPr>
              <p:nvPr/>
            </p:nvGrpSpPr>
            <p:grpSpPr bwMode="auto">
              <a:xfrm>
                <a:off x="0" y="0"/>
                <a:ext cx="1599" cy="633"/>
                <a:chOff x="0" y="0"/>
                <a:chExt cx="1599" cy="633"/>
              </a:xfrm>
            </p:grpSpPr>
            <p:sp>
              <p:nvSpPr>
                <p:cNvPr id="3687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687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2" name="Group 8"/>
              <p:cNvGrpSpPr>
                <a:grpSpLocks/>
              </p:cNvGrpSpPr>
              <p:nvPr/>
            </p:nvGrpSpPr>
            <p:grpSpPr bwMode="auto">
              <a:xfrm>
                <a:off x="1599" y="0"/>
                <a:ext cx="1882" cy="633"/>
                <a:chOff x="1599" y="0"/>
                <a:chExt cx="1882" cy="633"/>
              </a:xfrm>
            </p:grpSpPr>
            <p:sp>
              <p:nvSpPr>
                <p:cNvPr id="3687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687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5" name="Group 11"/>
              <p:cNvGrpSpPr>
                <a:grpSpLocks/>
              </p:cNvGrpSpPr>
              <p:nvPr/>
            </p:nvGrpSpPr>
            <p:grpSpPr bwMode="auto">
              <a:xfrm>
                <a:off x="0" y="633"/>
                <a:ext cx="1599" cy="633"/>
                <a:chOff x="0" y="633"/>
                <a:chExt cx="1599" cy="633"/>
              </a:xfrm>
            </p:grpSpPr>
            <p:sp>
              <p:nvSpPr>
                <p:cNvPr id="36876"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6877"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8" name="Group 14"/>
              <p:cNvGrpSpPr>
                <a:grpSpLocks/>
              </p:cNvGrpSpPr>
              <p:nvPr/>
            </p:nvGrpSpPr>
            <p:grpSpPr bwMode="auto">
              <a:xfrm>
                <a:off x="1599" y="633"/>
                <a:ext cx="1882" cy="633"/>
                <a:chOff x="1599" y="633"/>
                <a:chExt cx="1882" cy="633"/>
              </a:xfrm>
            </p:grpSpPr>
            <p:sp>
              <p:nvSpPr>
                <p:cNvPr id="36879"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6880"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1" name="Group 17"/>
              <p:cNvGrpSpPr>
                <a:grpSpLocks/>
              </p:cNvGrpSpPr>
              <p:nvPr/>
            </p:nvGrpSpPr>
            <p:grpSpPr bwMode="auto">
              <a:xfrm>
                <a:off x="0" y="1266"/>
                <a:ext cx="1599" cy="518"/>
                <a:chOff x="0" y="1266"/>
                <a:chExt cx="1599" cy="518"/>
              </a:xfrm>
            </p:grpSpPr>
            <p:sp>
              <p:nvSpPr>
                <p:cNvPr id="36882"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6883"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4" name="Group 20"/>
              <p:cNvGrpSpPr>
                <a:grpSpLocks/>
              </p:cNvGrpSpPr>
              <p:nvPr/>
            </p:nvGrpSpPr>
            <p:grpSpPr bwMode="auto">
              <a:xfrm>
                <a:off x="1599" y="1266"/>
                <a:ext cx="1882" cy="518"/>
                <a:chOff x="1599" y="1266"/>
                <a:chExt cx="1882" cy="518"/>
              </a:xfrm>
            </p:grpSpPr>
            <p:sp>
              <p:nvSpPr>
                <p:cNvPr id="36885"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6886"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7" name="Group 23"/>
              <p:cNvGrpSpPr>
                <a:grpSpLocks/>
              </p:cNvGrpSpPr>
              <p:nvPr/>
            </p:nvGrpSpPr>
            <p:grpSpPr bwMode="auto">
              <a:xfrm>
                <a:off x="0" y="1784"/>
                <a:ext cx="1599" cy="518"/>
                <a:chOff x="0" y="1784"/>
                <a:chExt cx="1599" cy="518"/>
              </a:xfrm>
            </p:grpSpPr>
            <p:sp>
              <p:nvSpPr>
                <p:cNvPr id="36888"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6889"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0" name="Group 26"/>
              <p:cNvGrpSpPr>
                <a:grpSpLocks/>
              </p:cNvGrpSpPr>
              <p:nvPr/>
            </p:nvGrpSpPr>
            <p:grpSpPr bwMode="auto">
              <a:xfrm>
                <a:off x="1599" y="1784"/>
                <a:ext cx="1882" cy="518"/>
                <a:chOff x="1599" y="1784"/>
                <a:chExt cx="1882" cy="518"/>
              </a:xfrm>
            </p:grpSpPr>
            <p:sp>
              <p:nvSpPr>
                <p:cNvPr id="36891"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a:t>
                  </a:r>
                  <a:r>
                    <a:rPr lang="en-US" sz="1600" b="1">
                      <a:latin typeface="Times New Roman" pitchFamily="-111" charset="0"/>
                      <a:ea typeface="Times New Roman" pitchFamily="-111" charset="0"/>
                      <a:cs typeface="Times New Roman" pitchFamily="-111" charset="0"/>
                    </a:rPr>
                    <a:t>clok</a:t>
                  </a:r>
                  <a:r>
                    <a:rPr lang="en-US" sz="1600">
                      <a:latin typeface="Times New Roman" pitchFamily="-111" charset="0"/>
                      <a:ea typeface="Times New Roman" pitchFamily="-111" charset="0"/>
                      <a:cs typeface="Times New Roman" pitchFamily="-111" charset="0"/>
                    </a:rPr>
                    <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6892"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3" name="Group 29"/>
              <p:cNvGrpSpPr>
                <a:grpSpLocks/>
              </p:cNvGrpSpPr>
              <p:nvPr/>
            </p:nvGrpSpPr>
            <p:grpSpPr bwMode="auto">
              <a:xfrm>
                <a:off x="0" y="2302"/>
                <a:ext cx="1599" cy="518"/>
                <a:chOff x="0" y="2302"/>
                <a:chExt cx="1599" cy="518"/>
              </a:xfrm>
            </p:grpSpPr>
            <p:sp>
              <p:nvSpPr>
                <p:cNvPr id="36894"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6895"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6" name="Group 32"/>
              <p:cNvGrpSpPr>
                <a:grpSpLocks/>
              </p:cNvGrpSpPr>
              <p:nvPr/>
            </p:nvGrpSpPr>
            <p:grpSpPr bwMode="auto">
              <a:xfrm>
                <a:off x="1599" y="2302"/>
                <a:ext cx="1882" cy="518"/>
                <a:chOff x="1599" y="2302"/>
                <a:chExt cx="1882" cy="518"/>
              </a:xfrm>
            </p:grpSpPr>
            <p:sp>
              <p:nvSpPr>
                <p:cNvPr id="36897"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6898"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9" name="Group 35"/>
              <p:cNvGrpSpPr>
                <a:grpSpLocks/>
              </p:cNvGrpSpPr>
              <p:nvPr/>
            </p:nvGrpSpPr>
            <p:grpSpPr bwMode="auto">
              <a:xfrm>
                <a:off x="0" y="2820"/>
                <a:ext cx="1599" cy="518"/>
                <a:chOff x="0" y="2820"/>
                <a:chExt cx="1599" cy="518"/>
              </a:xfrm>
            </p:grpSpPr>
            <p:sp>
              <p:nvSpPr>
                <p:cNvPr id="36900"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6901"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902" name="Group 38"/>
              <p:cNvGrpSpPr>
                <a:grpSpLocks/>
              </p:cNvGrpSpPr>
              <p:nvPr/>
            </p:nvGrpSpPr>
            <p:grpSpPr bwMode="auto">
              <a:xfrm>
                <a:off x="1599" y="2820"/>
                <a:ext cx="1882" cy="518"/>
                <a:chOff x="1599" y="2820"/>
                <a:chExt cx="1882" cy="518"/>
              </a:xfrm>
            </p:grpSpPr>
            <p:sp>
              <p:nvSpPr>
                <p:cNvPr id="36903"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6904"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6905"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6906"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a:t>
            </a:r>
            <a:r>
              <a:rPr lang="en-US" sz="1600" b="1">
                <a:solidFill>
                  <a:schemeClr val="tx2"/>
                </a:solidFill>
                <a:latin typeface="Times New Roman" pitchFamily="-111" charset="0"/>
              </a:rPr>
              <a:t>yorok</a:t>
            </a:r>
            <a:r>
              <a:rPr lang="en-US" sz="1600">
                <a:solidFill>
                  <a:schemeClr val="tx2"/>
                </a:solidFill>
                <a:latin typeface="Times New Roman" pitchFamily="-111" charset="0"/>
              </a:rPr>
              <a:t> clok kantok ok-yurp</a:t>
            </a:r>
          </a:p>
        </p:txBody>
      </p:sp>
      <p:sp>
        <p:nvSpPr>
          <p:cNvPr id="36907"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08"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09"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0"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1"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2" name="Line 48"/>
          <p:cNvSpPr>
            <a:spLocks noChangeShapeType="1"/>
          </p:cNvSpPr>
          <p:nvPr/>
        </p:nvSpPr>
        <p:spPr bwMode="auto">
          <a:xfrm flipH="1">
            <a:off x="4953000" y="4419600"/>
            <a:ext cx="2362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3" name="Line 49"/>
          <p:cNvSpPr>
            <a:spLocks noChangeShapeType="1"/>
          </p:cNvSpPr>
          <p:nvPr/>
        </p:nvSpPr>
        <p:spPr bwMode="auto">
          <a:xfrm flipH="1">
            <a:off x="5410200" y="4419600"/>
            <a:ext cx="19050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4" name="Line 50"/>
          <p:cNvSpPr>
            <a:spLocks noChangeShapeType="1"/>
          </p:cNvSpPr>
          <p:nvPr/>
        </p:nvSpPr>
        <p:spPr bwMode="auto">
          <a:xfrm flipH="1">
            <a:off x="5715000" y="4419600"/>
            <a:ext cx="1600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5" name="Line 51"/>
          <p:cNvSpPr>
            <a:spLocks noChangeShapeType="1"/>
          </p:cNvSpPr>
          <p:nvPr/>
        </p:nvSpPr>
        <p:spPr bwMode="auto">
          <a:xfrm flipH="1">
            <a:off x="6019800" y="4419600"/>
            <a:ext cx="1524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6" name="Line 52"/>
          <p:cNvSpPr>
            <a:spLocks noChangeShapeType="1"/>
          </p:cNvSpPr>
          <p:nvPr/>
        </p:nvSpPr>
        <p:spPr bwMode="auto">
          <a:xfrm flipH="1">
            <a:off x="6324600" y="4419600"/>
            <a:ext cx="990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7" name="Line 53"/>
          <p:cNvSpPr>
            <a:spLocks noChangeShapeType="1"/>
          </p:cNvSpPr>
          <p:nvPr/>
        </p:nvSpPr>
        <p:spPr bwMode="auto">
          <a:xfrm flipH="1">
            <a:off x="6629400" y="4419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8" name="Text Box 54"/>
          <p:cNvSpPr txBox="1">
            <a:spLocks noChangeArrowheads="1"/>
          </p:cNvSpPr>
          <p:nvPr/>
        </p:nvSpPr>
        <p:spPr bwMode="auto">
          <a:xfrm>
            <a:off x="7543800" y="434340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t>
            </a:r>
          </a:p>
        </p:txBody>
      </p:sp>
      <p:sp>
        <p:nvSpPr>
          <p:cNvPr id="36919" name="Line 55"/>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960" name="Rectangle 72"/>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7961" name="Rectangle 73"/>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7950" name="Rectangle 62"/>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7949" name="Rectangle 61"/>
          <p:cNvSpPr>
            <a:spLocks noChangeArrowheads="1"/>
          </p:cNvSpPr>
          <p:nvPr/>
        </p:nvSpPr>
        <p:spPr bwMode="auto">
          <a:xfrm>
            <a:off x="4724400" y="4114800"/>
            <a:ext cx="23622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789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7891" name="Group 3"/>
          <p:cNvGrpSpPr>
            <a:grpSpLocks/>
          </p:cNvGrpSpPr>
          <p:nvPr/>
        </p:nvGrpSpPr>
        <p:grpSpPr bwMode="auto">
          <a:xfrm>
            <a:off x="381000" y="1524000"/>
            <a:ext cx="8337550" cy="4873625"/>
            <a:chOff x="-3" y="-3"/>
            <a:chExt cx="3487" cy="3344"/>
          </a:xfrm>
        </p:grpSpPr>
        <p:grpSp>
          <p:nvGrpSpPr>
            <p:cNvPr id="37892" name="Group 4"/>
            <p:cNvGrpSpPr>
              <a:grpSpLocks/>
            </p:cNvGrpSpPr>
            <p:nvPr/>
          </p:nvGrpSpPr>
          <p:grpSpPr bwMode="auto">
            <a:xfrm>
              <a:off x="0" y="0"/>
              <a:ext cx="3481" cy="3338"/>
              <a:chOff x="0" y="0"/>
              <a:chExt cx="3481" cy="3338"/>
            </a:xfrm>
          </p:grpSpPr>
          <p:grpSp>
            <p:nvGrpSpPr>
              <p:cNvPr id="37893" name="Group 5"/>
              <p:cNvGrpSpPr>
                <a:grpSpLocks/>
              </p:cNvGrpSpPr>
              <p:nvPr/>
            </p:nvGrpSpPr>
            <p:grpSpPr bwMode="auto">
              <a:xfrm>
                <a:off x="0" y="0"/>
                <a:ext cx="1599" cy="633"/>
                <a:chOff x="0" y="0"/>
                <a:chExt cx="1599" cy="633"/>
              </a:xfrm>
            </p:grpSpPr>
            <p:sp>
              <p:nvSpPr>
                <p:cNvPr id="3789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789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896" name="Group 8"/>
              <p:cNvGrpSpPr>
                <a:grpSpLocks/>
              </p:cNvGrpSpPr>
              <p:nvPr/>
            </p:nvGrpSpPr>
            <p:grpSpPr bwMode="auto">
              <a:xfrm>
                <a:off x="1599" y="0"/>
                <a:ext cx="1882" cy="633"/>
                <a:chOff x="1599" y="0"/>
                <a:chExt cx="1882" cy="633"/>
              </a:xfrm>
            </p:grpSpPr>
            <p:sp>
              <p:nvSpPr>
                <p:cNvPr id="3789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789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899" name="Group 11"/>
              <p:cNvGrpSpPr>
                <a:grpSpLocks/>
              </p:cNvGrpSpPr>
              <p:nvPr/>
            </p:nvGrpSpPr>
            <p:grpSpPr bwMode="auto">
              <a:xfrm>
                <a:off x="0" y="633"/>
                <a:ext cx="1599" cy="633"/>
                <a:chOff x="0" y="633"/>
                <a:chExt cx="1599" cy="633"/>
              </a:xfrm>
            </p:grpSpPr>
            <p:sp>
              <p:nvSpPr>
                <p:cNvPr id="3790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790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2" name="Group 14"/>
              <p:cNvGrpSpPr>
                <a:grpSpLocks/>
              </p:cNvGrpSpPr>
              <p:nvPr/>
            </p:nvGrpSpPr>
            <p:grpSpPr bwMode="auto">
              <a:xfrm>
                <a:off x="1599" y="633"/>
                <a:ext cx="1882" cy="633"/>
                <a:chOff x="1599" y="633"/>
                <a:chExt cx="1882" cy="633"/>
              </a:xfrm>
            </p:grpSpPr>
            <p:sp>
              <p:nvSpPr>
                <p:cNvPr id="3790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790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5" name="Group 17"/>
              <p:cNvGrpSpPr>
                <a:grpSpLocks/>
              </p:cNvGrpSpPr>
              <p:nvPr/>
            </p:nvGrpSpPr>
            <p:grpSpPr bwMode="auto">
              <a:xfrm>
                <a:off x="0" y="1266"/>
                <a:ext cx="1599" cy="518"/>
                <a:chOff x="0" y="1266"/>
                <a:chExt cx="1599" cy="518"/>
              </a:xfrm>
            </p:grpSpPr>
            <p:sp>
              <p:nvSpPr>
                <p:cNvPr id="3790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790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8" name="Group 20"/>
              <p:cNvGrpSpPr>
                <a:grpSpLocks/>
              </p:cNvGrpSpPr>
              <p:nvPr/>
            </p:nvGrpSpPr>
            <p:grpSpPr bwMode="auto">
              <a:xfrm>
                <a:off x="1599" y="1266"/>
                <a:ext cx="1882" cy="518"/>
                <a:chOff x="1599" y="1266"/>
                <a:chExt cx="1882" cy="518"/>
              </a:xfrm>
            </p:grpSpPr>
            <p:sp>
              <p:nvSpPr>
                <p:cNvPr id="3790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791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1" name="Group 23"/>
              <p:cNvGrpSpPr>
                <a:grpSpLocks/>
              </p:cNvGrpSpPr>
              <p:nvPr/>
            </p:nvGrpSpPr>
            <p:grpSpPr bwMode="auto">
              <a:xfrm>
                <a:off x="0" y="1784"/>
                <a:ext cx="1599" cy="518"/>
                <a:chOff x="0" y="1784"/>
                <a:chExt cx="1599" cy="518"/>
              </a:xfrm>
            </p:grpSpPr>
            <p:sp>
              <p:nvSpPr>
                <p:cNvPr id="3791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791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4" name="Group 26"/>
              <p:cNvGrpSpPr>
                <a:grpSpLocks/>
              </p:cNvGrpSpPr>
              <p:nvPr/>
            </p:nvGrpSpPr>
            <p:grpSpPr bwMode="auto">
              <a:xfrm>
                <a:off x="1599" y="1784"/>
                <a:ext cx="1882" cy="518"/>
                <a:chOff x="1599" y="1784"/>
                <a:chExt cx="1882" cy="518"/>
              </a:xfrm>
            </p:grpSpPr>
            <p:sp>
              <p:nvSpPr>
                <p:cNvPr id="3791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791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7" name="Group 29"/>
              <p:cNvGrpSpPr>
                <a:grpSpLocks/>
              </p:cNvGrpSpPr>
              <p:nvPr/>
            </p:nvGrpSpPr>
            <p:grpSpPr bwMode="auto">
              <a:xfrm>
                <a:off x="0" y="2302"/>
                <a:ext cx="1599" cy="518"/>
                <a:chOff x="0" y="2302"/>
                <a:chExt cx="1599" cy="518"/>
              </a:xfrm>
            </p:grpSpPr>
            <p:sp>
              <p:nvSpPr>
                <p:cNvPr id="3791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791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0" name="Group 32"/>
              <p:cNvGrpSpPr>
                <a:grpSpLocks/>
              </p:cNvGrpSpPr>
              <p:nvPr/>
            </p:nvGrpSpPr>
            <p:grpSpPr bwMode="auto">
              <a:xfrm>
                <a:off x="1599" y="2302"/>
                <a:ext cx="1882" cy="518"/>
                <a:chOff x="1599" y="2302"/>
                <a:chExt cx="1882" cy="518"/>
              </a:xfrm>
            </p:grpSpPr>
            <p:sp>
              <p:nvSpPr>
                <p:cNvPr id="3792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792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3" name="Group 35"/>
              <p:cNvGrpSpPr>
                <a:grpSpLocks/>
              </p:cNvGrpSpPr>
              <p:nvPr/>
            </p:nvGrpSpPr>
            <p:grpSpPr bwMode="auto">
              <a:xfrm>
                <a:off x="0" y="2820"/>
                <a:ext cx="1599" cy="518"/>
                <a:chOff x="0" y="2820"/>
                <a:chExt cx="1599" cy="518"/>
              </a:xfrm>
            </p:grpSpPr>
            <p:sp>
              <p:nvSpPr>
                <p:cNvPr id="3792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792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6" name="Group 38"/>
              <p:cNvGrpSpPr>
                <a:grpSpLocks/>
              </p:cNvGrpSpPr>
              <p:nvPr/>
            </p:nvGrpSpPr>
            <p:grpSpPr bwMode="auto">
              <a:xfrm>
                <a:off x="1599" y="2820"/>
                <a:ext cx="1882" cy="518"/>
                <a:chOff x="1599" y="2820"/>
                <a:chExt cx="1882" cy="518"/>
              </a:xfrm>
            </p:grpSpPr>
            <p:sp>
              <p:nvSpPr>
                <p:cNvPr id="3792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792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792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7930"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clok kantok ok-yurp</a:t>
            </a:r>
          </a:p>
        </p:txBody>
      </p:sp>
      <p:sp>
        <p:nvSpPr>
          <p:cNvPr id="37931"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2"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3"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4"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5"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3" name="Line 55"/>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4" name="Line 56"/>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5" name="Line 57"/>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6" name="Line 58"/>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7" name="Line 59"/>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8" name="Line 60"/>
          <p:cNvSpPr>
            <a:spLocks noChangeShapeType="1"/>
          </p:cNvSpPr>
          <p:nvPr/>
        </p:nvSpPr>
        <p:spPr bwMode="auto">
          <a:xfrm flipH="1">
            <a:off x="6172200" y="5181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1" name="Line 63"/>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2" name="Line 64"/>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3" name="Line 65"/>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4" name="Line 66"/>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5" name="Line 67"/>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6" name="Line 68"/>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7" name="Line 69"/>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8" name="Line 70"/>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9" name="Line 71"/>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003" name="Rectangle 67"/>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0004" name="Rectangle 6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9993" name="Rectangle 57"/>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9992" name="Rectangle 56"/>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993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9939" name="Group 3"/>
          <p:cNvGrpSpPr>
            <a:grpSpLocks/>
          </p:cNvGrpSpPr>
          <p:nvPr/>
        </p:nvGrpSpPr>
        <p:grpSpPr bwMode="auto">
          <a:xfrm>
            <a:off x="381000" y="1524000"/>
            <a:ext cx="8337550" cy="4873625"/>
            <a:chOff x="-3" y="-3"/>
            <a:chExt cx="3487" cy="3344"/>
          </a:xfrm>
        </p:grpSpPr>
        <p:grpSp>
          <p:nvGrpSpPr>
            <p:cNvPr id="39940" name="Group 4"/>
            <p:cNvGrpSpPr>
              <a:grpSpLocks/>
            </p:cNvGrpSpPr>
            <p:nvPr/>
          </p:nvGrpSpPr>
          <p:grpSpPr bwMode="auto">
            <a:xfrm>
              <a:off x="0" y="0"/>
              <a:ext cx="3481" cy="3338"/>
              <a:chOff x="0" y="0"/>
              <a:chExt cx="3481" cy="3338"/>
            </a:xfrm>
          </p:grpSpPr>
          <p:grpSp>
            <p:nvGrpSpPr>
              <p:cNvPr id="39941" name="Group 5"/>
              <p:cNvGrpSpPr>
                <a:grpSpLocks/>
              </p:cNvGrpSpPr>
              <p:nvPr/>
            </p:nvGrpSpPr>
            <p:grpSpPr bwMode="auto">
              <a:xfrm>
                <a:off x="0" y="0"/>
                <a:ext cx="1599" cy="633"/>
                <a:chOff x="0" y="0"/>
                <a:chExt cx="1599" cy="633"/>
              </a:xfrm>
            </p:grpSpPr>
            <p:sp>
              <p:nvSpPr>
                <p:cNvPr id="3994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994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44" name="Group 8"/>
              <p:cNvGrpSpPr>
                <a:grpSpLocks/>
              </p:cNvGrpSpPr>
              <p:nvPr/>
            </p:nvGrpSpPr>
            <p:grpSpPr bwMode="auto">
              <a:xfrm>
                <a:off x="1599" y="0"/>
                <a:ext cx="1882" cy="633"/>
                <a:chOff x="1599" y="0"/>
                <a:chExt cx="1882" cy="633"/>
              </a:xfrm>
            </p:grpSpPr>
            <p:sp>
              <p:nvSpPr>
                <p:cNvPr id="3994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994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47" name="Group 11"/>
              <p:cNvGrpSpPr>
                <a:grpSpLocks/>
              </p:cNvGrpSpPr>
              <p:nvPr/>
            </p:nvGrpSpPr>
            <p:grpSpPr bwMode="auto">
              <a:xfrm>
                <a:off x="0" y="633"/>
                <a:ext cx="1599" cy="633"/>
                <a:chOff x="0" y="633"/>
                <a:chExt cx="1599" cy="633"/>
              </a:xfrm>
            </p:grpSpPr>
            <p:sp>
              <p:nvSpPr>
                <p:cNvPr id="3994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994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0" name="Group 14"/>
              <p:cNvGrpSpPr>
                <a:grpSpLocks/>
              </p:cNvGrpSpPr>
              <p:nvPr/>
            </p:nvGrpSpPr>
            <p:grpSpPr bwMode="auto">
              <a:xfrm>
                <a:off x="1599" y="633"/>
                <a:ext cx="1882" cy="633"/>
                <a:chOff x="1599" y="633"/>
                <a:chExt cx="1882" cy="633"/>
              </a:xfrm>
            </p:grpSpPr>
            <p:sp>
              <p:nvSpPr>
                <p:cNvPr id="3995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995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3" name="Group 17"/>
              <p:cNvGrpSpPr>
                <a:grpSpLocks/>
              </p:cNvGrpSpPr>
              <p:nvPr/>
            </p:nvGrpSpPr>
            <p:grpSpPr bwMode="auto">
              <a:xfrm>
                <a:off x="0" y="1266"/>
                <a:ext cx="1599" cy="518"/>
                <a:chOff x="0" y="1266"/>
                <a:chExt cx="1599" cy="518"/>
              </a:xfrm>
            </p:grpSpPr>
            <p:sp>
              <p:nvSpPr>
                <p:cNvPr id="3995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995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6" name="Group 20"/>
              <p:cNvGrpSpPr>
                <a:grpSpLocks/>
              </p:cNvGrpSpPr>
              <p:nvPr/>
            </p:nvGrpSpPr>
            <p:grpSpPr bwMode="auto">
              <a:xfrm>
                <a:off x="1599" y="1266"/>
                <a:ext cx="1882" cy="518"/>
                <a:chOff x="1599" y="1266"/>
                <a:chExt cx="1882" cy="518"/>
              </a:xfrm>
            </p:grpSpPr>
            <p:sp>
              <p:nvSpPr>
                <p:cNvPr id="3995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995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9" name="Group 23"/>
              <p:cNvGrpSpPr>
                <a:grpSpLocks/>
              </p:cNvGrpSpPr>
              <p:nvPr/>
            </p:nvGrpSpPr>
            <p:grpSpPr bwMode="auto">
              <a:xfrm>
                <a:off x="0" y="1784"/>
                <a:ext cx="1599" cy="518"/>
                <a:chOff x="0" y="1784"/>
                <a:chExt cx="1599" cy="518"/>
              </a:xfrm>
            </p:grpSpPr>
            <p:sp>
              <p:nvSpPr>
                <p:cNvPr id="3996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996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2" name="Group 26"/>
              <p:cNvGrpSpPr>
                <a:grpSpLocks/>
              </p:cNvGrpSpPr>
              <p:nvPr/>
            </p:nvGrpSpPr>
            <p:grpSpPr bwMode="auto">
              <a:xfrm>
                <a:off x="1599" y="1784"/>
                <a:ext cx="1882" cy="518"/>
                <a:chOff x="1599" y="1784"/>
                <a:chExt cx="1882" cy="518"/>
              </a:xfrm>
            </p:grpSpPr>
            <p:sp>
              <p:nvSpPr>
                <p:cNvPr id="3996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996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5" name="Group 29"/>
              <p:cNvGrpSpPr>
                <a:grpSpLocks/>
              </p:cNvGrpSpPr>
              <p:nvPr/>
            </p:nvGrpSpPr>
            <p:grpSpPr bwMode="auto">
              <a:xfrm>
                <a:off x="0" y="2302"/>
                <a:ext cx="1599" cy="518"/>
                <a:chOff x="0" y="2302"/>
                <a:chExt cx="1599" cy="518"/>
              </a:xfrm>
            </p:grpSpPr>
            <p:sp>
              <p:nvSpPr>
                <p:cNvPr id="3996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996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8" name="Group 32"/>
              <p:cNvGrpSpPr>
                <a:grpSpLocks/>
              </p:cNvGrpSpPr>
              <p:nvPr/>
            </p:nvGrpSpPr>
            <p:grpSpPr bwMode="auto">
              <a:xfrm>
                <a:off x="1599" y="2302"/>
                <a:ext cx="1882" cy="518"/>
                <a:chOff x="1599" y="2302"/>
                <a:chExt cx="1882" cy="518"/>
              </a:xfrm>
            </p:grpSpPr>
            <p:sp>
              <p:nvSpPr>
                <p:cNvPr id="3996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997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71" name="Group 35"/>
              <p:cNvGrpSpPr>
                <a:grpSpLocks/>
              </p:cNvGrpSpPr>
              <p:nvPr/>
            </p:nvGrpSpPr>
            <p:grpSpPr bwMode="auto">
              <a:xfrm>
                <a:off x="0" y="2820"/>
                <a:ext cx="1599" cy="518"/>
                <a:chOff x="0" y="2820"/>
                <a:chExt cx="1599" cy="518"/>
              </a:xfrm>
            </p:grpSpPr>
            <p:sp>
              <p:nvSpPr>
                <p:cNvPr id="3997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997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74" name="Group 38"/>
              <p:cNvGrpSpPr>
                <a:grpSpLocks/>
              </p:cNvGrpSpPr>
              <p:nvPr/>
            </p:nvGrpSpPr>
            <p:grpSpPr bwMode="auto">
              <a:xfrm>
                <a:off x="1599" y="2820"/>
                <a:ext cx="1882" cy="518"/>
                <a:chOff x="1599" y="2820"/>
                <a:chExt cx="1882" cy="518"/>
              </a:xfrm>
            </p:grpSpPr>
            <p:sp>
              <p:nvSpPr>
                <p:cNvPr id="3997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997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997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9978" name="Text Box 42"/>
          <p:cNvSpPr txBox="1">
            <a:spLocks noChangeArrowheads="1"/>
          </p:cNvSpPr>
          <p:nvPr/>
        </p:nvSpPr>
        <p:spPr bwMode="auto">
          <a:xfrm>
            <a:off x="152400" y="1066800"/>
            <a:ext cx="866298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a:t>
            </a:r>
            <a:r>
              <a:rPr lang="en-US" sz="1600" b="1">
                <a:solidFill>
                  <a:schemeClr val="tx2"/>
                </a:solidFill>
                <a:latin typeface="Times New Roman" pitchFamily="-111" charset="0"/>
              </a:rPr>
              <a:t>clok</a:t>
            </a:r>
            <a:r>
              <a:rPr lang="en-US" sz="1600">
                <a:solidFill>
                  <a:schemeClr val="tx2"/>
                </a:solidFill>
                <a:latin typeface="Times New Roman" pitchFamily="-111" charset="0"/>
              </a:rPr>
              <a:t> kantok ok-yurp</a:t>
            </a:r>
          </a:p>
        </p:txBody>
      </p:sp>
      <p:sp>
        <p:nvSpPr>
          <p:cNvPr id="39979"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0"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1"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2"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3"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4"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5"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6"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7"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8"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9" name="Line 53"/>
          <p:cNvSpPr>
            <a:spLocks noChangeShapeType="1"/>
          </p:cNvSpPr>
          <p:nvPr/>
        </p:nvSpPr>
        <p:spPr bwMode="auto">
          <a:xfrm flipV="1">
            <a:off x="6324600" y="4419600"/>
            <a:ext cx="914400" cy="304800"/>
          </a:xfrm>
          <a:prstGeom prst="line">
            <a:avLst/>
          </a:prstGeom>
          <a:noFill/>
          <a:ln w="57150" cap="rnd">
            <a:solidFill>
              <a:schemeClr val="tx1"/>
            </a:solidFill>
            <a:prstDash val="sysDot"/>
            <a:round/>
            <a:headEnd/>
            <a:tailEnd/>
          </a:ln>
          <a:effectLst/>
        </p:spPr>
        <p:txBody>
          <a:bodyPr>
            <a:prstTxWarp prst="textNoShape">
              <a:avLst/>
            </a:prstTxWarp>
          </a:bodyPr>
          <a:lstStyle/>
          <a:p>
            <a:endParaRPr lang="en-US"/>
          </a:p>
        </p:txBody>
      </p:sp>
      <p:sp>
        <p:nvSpPr>
          <p:cNvPr id="39990" name="Text Box 54"/>
          <p:cNvSpPr txBox="1">
            <a:spLocks noChangeArrowheads="1"/>
          </p:cNvSpPr>
          <p:nvPr/>
        </p:nvSpPr>
        <p:spPr bwMode="auto">
          <a:xfrm>
            <a:off x="7391400" y="4267200"/>
            <a:ext cx="1276350" cy="641350"/>
          </a:xfrm>
          <a:prstGeom prst="rect">
            <a:avLst/>
          </a:prstGeom>
          <a:noFill/>
          <a:ln w="9525">
            <a:noFill/>
            <a:miter lim="800000"/>
            <a:headEnd/>
            <a:tailEnd/>
          </a:ln>
          <a:effectLst/>
        </p:spPr>
        <p:txBody>
          <a:bodyPr wrap="none">
            <a:prstTxWarp prst="textNoShape">
              <a:avLst/>
            </a:prstTxWarp>
            <a:spAutoFit/>
          </a:bodyPr>
          <a:lstStyle/>
          <a:p>
            <a:pPr algn="l"/>
            <a:r>
              <a:rPr lang="en-US"/>
              <a:t>process of</a:t>
            </a:r>
          </a:p>
          <a:p>
            <a:pPr algn="l"/>
            <a:r>
              <a:rPr lang="en-US"/>
              <a:t>elimination</a:t>
            </a:r>
          </a:p>
        </p:txBody>
      </p:sp>
      <p:sp>
        <p:nvSpPr>
          <p:cNvPr id="39991" name="Line 55"/>
          <p:cNvSpPr>
            <a:spLocks noChangeShapeType="1"/>
          </p:cNvSpPr>
          <p:nvPr/>
        </p:nvSpPr>
        <p:spPr bwMode="auto">
          <a:xfrm flipH="1">
            <a:off x="61722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4" name="Line 58"/>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5" name="Line 59"/>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6" name="Line 60"/>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7" name="Line 61"/>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8" name="Line 62"/>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9" name="Line 63"/>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0" name="Line 64"/>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1" name="Line 65"/>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2" name="Line 66"/>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2056" name="Rectangle 72"/>
          <p:cNvSpPr>
            <a:spLocks noChangeArrowheads="1"/>
          </p:cNvSpPr>
          <p:nvPr/>
        </p:nvSpPr>
        <p:spPr bwMode="auto">
          <a:xfrm>
            <a:off x="5943600" y="1066800"/>
            <a:ext cx="1447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2057" name="Rectangle 73"/>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2055" name="Rectangle 71"/>
          <p:cNvSpPr>
            <a:spLocks noChangeArrowheads="1"/>
          </p:cNvSpPr>
          <p:nvPr/>
        </p:nvSpPr>
        <p:spPr bwMode="auto">
          <a:xfrm>
            <a:off x="5603875" y="4889500"/>
            <a:ext cx="50006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2054" name="Rectangle 70"/>
          <p:cNvSpPr>
            <a:spLocks noChangeArrowheads="1"/>
          </p:cNvSpPr>
          <p:nvPr/>
        </p:nvSpPr>
        <p:spPr bwMode="auto">
          <a:xfrm>
            <a:off x="5410200" y="1066800"/>
            <a:ext cx="50006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2053" name="Rectangle 69"/>
          <p:cNvSpPr>
            <a:spLocks noChangeArrowheads="1"/>
          </p:cNvSpPr>
          <p:nvPr/>
        </p:nvSpPr>
        <p:spPr bwMode="auto">
          <a:xfrm>
            <a:off x="7180263" y="4891088"/>
            <a:ext cx="820737"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1986"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41987" name="Group 3"/>
          <p:cNvGrpSpPr>
            <a:grpSpLocks/>
          </p:cNvGrpSpPr>
          <p:nvPr/>
        </p:nvGrpSpPr>
        <p:grpSpPr bwMode="auto">
          <a:xfrm>
            <a:off x="381000" y="1524000"/>
            <a:ext cx="8337550" cy="4873625"/>
            <a:chOff x="-3" y="-3"/>
            <a:chExt cx="3487" cy="3344"/>
          </a:xfrm>
        </p:grpSpPr>
        <p:grpSp>
          <p:nvGrpSpPr>
            <p:cNvPr id="41988" name="Group 4"/>
            <p:cNvGrpSpPr>
              <a:grpSpLocks/>
            </p:cNvGrpSpPr>
            <p:nvPr/>
          </p:nvGrpSpPr>
          <p:grpSpPr bwMode="auto">
            <a:xfrm>
              <a:off x="0" y="0"/>
              <a:ext cx="3481" cy="3338"/>
              <a:chOff x="0" y="0"/>
              <a:chExt cx="3481" cy="3338"/>
            </a:xfrm>
          </p:grpSpPr>
          <p:grpSp>
            <p:nvGrpSpPr>
              <p:cNvPr id="41989" name="Group 5"/>
              <p:cNvGrpSpPr>
                <a:grpSpLocks/>
              </p:cNvGrpSpPr>
              <p:nvPr/>
            </p:nvGrpSpPr>
            <p:grpSpPr bwMode="auto">
              <a:xfrm>
                <a:off x="0" y="0"/>
                <a:ext cx="1599" cy="633"/>
                <a:chOff x="0" y="0"/>
                <a:chExt cx="1599" cy="633"/>
              </a:xfrm>
            </p:grpSpPr>
            <p:sp>
              <p:nvSpPr>
                <p:cNvPr id="4199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4199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2" name="Group 8"/>
              <p:cNvGrpSpPr>
                <a:grpSpLocks/>
              </p:cNvGrpSpPr>
              <p:nvPr/>
            </p:nvGrpSpPr>
            <p:grpSpPr bwMode="auto">
              <a:xfrm>
                <a:off x="1599" y="0"/>
                <a:ext cx="1882" cy="633"/>
                <a:chOff x="1599" y="0"/>
                <a:chExt cx="1882" cy="633"/>
              </a:xfrm>
            </p:grpSpPr>
            <p:sp>
              <p:nvSpPr>
                <p:cNvPr id="4199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4199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5" name="Group 11"/>
              <p:cNvGrpSpPr>
                <a:grpSpLocks/>
              </p:cNvGrpSpPr>
              <p:nvPr/>
            </p:nvGrpSpPr>
            <p:grpSpPr bwMode="auto">
              <a:xfrm>
                <a:off x="0" y="633"/>
                <a:ext cx="1599" cy="633"/>
                <a:chOff x="0" y="633"/>
                <a:chExt cx="1599" cy="633"/>
              </a:xfrm>
            </p:grpSpPr>
            <p:sp>
              <p:nvSpPr>
                <p:cNvPr id="41996"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41997"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8" name="Group 14"/>
              <p:cNvGrpSpPr>
                <a:grpSpLocks/>
              </p:cNvGrpSpPr>
              <p:nvPr/>
            </p:nvGrpSpPr>
            <p:grpSpPr bwMode="auto">
              <a:xfrm>
                <a:off x="1599" y="633"/>
                <a:ext cx="1882" cy="633"/>
                <a:chOff x="1599" y="633"/>
                <a:chExt cx="1882" cy="633"/>
              </a:xfrm>
            </p:grpSpPr>
            <p:sp>
              <p:nvSpPr>
                <p:cNvPr id="41999"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42000"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1" name="Group 17"/>
              <p:cNvGrpSpPr>
                <a:grpSpLocks/>
              </p:cNvGrpSpPr>
              <p:nvPr/>
            </p:nvGrpSpPr>
            <p:grpSpPr bwMode="auto">
              <a:xfrm>
                <a:off x="0" y="1266"/>
                <a:ext cx="1599" cy="518"/>
                <a:chOff x="0" y="1266"/>
                <a:chExt cx="1599" cy="518"/>
              </a:xfrm>
            </p:grpSpPr>
            <p:sp>
              <p:nvSpPr>
                <p:cNvPr id="42002"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42003"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4" name="Group 20"/>
              <p:cNvGrpSpPr>
                <a:grpSpLocks/>
              </p:cNvGrpSpPr>
              <p:nvPr/>
            </p:nvGrpSpPr>
            <p:grpSpPr bwMode="auto">
              <a:xfrm>
                <a:off x="1599" y="1266"/>
                <a:ext cx="1882" cy="518"/>
                <a:chOff x="1599" y="1266"/>
                <a:chExt cx="1882" cy="518"/>
              </a:xfrm>
            </p:grpSpPr>
            <p:sp>
              <p:nvSpPr>
                <p:cNvPr id="42005"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42006"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7" name="Group 23"/>
              <p:cNvGrpSpPr>
                <a:grpSpLocks/>
              </p:cNvGrpSpPr>
              <p:nvPr/>
            </p:nvGrpSpPr>
            <p:grpSpPr bwMode="auto">
              <a:xfrm>
                <a:off x="0" y="1784"/>
                <a:ext cx="1599" cy="518"/>
                <a:chOff x="0" y="1784"/>
                <a:chExt cx="1599" cy="518"/>
              </a:xfrm>
            </p:grpSpPr>
            <p:sp>
              <p:nvSpPr>
                <p:cNvPr id="42008"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42009"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0" name="Group 26"/>
              <p:cNvGrpSpPr>
                <a:grpSpLocks/>
              </p:cNvGrpSpPr>
              <p:nvPr/>
            </p:nvGrpSpPr>
            <p:grpSpPr bwMode="auto">
              <a:xfrm>
                <a:off x="1599" y="1784"/>
                <a:ext cx="1882" cy="518"/>
                <a:chOff x="1599" y="1784"/>
                <a:chExt cx="1882" cy="518"/>
              </a:xfrm>
            </p:grpSpPr>
            <p:sp>
              <p:nvSpPr>
                <p:cNvPr id="42011"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42012"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3" name="Group 29"/>
              <p:cNvGrpSpPr>
                <a:grpSpLocks/>
              </p:cNvGrpSpPr>
              <p:nvPr/>
            </p:nvGrpSpPr>
            <p:grpSpPr bwMode="auto">
              <a:xfrm>
                <a:off x="0" y="2302"/>
                <a:ext cx="1599" cy="518"/>
                <a:chOff x="0" y="2302"/>
                <a:chExt cx="1599" cy="518"/>
              </a:xfrm>
            </p:grpSpPr>
            <p:sp>
              <p:nvSpPr>
                <p:cNvPr id="42014"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42015"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6" name="Group 32"/>
              <p:cNvGrpSpPr>
                <a:grpSpLocks/>
              </p:cNvGrpSpPr>
              <p:nvPr/>
            </p:nvGrpSpPr>
            <p:grpSpPr bwMode="auto">
              <a:xfrm>
                <a:off x="1599" y="2302"/>
                <a:ext cx="1882" cy="518"/>
                <a:chOff x="1599" y="2302"/>
                <a:chExt cx="1882" cy="518"/>
              </a:xfrm>
            </p:grpSpPr>
            <p:sp>
              <p:nvSpPr>
                <p:cNvPr id="42017"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42018"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9" name="Group 35"/>
              <p:cNvGrpSpPr>
                <a:grpSpLocks/>
              </p:cNvGrpSpPr>
              <p:nvPr/>
            </p:nvGrpSpPr>
            <p:grpSpPr bwMode="auto">
              <a:xfrm>
                <a:off x="0" y="2820"/>
                <a:ext cx="1599" cy="518"/>
                <a:chOff x="0" y="2820"/>
                <a:chExt cx="1599" cy="518"/>
              </a:xfrm>
            </p:grpSpPr>
            <p:sp>
              <p:nvSpPr>
                <p:cNvPr id="42020"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42021"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22" name="Group 38"/>
              <p:cNvGrpSpPr>
                <a:grpSpLocks/>
              </p:cNvGrpSpPr>
              <p:nvPr/>
            </p:nvGrpSpPr>
            <p:grpSpPr bwMode="auto">
              <a:xfrm>
                <a:off x="1599" y="2820"/>
                <a:ext cx="1882" cy="518"/>
                <a:chOff x="1599" y="2820"/>
                <a:chExt cx="1882" cy="518"/>
              </a:xfrm>
            </p:grpSpPr>
            <p:sp>
              <p:nvSpPr>
                <p:cNvPr id="42023"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42024"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42025"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42026" name="Text Box 42"/>
          <p:cNvSpPr txBox="1">
            <a:spLocks noChangeArrowheads="1"/>
          </p:cNvSpPr>
          <p:nvPr/>
        </p:nvSpPr>
        <p:spPr bwMode="auto">
          <a:xfrm>
            <a:off x="152400" y="1066800"/>
            <a:ext cx="866298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a:t>
            </a:r>
            <a:r>
              <a:rPr lang="en-US" sz="1600" b="1">
                <a:solidFill>
                  <a:schemeClr val="tx2"/>
                </a:solidFill>
                <a:latin typeface="Times New Roman" pitchFamily="-111" charset="0"/>
              </a:rPr>
              <a:t>clok</a:t>
            </a:r>
            <a:r>
              <a:rPr lang="en-US" sz="1600">
                <a:solidFill>
                  <a:schemeClr val="tx2"/>
                </a:solidFill>
                <a:latin typeface="Times New Roman" pitchFamily="-111" charset="0"/>
              </a:rPr>
              <a:t> kantok ok-yurp</a:t>
            </a:r>
          </a:p>
        </p:txBody>
      </p:sp>
      <p:sp>
        <p:nvSpPr>
          <p:cNvPr id="42027"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28"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29"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0"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1"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2"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3"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4"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5"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6"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7" name="Line 53"/>
          <p:cNvSpPr>
            <a:spLocks noChangeShapeType="1"/>
          </p:cNvSpPr>
          <p:nvPr/>
        </p:nvSpPr>
        <p:spPr bwMode="auto">
          <a:xfrm flipV="1">
            <a:off x="6324600" y="4419600"/>
            <a:ext cx="9144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2039" name="Line 55"/>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0" name="Line 56"/>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1" name="Line 57"/>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2" name="Line 58"/>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3" name="Line 59"/>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4" name="Line 60"/>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5" name="Line 61"/>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6" name="Line 62"/>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7" name="Line 63"/>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8" name="Line 64"/>
          <p:cNvSpPr>
            <a:spLocks noChangeShapeType="1"/>
          </p:cNvSpPr>
          <p:nvPr/>
        </p:nvSpPr>
        <p:spPr bwMode="auto">
          <a:xfrm flipH="1">
            <a:off x="6781800" y="5181600"/>
            <a:ext cx="609600" cy="304800"/>
          </a:xfrm>
          <a:prstGeom prst="line">
            <a:avLst/>
          </a:prstGeom>
          <a:noFill/>
          <a:ln w="57150" cap="rnd">
            <a:solidFill>
              <a:schemeClr val="tx1"/>
            </a:solidFill>
            <a:prstDash val="sysDot"/>
            <a:round/>
            <a:headEnd/>
            <a:tailEnd/>
          </a:ln>
          <a:effectLst/>
        </p:spPr>
        <p:txBody>
          <a:bodyPr>
            <a:prstTxWarp prst="textNoShape">
              <a:avLst/>
            </a:prstTxWarp>
          </a:bodyPr>
          <a:lstStyle/>
          <a:p>
            <a:endParaRPr lang="en-US"/>
          </a:p>
        </p:txBody>
      </p:sp>
      <p:sp>
        <p:nvSpPr>
          <p:cNvPr id="42049" name="Text Box 65"/>
          <p:cNvSpPr txBox="1">
            <a:spLocks noChangeArrowheads="1"/>
          </p:cNvSpPr>
          <p:nvPr/>
        </p:nvSpPr>
        <p:spPr bwMode="auto">
          <a:xfrm>
            <a:off x="7620000" y="5257800"/>
            <a:ext cx="1123950" cy="366713"/>
          </a:xfrm>
          <a:prstGeom prst="rect">
            <a:avLst/>
          </a:prstGeom>
          <a:noFill/>
          <a:ln w="9525">
            <a:noFill/>
            <a:miter lim="800000"/>
            <a:headEnd/>
            <a:tailEnd/>
          </a:ln>
          <a:effectLst/>
        </p:spPr>
        <p:txBody>
          <a:bodyPr wrap="none">
            <a:prstTxWarp prst="textNoShape">
              <a:avLst/>
            </a:prstTxWarp>
            <a:spAutoFit/>
          </a:bodyPr>
          <a:lstStyle/>
          <a:p>
            <a:pPr algn="l"/>
            <a:r>
              <a:rPr lang="en-US"/>
              <a:t>cognate?</a:t>
            </a:r>
          </a:p>
        </p:txBody>
      </p:sp>
      <p:sp>
        <p:nvSpPr>
          <p:cNvPr id="42052" name="Line 68"/>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78" name="Rectangle 70"/>
          <p:cNvSpPr>
            <a:spLocks noChangeArrowheads="1"/>
          </p:cNvSpPr>
          <p:nvPr/>
        </p:nvSpPr>
        <p:spPr bwMode="auto">
          <a:xfrm>
            <a:off x="4800600" y="1066800"/>
            <a:ext cx="3352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3050" name="Text Box 42"/>
          <p:cNvSpPr txBox="1">
            <a:spLocks noChangeArrowheads="1"/>
          </p:cNvSpPr>
          <p:nvPr/>
        </p:nvSpPr>
        <p:spPr bwMode="auto">
          <a:xfrm>
            <a:off x="152400" y="1066800"/>
            <a:ext cx="803275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put these words in order:    { </a:t>
            </a:r>
            <a:r>
              <a:rPr lang="en-US" sz="1600" b="1">
                <a:latin typeface="Times New Roman" pitchFamily="-111" charset="0"/>
              </a:rPr>
              <a:t>jjat, arrat, mat, bat, oloat, at-yurp</a:t>
            </a:r>
            <a:r>
              <a:rPr lang="en-US" sz="1400">
                <a:solidFill>
                  <a:srgbClr val="003366"/>
                </a:solidFill>
                <a:latin typeface="Times New Roman" pitchFamily="-111" charset="0"/>
              </a:rPr>
              <a:t> </a:t>
            </a:r>
            <a:r>
              <a:rPr lang="en-US" sz="1600" b="1">
                <a:solidFill>
                  <a:srgbClr val="003366"/>
                </a:solidFill>
              </a:rPr>
              <a:t>}</a:t>
            </a:r>
          </a:p>
        </p:txBody>
      </p:sp>
      <p:sp>
        <p:nvSpPr>
          <p:cNvPr id="43077" name="Rectangle 69"/>
          <p:cNvSpPr>
            <a:spLocks noChangeArrowheads="1"/>
          </p:cNvSpPr>
          <p:nvPr/>
        </p:nvSpPr>
        <p:spPr bwMode="auto">
          <a:xfrm>
            <a:off x="5583238"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301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43011" name="Group 3"/>
          <p:cNvGrpSpPr>
            <a:grpSpLocks/>
          </p:cNvGrpSpPr>
          <p:nvPr/>
        </p:nvGrpSpPr>
        <p:grpSpPr bwMode="auto">
          <a:xfrm>
            <a:off x="381000" y="1524000"/>
            <a:ext cx="8337550" cy="4873625"/>
            <a:chOff x="-3" y="-3"/>
            <a:chExt cx="3487" cy="3344"/>
          </a:xfrm>
        </p:grpSpPr>
        <p:grpSp>
          <p:nvGrpSpPr>
            <p:cNvPr id="43012" name="Group 4"/>
            <p:cNvGrpSpPr>
              <a:grpSpLocks/>
            </p:cNvGrpSpPr>
            <p:nvPr/>
          </p:nvGrpSpPr>
          <p:grpSpPr bwMode="auto">
            <a:xfrm>
              <a:off x="0" y="0"/>
              <a:ext cx="3481" cy="3338"/>
              <a:chOff x="0" y="0"/>
              <a:chExt cx="3481" cy="3338"/>
            </a:xfrm>
          </p:grpSpPr>
          <p:grpSp>
            <p:nvGrpSpPr>
              <p:cNvPr id="43013" name="Group 5"/>
              <p:cNvGrpSpPr>
                <a:grpSpLocks/>
              </p:cNvGrpSpPr>
              <p:nvPr/>
            </p:nvGrpSpPr>
            <p:grpSpPr bwMode="auto">
              <a:xfrm>
                <a:off x="0" y="0"/>
                <a:ext cx="1599" cy="633"/>
                <a:chOff x="0" y="0"/>
                <a:chExt cx="1599" cy="633"/>
              </a:xfrm>
            </p:grpSpPr>
            <p:sp>
              <p:nvSpPr>
                <p:cNvPr id="4301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4301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16" name="Group 8"/>
              <p:cNvGrpSpPr>
                <a:grpSpLocks/>
              </p:cNvGrpSpPr>
              <p:nvPr/>
            </p:nvGrpSpPr>
            <p:grpSpPr bwMode="auto">
              <a:xfrm>
                <a:off x="1599" y="0"/>
                <a:ext cx="1882" cy="633"/>
                <a:chOff x="1599" y="0"/>
                <a:chExt cx="1882" cy="633"/>
              </a:xfrm>
            </p:grpSpPr>
            <p:sp>
              <p:nvSpPr>
                <p:cNvPr id="4301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4301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19" name="Group 11"/>
              <p:cNvGrpSpPr>
                <a:grpSpLocks/>
              </p:cNvGrpSpPr>
              <p:nvPr/>
            </p:nvGrpSpPr>
            <p:grpSpPr bwMode="auto">
              <a:xfrm>
                <a:off x="0" y="633"/>
                <a:ext cx="1599" cy="633"/>
                <a:chOff x="0" y="633"/>
                <a:chExt cx="1599" cy="633"/>
              </a:xfrm>
            </p:grpSpPr>
            <p:sp>
              <p:nvSpPr>
                <p:cNvPr id="4302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4302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2" name="Group 14"/>
              <p:cNvGrpSpPr>
                <a:grpSpLocks/>
              </p:cNvGrpSpPr>
              <p:nvPr/>
            </p:nvGrpSpPr>
            <p:grpSpPr bwMode="auto">
              <a:xfrm>
                <a:off x="1599" y="633"/>
                <a:ext cx="1882" cy="633"/>
                <a:chOff x="1599" y="633"/>
                <a:chExt cx="1882" cy="633"/>
              </a:xfrm>
            </p:grpSpPr>
            <p:sp>
              <p:nvSpPr>
                <p:cNvPr id="4302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4302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5" name="Group 17"/>
              <p:cNvGrpSpPr>
                <a:grpSpLocks/>
              </p:cNvGrpSpPr>
              <p:nvPr/>
            </p:nvGrpSpPr>
            <p:grpSpPr bwMode="auto">
              <a:xfrm>
                <a:off x="0" y="1266"/>
                <a:ext cx="1599" cy="518"/>
                <a:chOff x="0" y="1266"/>
                <a:chExt cx="1599" cy="518"/>
              </a:xfrm>
            </p:grpSpPr>
            <p:sp>
              <p:nvSpPr>
                <p:cNvPr id="4302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4302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8" name="Group 20"/>
              <p:cNvGrpSpPr>
                <a:grpSpLocks/>
              </p:cNvGrpSpPr>
              <p:nvPr/>
            </p:nvGrpSpPr>
            <p:grpSpPr bwMode="auto">
              <a:xfrm>
                <a:off x="1599" y="1266"/>
                <a:ext cx="1882" cy="518"/>
                <a:chOff x="1599" y="1266"/>
                <a:chExt cx="1882" cy="518"/>
              </a:xfrm>
            </p:grpSpPr>
            <p:sp>
              <p:nvSpPr>
                <p:cNvPr id="4302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4303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1" name="Group 23"/>
              <p:cNvGrpSpPr>
                <a:grpSpLocks/>
              </p:cNvGrpSpPr>
              <p:nvPr/>
            </p:nvGrpSpPr>
            <p:grpSpPr bwMode="auto">
              <a:xfrm>
                <a:off x="0" y="1784"/>
                <a:ext cx="1599" cy="518"/>
                <a:chOff x="0" y="1784"/>
                <a:chExt cx="1599" cy="518"/>
              </a:xfrm>
            </p:grpSpPr>
            <p:sp>
              <p:nvSpPr>
                <p:cNvPr id="4303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4303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4" name="Group 26"/>
              <p:cNvGrpSpPr>
                <a:grpSpLocks/>
              </p:cNvGrpSpPr>
              <p:nvPr/>
            </p:nvGrpSpPr>
            <p:grpSpPr bwMode="auto">
              <a:xfrm>
                <a:off x="1599" y="1784"/>
                <a:ext cx="1882" cy="518"/>
                <a:chOff x="1599" y="1784"/>
                <a:chExt cx="1882" cy="518"/>
              </a:xfrm>
            </p:grpSpPr>
            <p:sp>
              <p:nvSpPr>
                <p:cNvPr id="4303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4303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7" name="Group 29"/>
              <p:cNvGrpSpPr>
                <a:grpSpLocks/>
              </p:cNvGrpSpPr>
              <p:nvPr/>
            </p:nvGrpSpPr>
            <p:grpSpPr bwMode="auto">
              <a:xfrm>
                <a:off x="0" y="2302"/>
                <a:ext cx="1599" cy="518"/>
                <a:chOff x="0" y="2302"/>
                <a:chExt cx="1599" cy="518"/>
              </a:xfrm>
            </p:grpSpPr>
            <p:sp>
              <p:nvSpPr>
                <p:cNvPr id="4303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4303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0" name="Group 32"/>
              <p:cNvGrpSpPr>
                <a:grpSpLocks/>
              </p:cNvGrpSpPr>
              <p:nvPr/>
            </p:nvGrpSpPr>
            <p:grpSpPr bwMode="auto">
              <a:xfrm>
                <a:off x="1599" y="2302"/>
                <a:ext cx="1882" cy="518"/>
                <a:chOff x="1599" y="2302"/>
                <a:chExt cx="1882" cy="518"/>
              </a:xfrm>
            </p:grpSpPr>
            <p:sp>
              <p:nvSpPr>
                <p:cNvPr id="4304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4304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3" name="Group 35"/>
              <p:cNvGrpSpPr>
                <a:grpSpLocks/>
              </p:cNvGrpSpPr>
              <p:nvPr/>
            </p:nvGrpSpPr>
            <p:grpSpPr bwMode="auto">
              <a:xfrm>
                <a:off x="0" y="2820"/>
                <a:ext cx="1599" cy="518"/>
                <a:chOff x="0" y="2820"/>
                <a:chExt cx="1599" cy="518"/>
              </a:xfrm>
            </p:grpSpPr>
            <p:sp>
              <p:nvSpPr>
                <p:cNvPr id="4304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4304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6" name="Group 38"/>
              <p:cNvGrpSpPr>
                <a:grpSpLocks/>
              </p:cNvGrpSpPr>
              <p:nvPr/>
            </p:nvGrpSpPr>
            <p:grpSpPr bwMode="auto">
              <a:xfrm>
                <a:off x="1599" y="2820"/>
                <a:ext cx="1882" cy="518"/>
                <a:chOff x="1599" y="2820"/>
                <a:chExt cx="1882" cy="518"/>
              </a:xfrm>
            </p:grpSpPr>
            <p:sp>
              <p:nvSpPr>
                <p:cNvPr id="4304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4304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4304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43051"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2"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3"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4"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5"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6"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7"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8"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9"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0"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1" name="Line 53"/>
          <p:cNvSpPr>
            <a:spLocks noChangeShapeType="1"/>
          </p:cNvSpPr>
          <p:nvPr/>
        </p:nvSpPr>
        <p:spPr bwMode="auto">
          <a:xfrm flipV="1">
            <a:off x="6324600" y="4419600"/>
            <a:ext cx="9144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3062" name="Line 54"/>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3" name="Line 55"/>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4" name="Line 56"/>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5" name="Line 57"/>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6" name="Line 58"/>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7" name="Line 59"/>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8" name="Line 60"/>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9" name="Line 61"/>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70" name="Line 62"/>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71" name="Line 63"/>
          <p:cNvSpPr>
            <a:spLocks noChangeShapeType="1"/>
          </p:cNvSpPr>
          <p:nvPr/>
        </p:nvSpPr>
        <p:spPr bwMode="auto">
          <a:xfrm flipH="1">
            <a:off x="6781800" y="5181600"/>
            <a:ext cx="6096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3073" name="Line 65"/>
          <p:cNvSpPr>
            <a:spLocks noChangeShapeType="1"/>
          </p:cNvSpPr>
          <p:nvPr/>
        </p:nvSpPr>
        <p:spPr bwMode="auto">
          <a:xfrm flipH="1">
            <a:off x="5638800" y="5181600"/>
            <a:ext cx="152400" cy="1524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3074" name="Line 66"/>
          <p:cNvSpPr>
            <a:spLocks noChangeShapeType="1"/>
          </p:cNvSpPr>
          <p:nvPr/>
        </p:nvSpPr>
        <p:spPr bwMode="auto">
          <a:xfrm>
            <a:off x="5486400" y="5334000"/>
            <a:ext cx="3048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3075" name="Text Box 67"/>
          <p:cNvSpPr txBox="1">
            <a:spLocks noChangeArrowheads="1"/>
          </p:cNvSpPr>
          <p:nvPr/>
        </p:nvSpPr>
        <p:spPr bwMode="auto">
          <a:xfrm>
            <a:off x="7527925" y="5065713"/>
            <a:ext cx="844550" cy="641350"/>
          </a:xfrm>
          <a:prstGeom prst="rect">
            <a:avLst/>
          </a:prstGeom>
          <a:noFill/>
          <a:ln w="9525">
            <a:noFill/>
            <a:miter lim="800000"/>
            <a:headEnd/>
            <a:tailEnd/>
          </a:ln>
          <a:effectLst/>
        </p:spPr>
        <p:txBody>
          <a:bodyPr wrap="none">
            <a:prstTxWarp prst="textNoShape">
              <a:avLst/>
            </a:prstTxWarp>
            <a:spAutoFit/>
          </a:bodyPr>
          <a:lstStyle/>
          <a:p>
            <a:pPr algn="l"/>
            <a:r>
              <a:rPr lang="en-US"/>
              <a:t>zero</a:t>
            </a:r>
          </a:p>
          <a:p>
            <a:pPr algn="l"/>
            <a:r>
              <a:rPr lang="en-US"/>
              <a:t>fertility</a:t>
            </a:r>
          </a:p>
        </p:txBody>
      </p:sp>
      <p:sp>
        <p:nvSpPr>
          <p:cNvPr id="43076" name="Line 68"/>
          <p:cNvSpPr>
            <a:spLocks noChangeShapeType="1"/>
          </p:cNvSpPr>
          <p:nvPr/>
        </p:nvSpPr>
        <p:spPr bwMode="auto">
          <a:xfrm flipH="1">
            <a:off x="2590800" y="3657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89" name="Rectangle 45"/>
          <p:cNvSpPr>
            <a:spLocks noChangeArrowheads="1"/>
          </p:cNvSpPr>
          <p:nvPr/>
        </p:nvSpPr>
        <p:spPr bwMode="auto">
          <a:xfrm>
            <a:off x="4953000" y="1295400"/>
            <a:ext cx="39624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1788" name="Rectangle 44"/>
          <p:cNvSpPr>
            <a:spLocks noChangeArrowheads="1"/>
          </p:cNvSpPr>
          <p:nvPr/>
        </p:nvSpPr>
        <p:spPr bwMode="auto">
          <a:xfrm>
            <a:off x="152400" y="1295400"/>
            <a:ext cx="447357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1787" name="Text Box 43"/>
          <p:cNvSpPr txBox="1">
            <a:spLocks noChangeArrowheads="1"/>
          </p:cNvSpPr>
          <p:nvPr/>
        </p:nvSpPr>
        <p:spPr bwMode="auto">
          <a:xfrm>
            <a:off x="117475" y="1289050"/>
            <a:ext cx="8901113" cy="336550"/>
          </a:xfrm>
          <a:prstGeom prst="rect">
            <a:avLst/>
          </a:prstGeom>
          <a:noFill/>
          <a:ln w="9525">
            <a:noFill/>
            <a:miter lim="800000"/>
            <a:headEnd/>
            <a:tailEnd/>
          </a:ln>
          <a:effectLst/>
        </p:spPr>
        <p:txBody>
          <a:bodyPr wrap="none">
            <a:prstTxWarp prst="textNoShape">
              <a:avLst/>
            </a:prstTxWarp>
            <a:spAutoFit/>
          </a:bodyPr>
          <a:lstStyle/>
          <a:p>
            <a:pPr algn="l"/>
            <a:r>
              <a:rPr lang="en-US" sz="1600" b="1"/>
              <a:t>Clients do not sell pharmaceuticals in Europe =&gt; Clientes no venden medicinas en Europa</a:t>
            </a:r>
          </a:p>
        </p:txBody>
      </p:sp>
      <p:sp>
        <p:nvSpPr>
          <p:cNvPr id="31746" name="Rectangle 2"/>
          <p:cNvSpPr>
            <a:spLocks noGrp="1" noChangeArrowheads="1"/>
          </p:cNvSpPr>
          <p:nvPr>
            <p:ph type="title"/>
          </p:nvPr>
        </p:nvSpPr>
        <p:spPr>
          <a:xfrm>
            <a:off x="228600" y="95250"/>
            <a:ext cx="8458200" cy="838200"/>
          </a:xfrm>
        </p:spPr>
        <p:txBody>
          <a:bodyPr/>
          <a:lstStyle/>
          <a:p>
            <a:r>
              <a:rPr lang="en-US" sz="4000">
                <a:solidFill>
                  <a:schemeClr val="tx1"/>
                </a:solidFill>
              </a:rPr>
              <a:t>It’s Really Spanish/English</a:t>
            </a:r>
          </a:p>
        </p:txBody>
      </p:sp>
      <p:grpSp>
        <p:nvGrpSpPr>
          <p:cNvPr id="31747" name="Group 3"/>
          <p:cNvGrpSpPr>
            <a:grpSpLocks/>
          </p:cNvGrpSpPr>
          <p:nvPr/>
        </p:nvGrpSpPr>
        <p:grpSpPr bwMode="auto">
          <a:xfrm>
            <a:off x="65088" y="1889125"/>
            <a:ext cx="8955087" cy="4689475"/>
            <a:chOff x="-3" y="-3"/>
            <a:chExt cx="3487" cy="3804"/>
          </a:xfrm>
        </p:grpSpPr>
        <p:grpSp>
          <p:nvGrpSpPr>
            <p:cNvPr id="31748" name="Group 4"/>
            <p:cNvGrpSpPr>
              <a:grpSpLocks/>
            </p:cNvGrpSpPr>
            <p:nvPr/>
          </p:nvGrpSpPr>
          <p:grpSpPr bwMode="auto">
            <a:xfrm>
              <a:off x="0" y="0"/>
              <a:ext cx="3481" cy="3798"/>
              <a:chOff x="0" y="0"/>
              <a:chExt cx="3481" cy="3798"/>
            </a:xfrm>
          </p:grpSpPr>
          <p:grpSp>
            <p:nvGrpSpPr>
              <p:cNvPr id="31749" name="Group 5"/>
              <p:cNvGrpSpPr>
                <a:grpSpLocks/>
              </p:cNvGrpSpPr>
              <p:nvPr/>
            </p:nvGrpSpPr>
            <p:grpSpPr bwMode="auto">
              <a:xfrm>
                <a:off x="0" y="0"/>
                <a:ext cx="1599" cy="633"/>
                <a:chOff x="0" y="0"/>
                <a:chExt cx="1599" cy="633"/>
              </a:xfrm>
            </p:grpSpPr>
            <p:sp>
              <p:nvSpPr>
                <p:cNvPr id="3175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Garcia and associates .</a:t>
                  </a:r>
                </a:p>
                <a:p>
                  <a:pPr algn="l" eaLnBrk="0" hangingPunct="0"/>
                  <a:r>
                    <a:rPr lang="en-US" sz="1600">
                      <a:latin typeface="Times New Roman" pitchFamily="-111" charset="0"/>
                      <a:ea typeface="Times New Roman" pitchFamily="-111" charset="0"/>
                      <a:cs typeface="Times New Roman" pitchFamily="-111" charset="0"/>
                    </a:rPr>
                    <a:t>1b. Garcia y asociados .</a:t>
                  </a:r>
                </a:p>
                <a:p>
                  <a:pPr algn="l" eaLnBrk="0" hangingPunct="0"/>
                  <a:endParaRPr lang="en-US" sz="3200">
                    <a:latin typeface="Times New Roman" pitchFamily="-111" charset="0"/>
                  </a:endParaRPr>
                </a:p>
              </p:txBody>
            </p:sp>
            <p:sp>
              <p:nvSpPr>
                <p:cNvPr id="3175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2" name="Group 8"/>
              <p:cNvGrpSpPr>
                <a:grpSpLocks/>
              </p:cNvGrpSpPr>
              <p:nvPr/>
            </p:nvGrpSpPr>
            <p:grpSpPr bwMode="auto">
              <a:xfrm>
                <a:off x="1599" y="0"/>
                <a:ext cx="1882" cy="633"/>
                <a:chOff x="1599" y="0"/>
                <a:chExt cx="1882" cy="633"/>
              </a:xfrm>
            </p:grpSpPr>
            <p:sp>
              <p:nvSpPr>
                <p:cNvPr id="3175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the clients and the associates are enemies .</a:t>
                  </a:r>
                </a:p>
                <a:p>
                  <a:pPr algn="l" eaLnBrk="0" hangingPunct="0"/>
                  <a:r>
                    <a:rPr lang="en-US" sz="1600">
                      <a:latin typeface="Times New Roman" pitchFamily="-111" charset="0"/>
                      <a:ea typeface="Times New Roman" pitchFamily="-111" charset="0"/>
                      <a:cs typeface="Times New Roman" pitchFamily="-111" charset="0"/>
                    </a:rPr>
                    <a:t>7b. los clients y los asociados son enemigos .</a:t>
                  </a:r>
                </a:p>
                <a:p>
                  <a:pPr algn="l" eaLnBrk="0" hangingPunct="0"/>
                  <a:endParaRPr lang="en-US" sz="3200">
                    <a:latin typeface="Times New Roman" pitchFamily="-111" charset="0"/>
                  </a:endParaRPr>
                </a:p>
              </p:txBody>
            </p:sp>
            <p:sp>
              <p:nvSpPr>
                <p:cNvPr id="3175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5" name="Group 11"/>
              <p:cNvGrpSpPr>
                <a:grpSpLocks/>
              </p:cNvGrpSpPr>
              <p:nvPr/>
            </p:nvGrpSpPr>
            <p:grpSpPr bwMode="auto">
              <a:xfrm>
                <a:off x="0" y="633"/>
                <a:ext cx="1599" cy="748"/>
                <a:chOff x="0" y="633"/>
                <a:chExt cx="1599" cy="748"/>
              </a:xfrm>
            </p:grpSpPr>
            <p:sp>
              <p:nvSpPr>
                <p:cNvPr id="31756" name="Rectangle 12"/>
                <p:cNvSpPr>
                  <a:spLocks noChangeArrowheads="1"/>
                </p:cNvSpPr>
                <p:nvPr/>
              </p:nvSpPr>
              <p:spPr bwMode="auto">
                <a:xfrm>
                  <a:off x="43" y="633"/>
                  <a:ext cx="1513"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Carlos Garcia has three associates .</a:t>
                  </a:r>
                </a:p>
                <a:p>
                  <a:pPr algn="l" eaLnBrk="0" hangingPunct="0"/>
                  <a:r>
                    <a:rPr lang="en-US" sz="1600">
                      <a:latin typeface="Times New Roman" pitchFamily="-111" charset="0"/>
                      <a:ea typeface="Times New Roman" pitchFamily="-111" charset="0"/>
                      <a:cs typeface="Times New Roman" pitchFamily="-111" charset="0"/>
                    </a:rPr>
                    <a:t>2b. Carlos Garcia tiene tres asociados .</a:t>
                  </a:r>
                </a:p>
                <a:p>
                  <a:pPr algn="l" eaLnBrk="0" hangingPunct="0"/>
                  <a:endParaRPr lang="en-US" sz="3200">
                    <a:latin typeface="Times New Roman" pitchFamily="-111" charset="0"/>
                  </a:endParaRPr>
                </a:p>
              </p:txBody>
            </p:sp>
            <p:sp>
              <p:nvSpPr>
                <p:cNvPr id="31757" name="Rectangle 13"/>
                <p:cNvSpPr>
                  <a:spLocks noChangeArrowheads="1"/>
                </p:cNvSpPr>
                <p:nvPr/>
              </p:nvSpPr>
              <p:spPr bwMode="auto">
                <a:xfrm>
                  <a:off x="0" y="633"/>
                  <a:ext cx="1599"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8" name="Group 14"/>
              <p:cNvGrpSpPr>
                <a:grpSpLocks/>
              </p:cNvGrpSpPr>
              <p:nvPr/>
            </p:nvGrpSpPr>
            <p:grpSpPr bwMode="auto">
              <a:xfrm>
                <a:off x="1599" y="633"/>
                <a:ext cx="1882" cy="748"/>
                <a:chOff x="1599" y="633"/>
                <a:chExt cx="1882" cy="748"/>
              </a:xfrm>
            </p:grpSpPr>
            <p:sp>
              <p:nvSpPr>
                <p:cNvPr id="31759" name="Rectangle 15"/>
                <p:cNvSpPr>
                  <a:spLocks noChangeArrowheads="1"/>
                </p:cNvSpPr>
                <p:nvPr/>
              </p:nvSpPr>
              <p:spPr bwMode="auto">
                <a:xfrm>
                  <a:off x="1642" y="633"/>
                  <a:ext cx="1796"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the company has three groups .</a:t>
                  </a:r>
                </a:p>
                <a:p>
                  <a:pPr algn="l" eaLnBrk="0" hangingPunct="0"/>
                  <a:r>
                    <a:rPr lang="en-US" sz="1600">
                      <a:latin typeface="Times New Roman" pitchFamily="-111" charset="0"/>
                      <a:ea typeface="Times New Roman" pitchFamily="-111" charset="0"/>
                      <a:cs typeface="Times New Roman" pitchFamily="-111" charset="0"/>
                    </a:rPr>
                    <a:t>8b. la empresa tiene tres grupos .</a:t>
                  </a:r>
                </a:p>
                <a:p>
                  <a:pPr algn="l" eaLnBrk="0" hangingPunct="0"/>
                  <a:endParaRPr lang="en-US" sz="3200">
                    <a:latin typeface="Times New Roman" pitchFamily="-111" charset="0"/>
                  </a:endParaRPr>
                </a:p>
              </p:txBody>
            </p:sp>
            <p:sp>
              <p:nvSpPr>
                <p:cNvPr id="31760" name="Rectangle 16"/>
                <p:cNvSpPr>
                  <a:spLocks noChangeArrowheads="1"/>
                </p:cNvSpPr>
                <p:nvPr/>
              </p:nvSpPr>
              <p:spPr bwMode="auto">
                <a:xfrm>
                  <a:off x="1599" y="633"/>
                  <a:ext cx="1882"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1" name="Group 17"/>
              <p:cNvGrpSpPr>
                <a:grpSpLocks/>
              </p:cNvGrpSpPr>
              <p:nvPr/>
            </p:nvGrpSpPr>
            <p:grpSpPr bwMode="auto">
              <a:xfrm>
                <a:off x="0" y="1381"/>
                <a:ext cx="1599" cy="518"/>
                <a:chOff x="0" y="1381"/>
                <a:chExt cx="1599" cy="518"/>
              </a:xfrm>
            </p:grpSpPr>
            <p:sp>
              <p:nvSpPr>
                <p:cNvPr id="31762" name="Rectangle 18"/>
                <p:cNvSpPr>
                  <a:spLocks noChangeArrowheads="1"/>
                </p:cNvSpPr>
                <p:nvPr/>
              </p:nvSpPr>
              <p:spPr bwMode="auto">
                <a:xfrm>
                  <a:off x="43" y="1381"/>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his associates are not strong .</a:t>
                  </a:r>
                </a:p>
                <a:p>
                  <a:pPr algn="l" eaLnBrk="0" hangingPunct="0"/>
                  <a:r>
                    <a:rPr lang="en-US" sz="1600">
                      <a:latin typeface="Times New Roman" pitchFamily="-111" charset="0"/>
                      <a:ea typeface="Times New Roman" pitchFamily="-111" charset="0"/>
                      <a:cs typeface="Times New Roman" pitchFamily="-111" charset="0"/>
                    </a:rPr>
                    <a:t>3b. sus asociados no son fuertes .</a:t>
                  </a:r>
                </a:p>
                <a:p>
                  <a:pPr algn="l" eaLnBrk="0" hangingPunct="0"/>
                  <a:endParaRPr lang="en-US" sz="3200">
                    <a:latin typeface="Times New Roman" pitchFamily="-111" charset="0"/>
                  </a:endParaRPr>
                </a:p>
              </p:txBody>
            </p:sp>
            <p:sp>
              <p:nvSpPr>
                <p:cNvPr id="31763" name="Rectangle 19"/>
                <p:cNvSpPr>
                  <a:spLocks noChangeArrowheads="1"/>
                </p:cNvSpPr>
                <p:nvPr/>
              </p:nvSpPr>
              <p:spPr bwMode="auto">
                <a:xfrm>
                  <a:off x="0" y="1381"/>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4" name="Group 20"/>
              <p:cNvGrpSpPr>
                <a:grpSpLocks/>
              </p:cNvGrpSpPr>
              <p:nvPr/>
            </p:nvGrpSpPr>
            <p:grpSpPr bwMode="auto">
              <a:xfrm>
                <a:off x="1599" y="1381"/>
                <a:ext cx="1882" cy="518"/>
                <a:chOff x="1599" y="1381"/>
                <a:chExt cx="1882" cy="518"/>
              </a:xfrm>
            </p:grpSpPr>
            <p:sp>
              <p:nvSpPr>
                <p:cNvPr id="31765" name="Rectangle 21"/>
                <p:cNvSpPr>
                  <a:spLocks noChangeArrowheads="1"/>
                </p:cNvSpPr>
                <p:nvPr/>
              </p:nvSpPr>
              <p:spPr bwMode="auto">
                <a:xfrm>
                  <a:off x="1642" y="1381"/>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its groups are in Europe .</a:t>
                  </a:r>
                </a:p>
                <a:p>
                  <a:pPr algn="l" eaLnBrk="0" hangingPunct="0"/>
                  <a:r>
                    <a:rPr lang="en-US" sz="1600">
                      <a:latin typeface="Times New Roman" pitchFamily="-111" charset="0"/>
                      <a:ea typeface="Times New Roman" pitchFamily="-111" charset="0"/>
                      <a:cs typeface="Times New Roman" pitchFamily="-111" charset="0"/>
                    </a:rPr>
                    <a:t>9b. sus grupos estan en Europa .</a:t>
                  </a:r>
                </a:p>
                <a:p>
                  <a:pPr algn="l" eaLnBrk="0" hangingPunct="0"/>
                  <a:endParaRPr lang="en-US" sz="3200">
                    <a:latin typeface="Times New Roman" pitchFamily="-111" charset="0"/>
                  </a:endParaRPr>
                </a:p>
              </p:txBody>
            </p:sp>
            <p:sp>
              <p:nvSpPr>
                <p:cNvPr id="31766" name="Rectangle 22"/>
                <p:cNvSpPr>
                  <a:spLocks noChangeArrowheads="1"/>
                </p:cNvSpPr>
                <p:nvPr/>
              </p:nvSpPr>
              <p:spPr bwMode="auto">
                <a:xfrm>
                  <a:off x="1599" y="1381"/>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7" name="Group 23"/>
              <p:cNvGrpSpPr>
                <a:grpSpLocks/>
              </p:cNvGrpSpPr>
              <p:nvPr/>
            </p:nvGrpSpPr>
            <p:grpSpPr bwMode="auto">
              <a:xfrm>
                <a:off x="0" y="1899"/>
                <a:ext cx="1599" cy="748"/>
                <a:chOff x="0" y="1899"/>
                <a:chExt cx="1599" cy="748"/>
              </a:xfrm>
            </p:grpSpPr>
            <p:sp>
              <p:nvSpPr>
                <p:cNvPr id="31768" name="Rectangle 24"/>
                <p:cNvSpPr>
                  <a:spLocks noChangeArrowheads="1"/>
                </p:cNvSpPr>
                <p:nvPr/>
              </p:nvSpPr>
              <p:spPr bwMode="auto">
                <a:xfrm>
                  <a:off x="43" y="1899"/>
                  <a:ext cx="1513"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Garcia has a company also .</a:t>
                  </a:r>
                </a:p>
                <a:p>
                  <a:pPr algn="l" eaLnBrk="0" hangingPunct="0"/>
                  <a:r>
                    <a:rPr lang="en-US" sz="1600">
                      <a:latin typeface="Times New Roman" pitchFamily="-111" charset="0"/>
                      <a:ea typeface="Times New Roman" pitchFamily="-111" charset="0"/>
                      <a:cs typeface="Times New Roman" pitchFamily="-111" charset="0"/>
                    </a:rPr>
                    <a:t>4b. Garcia tambien tiene una empresa .</a:t>
                  </a:r>
                </a:p>
                <a:p>
                  <a:pPr algn="l" eaLnBrk="0" hangingPunct="0"/>
                  <a:endParaRPr lang="en-US" sz="3200">
                    <a:latin typeface="Times New Roman" pitchFamily="-111" charset="0"/>
                  </a:endParaRPr>
                </a:p>
              </p:txBody>
            </p:sp>
            <p:sp>
              <p:nvSpPr>
                <p:cNvPr id="31769" name="Rectangle 25"/>
                <p:cNvSpPr>
                  <a:spLocks noChangeArrowheads="1"/>
                </p:cNvSpPr>
                <p:nvPr/>
              </p:nvSpPr>
              <p:spPr bwMode="auto">
                <a:xfrm>
                  <a:off x="0" y="1899"/>
                  <a:ext cx="1599"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0" name="Group 26"/>
              <p:cNvGrpSpPr>
                <a:grpSpLocks/>
              </p:cNvGrpSpPr>
              <p:nvPr/>
            </p:nvGrpSpPr>
            <p:grpSpPr bwMode="auto">
              <a:xfrm>
                <a:off x="1599" y="1899"/>
                <a:ext cx="1882" cy="748"/>
                <a:chOff x="1599" y="1899"/>
                <a:chExt cx="1882" cy="748"/>
              </a:xfrm>
            </p:grpSpPr>
            <p:sp>
              <p:nvSpPr>
                <p:cNvPr id="31771" name="Rectangle 27"/>
                <p:cNvSpPr>
                  <a:spLocks noChangeArrowheads="1"/>
                </p:cNvSpPr>
                <p:nvPr/>
              </p:nvSpPr>
              <p:spPr bwMode="auto">
                <a:xfrm>
                  <a:off x="1642" y="1899"/>
                  <a:ext cx="1796"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the modern groups sell strong pharmaceuticals .</a:t>
                  </a:r>
                </a:p>
                <a:p>
                  <a:pPr algn="l" eaLnBrk="0" hangingPunct="0"/>
                  <a:r>
                    <a:rPr lang="en-US" sz="1600">
                      <a:latin typeface="Times New Roman" pitchFamily="-111" charset="0"/>
                      <a:ea typeface="Times New Roman" pitchFamily="-111" charset="0"/>
                      <a:cs typeface="Times New Roman" pitchFamily="-111" charset="0"/>
                    </a:rPr>
                    <a:t>10b. los grupos modernos venden medicinas fuertes .</a:t>
                  </a:r>
                </a:p>
                <a:p>
                  <a:pPr algn="l" eaLnBrk="0" hangingPunct="0"/>
                  <a:endParaRPr lang="en-US" sz="3200">
                    <a:latin typeface="Times New Roman" pitchFamily="-111" charset="0"/>
                  </a:endParaRPr>
                </a:p>
              </p:txBody>
            </p:sp>
            <p:sp>
              <p:nvSpPr>
                <p:cNvPr id="31772" name="Rectangle 28"/>
                <p:cNvSpPr>
                  <a:spLocks noChangeArrowheads="1"/>
                </p:cNvSpPr>
                <p:nvPr/>
              </p:nvSpPr>
              <p:spPr bwMode="auto">
                <a:xfrm>
                  <a:off x="1599" y="1899"/>
                  <a:ext cx="1882"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3" name="Group 29"/>
              <p:cNvGrpSpPr>
                <a:grpSpLocks/>
              </p:cNvGrpSpPr>
              <p:nvPr/>
            </p:nvGrpSpPr>
            <p:grpSpPr bwMode="auto">
              <a:xfrm>
                <a:off x="0" y="2647"/>
                <a:ext cx="1599" cy="518"/>
                <a:chOff x="0" y="2647"/>
                <a:chExt cx="1599" cy="518"/>
              </a:xfrm>
            </p:grpSpPr>
            <p:sp>
              <p:nvSpPr>
                <p:cNvPr id="31774" name="Rectangle 30"/>
                <p:cNvSpPr>
                  <a:spLocks noChangeArrowheads="1"/>
                </p:cNvSpPr>
                <p:nvPr/>
              </p:nvSpPr>
              <p:spPr bwMode="auto">
                <a:xfrm>
                  <a:off x="43" y="2647"/>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its clients are angry .</a:t>
                  </a:r>
                </a:p>
                <a:p>
                  <a:pPr algn="l" eaLnBrk="0" hangingPunct="0"/>
                  <a:r>
                    <a:rPr lang="en-US" sz="1600">
                      <a:latin typeface="Times New Roman" pitchFamily="-111" charset="0"/>
                      <a:ea typeface="Times New Roman" pitchFamily="-111" charset="0"/>
                      <a:cs typeface="Times New Roman" pitchFamily="-111" charset="0"/>
                    </a:rPr>
                    <a:t>5b. sus clientes estan enfadados .</a:t>
                  </a:r>
                </a:p>
                <a:p>
                  <a:pPr algn="l" eaLnBrk="0" hangingPunct="0"/>
                  <a:endParaRPr lang="en-US" sz="3200">
                    <a:latin typeface="Times New Roman" pitchFamily="-111" charset="0"/>
                  </a:endParaRPr>
                </a:p>
              </p:txBody>
            </p:sp>
            <p:sp>
              <p:nvSpPr>
                <p:cNvPr id="31775" name="Rectangle 31"/>
                <p:cNvSpPr>
                  <a:spLocks noChangeArrowheads="1"/>
                </p:cNvSpPr>
                <p:nvPr/>
              </p:nvSpPr>
              <p:spPr bwMode="auto">
                <a:xfrm>
                  <a:off x="0" y="2647"/>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6" name="Group 32"/>
              <p:cNvGrpSpPr>
                <a:grpSpLocks/>
              </p:cNvGrpSpPr>
              <p:nvPr/>
            </p:nvGrpSpPr>
            <p:grpSpPr bwMode="auto">
              <a:xfrm>
                <a:off x="1599" y="2647"/>
                <a:ext cx="1882" cy="518"/>
                <a:chOff x="1599" y="2647"/>
                <a:chExt cx="1882" cy="518"/>
              </a:xfrm>
            </p:grpSpPr>
            <p:sp>
              <p:nvSpPr>
                <p:cNvPr id="31777" name="Rectangle 33"/>
                <p:cNvSpPr>
                  <a:spLocks noChangeArrowheads="1"/>
                </p:cNvSpPr>
                <p:nvPr/>
              </p:nvSpPr>
              <p:spPr bwMode="auto">
                <a:xfrm>
                  <a:off x="1642" y="2647"/>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the groups do not sell zenzanine .</a:t>
                  </a:r>
                </a:p>
                <a:p>
                  <a:pPr algn="l" eaLnBrk="0" hangingPunct="0"/>
                  <a:r>
                    <a:rPr lang="en-US" sz="1600">
                      <a:latin typeface="Times New Roman" pitchFamily="-111" charset="0"/>
                      <a:ea typeface="Times New Roman" pitchFamily="-111" charset="0"/>
                      <a:cs typeface="Times New Roman" pitchFamily="-111" charset="0"/>
                    </a:rPr>
                    <a:t>11b. los grupos no venden zanzanina .</a:t>
                  </a:r>
                </a:p>
                <a:p>
                  <a:pPr algn="l" eaLnBrk="0" hangingPunct="0"/>
                  <a:endParaRPr lang="en-US" sz="3200">
                    <a:latin typeface="Times New Roman" pitchFamily="-111" charset="0"/>
                  </a:endParaRPr>
                </a:p>
              </p:txBody>
            </p:sp>
            <p:sp>
              <p:nvSpPr>
                <p:cNvPr id="31778" name="Rectangle 34"/>
                <p:cNvSpPr>
                  <a:spLocks noChangeArrowheads="1"/>
                </p:cNvSpPr>
                <p:nvPr/>
              </p:nvSpPr>
              <p:spPr bwMode="auto">
                <a:xfrm>
                  <a:off x="1599" y="2647"/>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9" name="Group 35"/>
              <p:cNvGrpSpPr>
                <a:grpSpLocks/>
              </p:cNvGrpSpPr>
              <p:nvPr/>
            </p:nvGrpSpPr>
            <p:grpSpPr bwMode="auto">
              <a:xfrm>
                <a:off x="0" y="3165"/>
                <a:ext cx="1599" cy="633"/>
                <a:chOff x="0" y="3165"/>
                <a:chExt cx="1599" cy="633"/>
              </a:xfrm>
            </p:grpSpPr>
            <p:sp>
              <p:nvSpPr>
                <p:cNvPr id="31780" name="Rectangle 36"/>
                <p:cNvSpPr>
                  <a:spLocks noChangeArrowheads="1"/>
                </p:cNvSpPr>
                <p:nvPr/>
              </p:nvSpPr>
              <p:spPr bwMode="auto">
                <a:xfrm>
                  <a:off x="43" y="3165"/>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the associates are also angry .</a:t>
                  </a:r>
                </a:p>
                <a:p>
                  <a:pPr algn="l" eaLnBrk="0" hangingPunct="0"/>
                  <a:r>
                    <a:rPr lang="en-US" sz="1600">
                      <a:latin typeface="Times New Roman" pitchFamily="-111" charset="0"/>
                      <a:ea typeface="Times New Roman" pitchFamily="-111" charset="0"/>
                      <a:cs typeface="Times New Roman" pitchFamily="-111" charset="0"/>
                    </a:rPr>
                    <a:t>6b. los asociados tambien estan enfadados .</a:t>
                  </a:r>
                </a:p>
                <a:p>
                  <a:pPr algn="l" eaLnBrk="0" hangingPunct="0"/>
                  <a:endParaRPr lang="en-US" sz="3200">
                    <a:latin typeface="Times New Roman" pitchFamily="-111" charset="0"/>
                  </a:endParaRPr>
                </a:p>
              </p:txBody>
            </p:sp>
            <p:sp>
              <p:nvSpPr>
                <p:cNvPr id="31781" name="Rectangle 37"/>
                <p:cNvSpPr>
                  <a:spLocks noChangeArrowheads="1"/>
                </p:cNvSpPr>
                <p:nvPr/>
              </p:nvSpPr>
              <p:spPr bwMode="auto">
                <a:xfrm>
                  <a:off x="0" y="3165"/>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82" name="Group 38"/>
              <p:cNvGrpSpPr>
                <a:grpSpLocks/>
              </p:cNvGrpSpPr>
              <p:nvPr/>
            </p:nvGrpSpPr>
            <p:grpSpPr bwMode="auto">
              <a:xfrm>
                <a:off x="1599" y="3165"/>
                <a:ext cx="1882" cy="633"/>
                <a:chOff x="1599" y="3165"/>
                <a:chExt cx="1882" cy="633"/>
              </a:xfrm>
            </p:grpSpPr>
            <p:sp>
              <p:nvSpPr>
                <p:cNvPr id="31783" name="Rectangle 39"/>
                <p:cNvSpPr>
                  <a:spLocks noChangeArrowheads="1"/>
                </p:cNvSpPr>
                <p:nvPr/>
              </p:nvSpPr>
              <p:spPr bwMode="auto">
                <a:xfrm>
                  <a:off x="1642" y="3165"/>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the small groups are not modern .</a:t>
                  </a:r>
                </a:p>
                <a:p>
                  <a:pPr algn="l" eaLnBrk="0" hangingPunct="0"/>
                  <a:r>
                    <a:rPr lang="en-US" sz="1600">
                      <a:latin typeface="Times New Roman" pitchFamily="-111" charset="0"/>
                      <a:ea typeface="Times New Roman" pitchFamily="-111" charset="0"/>
                      <a:cs typeface="Times New Roman" pitchFamily="-111" charset="0"/>
                    </a:rPr>
                    <a:t>12b. los grupos pequenos no son modernos .</a:t>
                  </a:r>
                </a:p>
                <a:p>
                  <a:pPr algn="l" eaLnBrk="0" hangingPunct="0"/>
                  <a:endParaRPr lang="en-US" sz="3200">
                    <a:latin typeface="Times New Roman" pitchFamily="-111" charset="0"/>
                  </a:endParaRPr>
                </a:p>
              </p:txBody>
            </p:sp>
            <p:sp>
              <p:nvSpPr>
                <p:cNvPr id="31784" name="Rectangle 40"/>
                <p:cNvSpPr>
                  <a:spLocks noChangeArrowheads="1"/>
                </p:cNvSpPr>
                <p:nvPr/>
              </p:nvSpPr>
              <p:spPr bwMode="auto">
                <a:xfrm>
                  <a:off x="1599" y="3165"/>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1785" name="Rectangle 41"/>
            <p:cNvSpPr>
              <a:spLocks noChangeArrowheads="1"/>
            </p:cNvSpPr>
            <p:nvPr/>
          </p:nvSpPr>
          <p:spPr bwMode="auto">
            <a:xfrm>
              <a:off x="-3" y="-3"/>
              <a:ext cx="3487" cy="3804"/>
            </a:xfrm>
            <a:prstGeom prst="rect">
              <a:avLst/>
            </a:prstGeom>
            <a:noFill/>
            <a:ln w="9525">
              <a:solidFill>
                <a:srgbClr val="A0A0A0"/>
              </a:solidFill>
              <a:miter lim="800000"/>
              <a:headEnd/>
              <a:tailEnd/>
            </a:ln>
            <a:effectLst/>
          </p:spPr>
          <p:txBody>
            <a:bodyPr anchor="ctr">
              <a:prstTxWarp prst="textNoShape">
                <a:avLst/>
              </a:prstTxWarp>
              <a:spAutoFit/>
            </a:bodyPr>
            <a:lstStyle/>
            <a:p>
              <a:endParaRPr lang="en-US"/>
            </a:p>
          </p:txBody>
        </p:sp>
      </p:grpSp>
      <p:sp>
        <p:nvSpPr>
          <p:cNvPr id="31786" name="Rectangle 42"/>
          <p:cNvSpPr>
            <a:spLocks noChangeArrowheads="1"/>
          </p:cNvSpPr>
          <p:nvPr/>
        </p:nvSpPr>
        <p:spPr bwMode="auto">
          <a:xfrm>
            <a:off x="3175" y="6083300"/>
            <a:ext cx="9144000" cy="731838"/>
          </a:xfrm>
          <a:prstGeom prst="rect">
            <a:avLst/>
          </a:prstGeom>
          <a:noFill/>
          <a:ln w="12700">
            <a:noFill/>
            <a:miter lim="800000"/>
            <a:headEnd/>
            <a:tailEnd/>
          </a:ln>
          <a:effectLst/>
        </p:spPr>
        <p:txBody>
          <a:bodyPr>
            <a:prstTxWarp prst="textNoShape">
              <a:avLst/>
            </a:prstTxWarp>
            <a:spAutoFit/>
          </a:bodyPr>
          <a:lstStyle/>
          <a:p>
            <a:pPr algn="l" eaLnBrk="0" hangingPunct="0"/>
            <a:r>
              <a:rPr lang="en-US">
                <a:latin typeface="Times New Roman" pitchFamily="-111" charset="0"/>
                <a:ea typeface="Times New Roman" pitchFamily="-111" charset="0"/>
                <a:cs typeface="Times New Roman" pitchFamily="-111" charset="0"/>
              </a:rPr>
              <a:t> </a:t>
            </a:r>
            <a:endParaRPr lang="en-US" sz="1200">
              <a:latin typeface="Times New Roman" pitchFamily="-111" charset="0"/>
              <a:ea typeface="Times New Roman" pitchFamily="-111" charset="0"/>
              <a:cs typeface="Times New Roman" pitchFamily="-111" charset="0"/>
            </a:endParaRPr>
          </a:p>
          <a:p>
            <a:pPr algn="l" eaLnBrk="0" hangingPunct="0"/>
            <a:endParaRPr lang="en-US" sz="2400">
              <a:latin typeface="Times New Roman" pitchFamily="-111"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1143000" y="990600"/>
            <a:ext cx="5408349" cy="3822700"/>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r>
              <a:rPr lang="en-US"/>
              <a:t>Data available</a:t>
            </a:r>
          </a:p>
        </p:txBody>
      </p:sp>
      <p:sp>
        <p:nvSpPr>
          <p:cNvPr id="826371" name="Rectangle 3"/>
          <p:cNvSpPr>
            <a:spLocks noGrp="1" noChangeArrowheads="1"/>
          </p:cNvSpPr>
          <p:nvPr>
            <p:ph type="body" idx="1"/>
          </p:nvPr>
        </p:nvSpPr>
        <p:spPr/>
        <p:txBody>
          <a:bodyPr/>
          <a:lstStyle/>
          <a:p>
            <a:pPr>
              <a:lnSpc>
                <a:spcPct val="90000"/>
              </a:lnSpc>
            </a:pPr>
            <a:r>
              <a:rPr lang="en-US" sz="2400" dirty="0"/>
              <a:t>Many languages</a:t>
            </a:r>
          </a:p>
          <a:p>
            <a:pPr lvl="1">
              <a:lnSpc>
                <a:spcPct val="90000"/>
              </a:lnSpc>
            </a:pPr>
            <a:r>
              <a:rPr lang="en-US" sz="2000" dirty="0" err="1"/>
              <a:t>Europarl</a:t>
            </a:r>
            <a:r>
              <a:rPr lang="en-US" sz="2000" dirty="0"/>
              <a:t> corpus has all European </a:t>
            </a:r>
            <a:r>
              <a:rPr lang="en-US" sz="2000" dirty="0" smtClean="0"/>
              <a:t>languages</a:t>
            </a:r>
          </a:p>
          <a:p>
            <a:pPr lvl="2">
              <a:lnSpc>
                <a:spcPct val="90000"/>
              </a:lnSpc>
            </a:pPr>
            <a:r>
              <a:rPr lang="en-US" sz="1600" dirty="0" smtClean="0">
                <a:hlinkClick r:id="rId3"/>
              </a:rPr>
              <a:t>http://www.statmt.org/europarl</a:t>
            </a:r>
            <a:r>
              <a:rPr lang="en-US" sz="1600" dirty="0" smtClean="0">
                <a:hlinkClick r:id="rId3"/>
              </a:rPr>
              <a:t>/</a:t>
            </a:r>
            <a:endParaRPr lang="en-US" sz="1600" dirty="0" smtClean="0"/>
          </a:p>
          <a:p>
            <a:pPr lvl="2">
              <a:lnSpc>
                <a:spcPct val="90000"/>
              </a:lnSpc>
            </a:pPr>
            <a:r>
              <a:rPr lang="en-US" sz="1600" dirty="0" smtClean="0"/>
              <a:t>From a few hundred thousand sentences to a few million</a:t>
            </a:r>
          </a:p>
          <a:p>
            <a:pPr lvl="1">
              <a:lnSpc>
                <a:spcPct val="90000"/>
              </a:lnSpc>
            </a:pPr>
            <a:r>
              <a:rPr lang="en-US" sz="2000" dirty="0"/>
              <a:t>French/English from French parliamentary proceedings</a:t>
            </a:r>
          </a:p>
          <a:p>
            <a:pPr lvl="1">
              <a:lnSpc>
                <a:spcPct val="90000"/>
              </a:lnSpc>
            </a:pPr>
            <a:r>
              <a:rPr lang="en-US" sz="2000" dirty="0"/>
              <a:t>Lots of Chinese/English and Arabic/English from government projects/</a:t>
            </a:r>
            <a:r>
              <a:rPr lang="en-US" sz="2000" dirty="0" smtClean="0"/>
              <a:t>interests</a:t>
            </a:r>
          </a:p>
          <a:p>
            <a:pPr lvl="2">
              <a:lnSpc>
                <a:spcPct val="90000"/>
              </a:lnSpc>
            </a:pPr>
            <a:r>
              <a:rPr lang="en-US" sz="1600" dirty="0" smtClean="0"/>
              <a:t>Chinese-English: 440 million words (15-20 million sente</a:t>
            </a:r>
            <a:r>
              <a:rPr lang="en-US" sz="1600" dirty="0" smtClean="0"/>
              <a:t>nce pairs)</a:t>
            </a:r>
          </a:p>
          <a:p>
            <a:pPr lvl="2">
              <a:lnSpc>
                <a:spcPct val="90000"/>
              </a:lnSpc>
            </a:pPr>
            <a:r>
              <a:rPr lang="en-US" sz="1600" dirty="0" smtClean="0"/>
              <a:t>Arabic-English: 790 million words (30-40 million sentence pairs)</a:t>
            </a:r>
          </a:p>
          <a:p>
            <a:pPr lvl="1">
              <a:lnSpc>
                <a:spcPct val="90000"/>
              </a:lnSpc>
            </a:pPr>
            <a:r>
              <a:rPr lang="en-US" sz="2000" dirty="0"/>
              <a:t>Smaller corpora in many, many other languages</a:t>
            </a:r>
          </a:p>
          <a:p>
            <a:pPr>
              <a:lnSpc>
                <a:spcPct val="90000"/>
              </a:lnSpc>
            </a:pPr>
            <a:r>
              <a:rPr lang="en-US" sz="2400" dirty="0"/>
              <a:t>Lots of monolingual data available in many languages</a:t>
            </a:r>
            <a:endParaRPr lang="en-US" sz="2400" dirty="0" smtClean="0"/>
          </a:p>
          <a:p>
            <a:pPr>
              <a:lnSpc>
                <a:spcPct val="90000"/>
              </a:lnSpc>
            </a:pPr>
            <a:r>
              <a:rPr lang="en-US" sz="2400" dirty="0" smtClean="0"/>
              <a:t>Even </a:t>
            </a:r>
            <a:r>
              <a:rPr lang="en-US" sz="2400" dirty="0"/>
              <a:t>less data with multiple translations available</a:t>
            </a:r>
          </a:p>
          <a:p>
            <a:pPr>
              <a:lnSpc>
                <a:spcPct val="90000"/>
              </a:lnSpc>
            </a:pPr>
            <a:r>
              <a:rPr lang="en-US" sz="2400" dirty="0"/>
              <a:t>Available in limited domains</a:t>
            </a:r>
          </a:p>
          <a:p>
            <a:pPr lvl="1">
              <a:lnSpc>
                <a:spcPct val="90000"/>
              </a:lnSpc>
            </a:pPr>
            <a:r>
              <a:rPr lang="en-US" sz="2000" dirty="0"/>
              <a:t>most data is either news or government proceedings</a:t>
            </a:r>
          </a:p>
          <a:p>
            <a:pPr lvl="1">
              <a:lnSpc>
                <a:spcPct val="90000"/>
              </a:lnSpc>
            </a:pPr>
            <a:r>
              <a:rPr lang="en-US" sz="2000" dirty="0"/>
              <a:t>some other domains recently, like blogs</a:t>
            </a:r>
          </a:p>
          <a:p>
            <a:pPr lvl="1">
              <a:lnSpc>
                <a:spcPct val="90000"/>
              </a:lnSpc>
            </a:pPr>
            <a:endParaRPr lang="en-US" sz="20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2754" name="Rectangle 2"/>
          <p:cNvSpPr>
            <a:spLocks noChangeArrowheads="1"/>
          </p:cNvSpPr>
          <p:nvPr/>
        </p:nvSpPr>
        <p:spPr bwMode="auto">
          <a:xfrm>
            <a:off x="4419600" y="5334000"/>
            <a:ext cx="2362200" cy="1219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42755" name="Rectangle 3"/>
          <p:cNvSpPr>
            <a:spLocks noGrp="1" noChangeArrowheads="1"/>
          </p:cNvSpPr>
          <p:nvPr>
            <p:ph type="title"/>
          </p:nvPr>
        </p:nvSpPr>
        <p:spPr>
          <a:xfrm>
            <a:off x="457200" y="0"/>
            <a:ext cx="8229600" cy="1143000"/>
          </a:xfrm>
        </p:spPr>
        <p:txBody>
          <a:bodyPr/>
          <a:lstStyle/>
          <a:p>
            <a:r>
              <a:rPr lang="en-US"/>
              <a:t>Statistical MT Overview</a:t>
            </a:r>
          </a:p>
        </p:txBody>
      </p:sp>
      <p:sp>
        <p:nvSpPr>
          <p:cNvPr id="842756" name="AutoShape 4"/>
          <p:cNvSpPr>
            <a:spLocks noChangeArrowheads="1"/>
          </p:cNvSpPr>
          <p:nvPr/>
        </p:nvSpPr>
        <p:spPr bwMode="auto">
          <a:xfrm>
            <a:off x="11430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57" name="AutoShape 5"/>
          <p:cNvSpPr>
            <a:spLocks noChangeArrowheads="1"/>
          </p:cNvSpPr>
          <p:nvPr/>
        </p:nvSpPr>
        <p:spPr bwMode="auto">
          <a:xfrm>
            <a:off x="16764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58" name="Text Box 6"/>
          <p:cNvSpPr txBox="1">
            <a:spLocks noChangeArrowheads="1"/>
          </p:cNvSpPr>
          <p:nvPr/>
        </p:nvSpPr>
        <p:spPr bwMode="auto">
          <a:xfrm>
            <a:off x="685800" y="18288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Bilingual data</a:t>
            </a:r>
          </a:p>
        </p:txBody>
      </p:sp>
      <p:sp>
        <p:nvSpPr>
          <p:cNvPr id="842778" name="Rectangle 26"/>
          <p:cNvSpPr>
            <a:spLocks noChangeArrowheads="1"/>
          </p:cNvSpPr>
          <p:nvPr/>
        </p:nvSpPr>
        <p:spPr bwMode="auto">
          <a:xfrm>
            <a:off x="3962400" y="1981200"/>
            <a:ext cx="1828800" cy="28194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842779" name="Text Box 27"/>
          <p:cNvSpPr txBox="1">
            <a:spLocks noChangeArrowheads="1"/>
          </p:cNvSpPr>
          <p:nvPr/>
        </p:nvSpPr>
        <p:spPr bwMode="auto">
          <a:xfrm>
            <a:off x="4191000" y="3048000"/>
            <a:ext cx="1371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model</a:t>
            </a:r>
          </a:p>
        </p:txBody>
      </p:sp>
      <p:sp>
        <p:nvSpPr>
          <p:cNvPr id="842780" name="Text Box 28"/>
          <p:cNvSpPr txBox="1">
            <a:spLocks noChangeArrowheads="1"/>
          </p:cNvSpPr>
          <p:nvPr/>
        </p:nvSpPr>
        <p:spPr bwMode="auto">
          <a:xfrm>
            <a:off x="4343400" y="914400"/>
            <a:ext cx="1143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FF0000"/>
                </a:solidFill>
              </a:rPr>
              <a:t>training</a:t>
            </a:r>
          </a:p>
        </p:txBody>
      </p:sp>
      <p:sp>
        <p:nvSpPr>
          <p:cNvPr id="842781" name="AutoShape 29"/>
          <p:cNvSpPr>
            <a:spLocks noChangeArrowheads="1"/>
          </p:cNvSpPr>
          <p:nvPr/>
        </p:nvSpPr>
        <p:spPr bwMode="auto">
          <a:xfrm>
            <a:off x="1371600" y="40386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82" name="Text Box 30"/>
          <p:cNvSpPr txBox="1">
            <a:spLocks noChangeArrowheads="1"/>
          </p:cNvSpPr>
          <p:nvPr/>
        </p:nvSpPr>
        <p:spPr bwMode="auto">
          <a:xfrm>
            <a:off x="609600" y="35814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monolingual data</a:t>
            </a:r>
          </a:p>
        </p:txBody>
      </p:sp>
      <p:sp>
        <p:nvSpPr>
          <p:cNvPr id="842784" name="Text Box 32"/>
          <p:cNvSpPr txBox="1">
            <a:spLocks noChangeArrowheads="1"/>
          </p:cNvSpPr>
          <p:nvPr/>
        </p:nvSpPr>
        <p:spPr bwMode="auto">
          <a:xfrm>
            <a:off x="4191000" y="1295400"/>
            <a:ext cx="14478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learned parameters</a:t>
            </a:r>
          </a:p>
        </p:txBody>
      </p:sp>
      <p:sp>
        <p:nvSpPr>
          <p:cNvPr id="842785" name="Line 33"/>
          <p:cNvSpPr>
            <a:spLocks noChangeShapeType="1"/>
          </p:cNvSpPr>
          <p:nvPr/>
        </p:nvSpPr>
        <p:spPr bwMode="auto">
          <a:xfrm>
            <a:off x="457200" y="5029200"/>
            <a:ext cx="8382000" cy="0"/>
          </a:xfrm>
          <a:prstGeom prst="line">
            <a:avLst/>
          </a:prstGeom>
          <a:noFill/>
          <a:ln w="28575">
            <a:solidFill>
              <a:srgbClr val="FF0000"/>
            </a:solidFill>
            <a:round/>
            <a:headEnd/>
            <a:tailEnd/>
          </a:ln>
          <a:effectLst/>
        </p:spPr>
        <p:txBody>
          <a:bodyPr>
            <a:prstTxWarp prst="textNoShape">
              <a:avLst/>
            </a:prstTxWarp>
          </a:bodyPr>
          <a:lstStyle/>
          <a:p>
            <a:endParaRPr lang="en-US"/>
          </a:p>
        </p:txBody>
      </p:sp>
      <p:sp>
        <p:nvSpPr>
          <p:cNvPr id="842786" name="Text Box 34"/>
          <p:cNvSpPr txBox="1">
            <a:spLocks noChangeArrowheads="1"/>
          </p:cNvSpPr>
          <p:nvPr/>
        </p:nvSpPr>
        <p:spPr bwMode="auto">
          <a:xfrm>
            <a:off x="23622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Foreign sentence</a:t>
            </a:r>
          </a:p>
        </p:txBody>
      </p:sp>
      <p:sp>
        <p:nvSpPr>
          <p:cNvPr id="842787" name="Text Box 35"/>
          <p:cNvSpPr txBox="1">
            <a:spLocks noChangeArrowheads="1"/>
          </p:cNvSpPr>
          <p:nvPr/>
        </p:nvSpPr>
        <p:spPr bwMode="auto">
          <a:xfrm>
            <a:off x="609600" y="5638800"/>
            <a:ext cx="1752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chemeClr val="accent2"/>
                </a:solidFill>
              </a:rPr>
              <a:t>Translation</a:t>
            </a:r>
          </a:p>
        </p:txBody>
      </p:sp>
      <p:sp>
        <p:nvSpPr>
          <p:cNvPr id="842788" name="Line 36"/>
          <p:cNvSpPr>
            <a:spLocks noChangeShapeType="1"/>
          </p:cNvSpPr>
          <p:nvPr/>
        </p:nvSpPr>
        <p:spPr bwMode="auto">
          <a:xfrm>
            <a:off x="3810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89" name="Line 37"/>
          <p:cNvSpPr>
            <a:spLocks noChangeShapeType="1"/>
          </p:cNvSpPr>
          <p:nvPr/>
        </p:nvSpPr>
        <p:spPr bwMode="auto">
          <a:xfrm>
            <a:off x="4876800" y="4800600"/>
            <a:ext cx="0" cy="53340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90" name="Text Box 38"/>
          <p:cNvSpPr txBox="1">
            <a:spLocks noChangeArrowheads="1"/>
          </p:cNvSpPr>
          <p:nvPr/>
        </p:nvSpPr>
        <p:spPr bwMode="auto">
          <a:xfrm>
            <a:off x="4495800" y="5410200"/>
            <a:ext cx="2209800" cy="1073150"/>
          </a:xfrm>
          <a:prstGeom prst="rect">
            <a:avLst/>
          </a:prstGeom>
          <a:noFill/>
          <a:ln w="3175">
            <a:solidFill>
              <a:schemeClr val="tx1"/>
            </a:solidFill>
            <a:miter lim="800000"/>
            <a:headEnd/>
            <a:tailEnd/>
          </a:ln>
          <a:effectLst/>
        </p:spPr>
        <p:txBody>
          <a:bodyPr>
            <a:prstTxWarp prst="textNoShape">
              <a:avLst/>
            </a:prstTxWarp>
            <a:spAutoFit/>
          </a:bodyPr>
          <a:lstStyle/>
          <a:p>
            <a:pPr>
              <a:spcBef>
                <a:spcPct val="50000"/>
              </a:spcBef>
            </a:pPr>
            <a:r>
              <a:rPr lang="en-US" sz="1600"/>
              <a:t>Find the best</a:t>
            </a:r>
            <a:br>
              <a:rPr lang="en-US" sz="1600"/>
            </a:br>
            <a:r>
              <a:rPr lang="en-US" sz="1600"/>
              <a:t>translation given the foreign sentence and the model</a:t>
            </a:r>
          </a:p>
        </p:txBody>
      </p:sp>
      <p:sp>
        <p:nvSpPr>
          <p:cNvPr id="842793" name="Line 41"/>
          <p:cNvSpPr>
            <a:spLocks noChangeShapeType="1"/>
          </p:cNvSpPr>
          <p:nvPr/>
        </p:nvSpPr>
        <p:spPr bwMode="auto">
          <a:xfrm>
            <a:off x="2819400" y="2590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42794" name="Line 42"/>
          <p:cNvSpPr>
            <a:spLocks noChangeShapeType="1"/>
          </p:cNvSpPr>
          <p:nvPr/>
        </p:nvSpPr>
        <p:spPr bwMode="auto">
          <a:xfrm>
            <a:off x="2819400" y="4114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42795" name="Line 43"/>
          <p:cNvSpPr>
            <a:spLocks noChangeShapeType="1"/>
          </p:cNvSpPr>
          <p:nvPr/>
        </p:nvSpPr>
        <p:spPr bwMode="auto">
          <a:xfrm>
            <a:off x="6858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96" name="Text Box 44"/>
          <p:cNvSpPr txBox="1">
            <a:spLocks noChangeArrowheads="1"/>
          </p:cNvSpPr>
          <p:nvPr/>
        </p:nvSpPr>
        <p:spPr bwMode="auto">
          <a:xfrm>
            <a:off x="73914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English</a:t>
            </a:r>
            <a:br>
              <a:rPr lang="en-US"/>
            </a:br>
            <a:r>
              <a:rPr lang="en-US"/>
              <a:t>sentence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0708"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840711" name="Rectangle 7"/>
          <p:cNvSpPr>
            <a:spLocks noGrp="1" noChangeArrowheads="1"/>
          </p:cNvSpPr>
          <p:nvPr>
            <p:ph type="title"/>
          </p:nvPr>
        </p:nvSpPr>
        <p:spPr/>
        <p:txBody>
          <a:bodyPr/>
          <a:lstStyle/>
          <a:p>
            <a:r>
              <a:rPr lang="en-US"/>
              <a:t>Statistical MT</a:t>
            </a:r>
          </a:p>
        </p:txBody>
      </p:sp>
      <p:sp>
        <p:nvSpPr>
          <p:cNvPr id="840712" name="Rectangle 8"/>
          <p:cNvSpPr>
            <a:spLocks noGrp="1" noChangeArrowheads="1"/>
          </p:cNvSpPr>
          <p:nvPr>
            <p:ph type="body" idx="1"/>
          </p:nvPr>
        </p:nvSpPr>
        <p:spPr>
          <a:xfrm>
            <a:off x="457200" y="1600200"/>
            <a:ext cx="8229600" cy="2590800"/>
          </a:xfrm>
        </p:spPr>
        <p:txBody>
          <a:bodyPr/>
          <a:lstStyle/>
          <a:p>
            <a:r>
              <a:rPr lang="en-US" sz="2400" dirty="0"/>
              <a:t>We will model the translation process probabilistically</a:t>
            </a:r>
            <a:endParaRPr lang="en-US" sz="2400" dirty="0" smtClean="0"/>
          </a:p>
          <a:p>
            <a:endParaRPr lang="en-US" sz="2400" dirty="0" smtClean="0"/>
          </a:p>
          <a:p>
            <a:r>
              <a:rPr lang="en-US" sz="2400" dirty="0" smtClean="0"/>
              <a:t>Given </a:t>
            </a:r>
            <a:r>
              <a:rPr lang="en-US" sz="2400" dirty="0"/>
              <a:t>a foreign sentence to translate,</a:t>
            </a:r>
            <a:r>
              <a:rPr lang="en-US" sz="2400" dirty="0" smtClean="0"/>
              <a:t> for any possible English sentence, we </a:t>
            </a:r>
            <a:r>
              <a:rPr lang="en-US" sz="2400" dirty="0"/>
              <a:t>want to know what the probability</a:t>
            </a:r>
            <a:r>
              <a:rPr lang="en-US" sz="2400" dirty="0" smtClean="0"/>
              <a:t> that sentence is a translation of the foreign sentence</a:t>
            </a:r>
            <a:endParaRPr lang="en-US" sz="2400" dirty="0" smtClean="0"/>
          </a:p>
          <a:p>
            <a:endParaRPr lang="en-US" sz="2400" dirty="0" smtClean="0"/>
          </a:p>
          <a:p>
            <a:r>
              <a:rPr lang="en-US" sz="2400" dirty="0" smtClean="0"/>
              <a:t>If </a:t>
            </a:r>
            <a:r>
              <a:rPr lang="en-US" sz="2400" dirty="0"/>
              <a:t>we can find the most probable English sentence, we’re done</a:t>
            </a:r>
            <a:endParaRPr lang="en-US" sz="2400" dirty="0" smtClean="0"/>
          </a:p>
          <a:p>
            <a:endParaRPr lang="en-US" sz="2400" dirty="0" smtClean="0"/>
          </a:p>
        </p:txBody>
      </p:sp>
      <p:sp>
        <p:nvSpPr>
          <p:cNvPr id="840713" name="Text Box 9"/>
          <p:cNvSpPr txBox="1">
            <a:spLocks noChangeArrowheads="1"/>
          </p:cNvSpPr>
          <p:nvPr/>
        </p:nvSpPr>
        <p:spPr bwMode="auto">
          <a:xfrm>
            <a:off x="1066800" y="5486400"/>
            <a:ext cx="67818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err="1">
                <a:solidFill>
                  <a:srgbClr val="0000FF"/>
                </a:solidFill>
              </a:rPr>
              <a:t>p(english</a:t>
            </a:r>
            <a:r>
              <a:rPr lang="en-US" sz="2400" dirty="0">
                <a:solidFill>
                  <a:srgbClr val="0000FF"/>
                </a:solidFill>
              </a:rPr>
              <a:t> sentence | foreign sentence)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 model</a:t>
            </a:r>
            <a:endParaRPr lang="en-US" dirty="0"/>
          </a:p>
        </p:txBody>
      </p:sp>
      <p:pic>
        <p:nvPicPr>
          <p:cNvPr id="4" name="Picture 3"/>
          <p:cNvPicPr>
            <a:picLocks noChangeAspect="1"/>
          </p:cNvPicPr>
          <p:nvPr/>
        </p:nvPicPr>
        <p:blipFill>
          <a:blip r:embed="rId3"/>
          <a:stretch>
            <a:fillRect/>
          </a:stretch>
        </p:blipFill>
        <p:spPr>
          <a:xfrm>
            <a:off x="5638800" y="2209800"/>
            <a:ext cx="2946400" cy="2006600"/>
          </a:xfrm>
          <a:prstGeom prst="rect">
            <a:avLst/>
          </a:prstGeom>
        </p:spPr>
      </p:pic>
      <p:pic>
        <p:nvPicPr>
          <p:cNvPr id="5" name="Picture 4"/>
          <p:cNvPicPr>
            <a:picLocks noChangeAspect="1"/>
          </p:cNvPicPr>
          <p:nvPr/>
        </p:nvPicPr>
        <p:blipFill>
          <a:blip r:embed="rId4"/>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228600" y="4350603"/>
            <a:ext cx="2362200" cy="830997"/>
          </a:xfrm>
          <a:prstGeom prst="rect">
            <a:avLst/>
          </a:prstGeom>
          <a:noFill/>
        </p:spPr>
        <p:txBody>
          <a:bodyPr wrap="square" rtlCol="0">
            <a:spAutoFit/>
          </a:bodyPr>
          <a:lstStyle/>
          <a:p>
            <a:r>
              <a:rPr lang="en-US" sz="2400" dirty="0" smtClean="0">
                <a:solidFill>
                  <a:srgbClr val="FF6600"/>
                </a:solidFill>
              </a:rPr>
              <a:t>some message</a:t>
            </a:r>
          </a:p>
          <a:p>
            <a:r>
              <a:rPr lang="en-US" sz="2400" dirty="0" smtClean="0">
                <a:solidFill>
                  <a:srgbClr val="FF6600"/>
                </a:solidFill>
              </a:rPr>
              <a:t>is sent</a:t>
            </a:r>
            <a:endParaRPr lang="en-US" sz="2400" dirty="0">
              <a:solidFill>
                <a:srgbClr val="FF6600"/>
              </a:solidFill>
            </a:endParaRPr>
          </a:p>
        </p:txBody>
      </p:sp>
      <p:sp>
        <p:nvSpPr>
          <p:cNvPr id="13" name="TextBox 12"/>
          <p:cNvSpPr txBox="1"/>
          <p:nvPr/>
        </p:nvSpPr>
        <p:spPr>
          <a:xfrm>
            <a:off x="2895600" y="4549914"/>
            <a:ext cx="2895600" cy="707886"/>
          </a:xfrm>
          <a:prstGeom prst="rect">
            <a:avLst/>
          </a:prstGeom>
          <a:noFill/>
        </p:spPr>
        <p:txBody>
          <a:bodyPr wrap="square" rtlCol="0">
            <a:spAutoFit/>
          </a:bodyPr>
          <a:lstStyle/>
          <a:p>
            <a:r>
              <a:rPr lang="en-US" sz="2000" i="1" dirty="0" smtClean="0">
                <a:solidFill>
                  <a:srgbClr val="FF0000"/>
                </a:solidFill>
              </a:rPr>
              <a:t>along the way the message gets messed up</a:t>
            </a:r>
            <a:endParaRPr lang="en-US" sz="2000" i="1" dirty="0">
              <a:solidFill>
                <a:srgbClr val="FF0000"/>
              </a:solidFill>
            </a:endParaRPr>
          </a:p>
        </p:txBody>
      </p:sp>
      <p:sp>
        <p:nvSpPr>
          <p:cNvPr id="14" name="TextBox 13"/>
          <p:cNvSpPr txBox="1"/>
          <p:nvPr/>
        </p:nvSpPr>
        <p:spPr>
          <a:xfrm>
            <a:off x="6477000" y="4495800"/>
            <a:ext cx="2362200" cy="830997"/>
          </a:xfrm>
          <a:prstGeom prst="rect">
            <a:avLst/>
          </a:prstGeom>
          <a:noFill/>
        </p:spPr>
        <p:txBody>
          <a:bodyPr wrap="square" rtlCol="0">
            <a:spAutoFit/>
          </a:bodyPr>
          <a:lstStyle/>
          <a:p>
            <a:r>
              <a:rPr lang="en-US" sz="2400" dirty="0" smtClean="0">
                <a:solidFill>
                  <a:srgbClr val="000090"/>
                </a:solidFill>
              </a:rPr>
              <a:t>What was originally sent?</a:t>
            </a:r>
            <a:endParaRPr lang="en-US" sz="2400" dirty="0">
              <a:solidFill>
                <a:srgbClr val="000090"/>
              </a:solidFill>
            </a:endParaRPr>
          </a:p>
        </p:txBody>
      </p:sp>
      <p:sp>
        <p:nvSpPr>
          <p:cNvPr id="15" name="TextBox 14"/>
          <p:cNvSpPr txBox="1"/>
          <p:nvPr/>
        </p:nvSpPr>
        <p:spPr>
          <a:xfrm>
            <a:off x="5943600" y="5562600"/>
            <a:ext cx="2971800" cy="923330"/>
          </a:xfrm>
          <a:prstGeom prst="rect">
            <a:avLst/>
          </a:prstGeom>
          <a:noFill/>
        </p:spPr>
        <p:txBody>
          <a:bodyPr wrap="square" rtlCol="0">
            <a:spAutoFit/>
          </a:bodyPr>
          <a:lstStyle/>
          <a:p>
            <a:pPr algn="l"/>
            <a:r>
              <a:rPr lang="en-US" dirty="0" smtClean="0">
                <a:solidFill>
                  <a:srgbClr val="008000"/>
                </a:solidFill>
              </a:rPr>
              <a:t>We have the mutated message, but would like to recover the original</a:t>
            </a:r>
            <a:endParaRPr lang="en-US" dirty="0">
              <a:solidFill>
                <a:srgbClr val="008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 model</a:t>
            </a:r>
            <a:endParaRPr lang="en-US" dirty="0"/>
          </a:p>
        </p:txBody>
      </p:sp>
      <p:pic>
        <p:nvPicPr>
          <p:cNvPr id="4" name="Picture 3"/>
          <p:cNvPicPr>
            <a:picLocks noChangeAspect="1"/>
          </p:cNvPicPr>
          <p:nvPr/>
        </p:nvPicPr>
        <p:blipFill>
          <a:blip r:embed="rId2"/>
          <a:stretch>
            <a:fillRect/>
          </a:stretch>
        </p:blipFill>
        <p:spPr>
          <a:xfrm>
            <a:off x="5638800" y="2209800"/>
            <a:ext cx="2946400" cy="2006600"/>
          </a:xfrm>
          <a:prstGeom prst="rect">
            <a:avLst/>
          </a:prstGeom>
        </p:spPr>
      </p:pic>
      <p:pic>
        <p:nvPicPr>
          <p:cNvPr id="5" name="Picture 4"/>
          <p:cNvPicPr>
            <a:picLocks noChangeAspect="1"/>
          </p:cNvPicPr>
          <p:nvPr/>
        </p:nvPicPr>
        <p:blipFill>
          <a:blip r:embed="rId3"/>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6" name="TextBox 15"/>
          <p:cNvSpPr txBox="1"/>
          <p:nvPr/>
        </p:nvSpPr>
        <p:spPr>
          <a:xfrm>
            <a:off x="762000" y="4262735"/>
            <a:ext cx="838200" cy="461665"/>
          </a:xfrm>
          <a:prstGeom prst="rect">
            <a:avLst/>
          </a:prstGeom>
          <a:noFill/>
        </p:spPr>
        <p:txBody>
          <a:bodyPr wrap="square" rtlCol="0">
            <a:spAutoFit/>
          </a:bodyPr>
          <a:lstStyle/>
          <a:p>
            <a:r>
              <a:rPr lang="en-US" sz="2400" dirty="0" smtClean="0">
                <a:solidFill>
                  <a:srgbClr val="FF6600"/>
                </a:solidFill>
              </a:rPr>
              <a:t>sent</a:t>
            </a:r>
            <a:endParaRPr lang="en-US" sz="2400" dirty="0">
              <a:solidFill>
                <a:srgbClr val="FF6600"/>
              </a:solidFill>
            </a:endParaRPr>
          </a:p>
        </p:txBody>
      </p:sp>
      <p:sp>
        <p:nvSpPr>
          <p:cNvPr id="17" name="TextBox 16"/>
          <p:cNvSpPr txBox="1"/>
          <p:nvPr/>
        </p:nvSpPr>
        <p:spPr>
          <a:xfrm>
            <a:off x="6629400" y="4267200"/>
            <a:ext cx="1600200" cy="461665"/>
          </a:xfrm>
          <a:prstGeom prst="rect">
            <a:avLst/>
          </a:prstGeom>
          <a:noFill/>
        </p:spPr>
        <p:txBody>
          <a:bodyPr wrap="square" rtlCol="0">
            <a:spAutoFit/>
          </a:bodyPr>
          <a:lstStyle/>
          <a:p>
            <a:r>
              <a:rPr lang="en-US" sz="2400" dirty="0" smtClean="0">
                <a:solidFill>
                  <a:srgbClr val="000090"/>
                </a:solidFill>
              </a:rPr>
              <a:t>received</a:t>
            </a:r>
            <a:endParaRPr lang="en-US" sz="2400" dirty="0">
              <a:solidFill>
                <a:srgbClr val="000090"/>
              </a:solidFill>
            </a:endParaRPr>
          </a:p>
        </p:txBody>
      </p:sp>
      <p:sp>
        <p:nvSpPr>
          <p:cNvPr id="18" name="TextBox 17"/>
          <p:cNvSpPr txBox="1"/>
          <p:nvPr/>
        </p:nvSpPr>
        <p:spPr>
          <a:xfrm>
            <a:off x="2133600" y="5486400"/>
            <a:ext cx="4495800" cy="523220"/>
          </a:xfrm>
          <a:prstGeom prst="rect">
            <a:avLst/>
          </a:prstGeom>
          <a:noFill/>
        </p:spPr>
        <p:txBody>
          <a:bodyPr wrap="square" rtlCol="0">
            <a:spAutoFit/>
          </a:bodyPr>
          <a:lstStyle/>
          <a:p>
            <a:r>
              <a:rPr lang="en-US" sz="2800" dirty="0" smtClean="0">
                <a:solidFill>
                  <a:srgbClr val="0000FF"/>
                </a:solidFill>
              </a:rPr>
              <a:t>model: </a:t>
            </a:r>
            <a:r>
              <a:rPr lang="en-US" sz="2800" dirty="0" err="1" smtClean="0">
                <a:solidFill>
                  <a:srgbClr val="0000FF"/>
                </a:solidFill>
              </a:rPr>
              <a:t>p(</a:t>
            </a:r>
            <a:r>
              <a:rPr lang="en-US" sz="2800" dirty="0" err="1" smtClean="0">
                <a:solidFill>
                  <a:srgbClr val="FF6600"/>
                </a:solidFill>
              </a:rPr>
              <a:t>sent</a:t>
            </a:r>
            <a:r>
              <a:rPr lang="en-US" sz="2800" dirty="0" smtClean="0">
                <a:solidFill>
                  <a:srgbClr val="0000FF"/>
                </a:solidFill>
              </a:rPr>
              <a:t> | </a:t>
            </a:r>
            <a:r>
              <a:rPr lang="en-US" sz="2800" dirty="0" smtClean="0">
                <a:solidFill>
                  <a:srgbClr val="000090"/>
                </a:solidFill>
              </a:rPr>
              <a:t>received</a:t>
            </a:r>
            <a:r>
              <a:rPr lang="en-US" sz="2800" dirty="0" smtClean="0">
                <a:solidFill>
                  <a:srgbClr val="0000FF"/>
                </a:solidFill>
              </a:rPr>
              <a:t>)</a:t>
            </a:r>
            <a:endParaRPr lang="en-US" sz="2800" dirty="0">
              <a:solidFill>
                <a:srgbClr val="0000FF"/>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7" name="Text Box 9"/>
          <p:cNvSpPr txBox="1">
            <a:spLocks noChangeArrowheads="1"/>
          </p:cNvSpPr>
          <p:nvPr/>
        </p:nvSpPr>
        <p:spPr bwMode="auto">
          <a:xfrm>
            <a:off x="762000" y="3886200"/>
            <a:ext cx="5181600" cy="461665"/>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400" dirty="0" err="1"/>
              <a:t>p</a:t>
            </a:r>
            <a:r>
              <a:rPr lang="en-US" sz="2400" dirty="0" err="1" smtClean="0"/>
              <a:t>(</a:t>
            </a:r>
            <a:r>
              <a:rPr lang="en-US" sz="2400" dirty="0" err="1" smtClean="0">
                <a:solidFill>
                  <a:srgbClr val="FF6600"/>
                </a:solidFill>
              </a:rPr>
              <a:t>compressed</a:t>
            </a:r>
            <a:r>
              <a:rPr lang="en-US" sz="2400" dirty="0" smtClean="0"/>
              <a:t>| </a:t>
            </a:r>
            <a:r>
              <a:rPr lang="en-US" sz="2400" dirty="0" smtClean="0">
                <a:solidFill>
                  <a:srgbClr val="000090"/>
                </a:solidFill>
              </a:rPr>
              <a:t>uncompressed</a:t>
            </a:r>
            <a:r>
              <a:rPr lang="en-US" sz="2400" dirty="0" smtClean="0"/>
              <a:t>)</a:t>
            </a:r>
            <a:endParaRPr lang="en-US" sz="2400" dirty="0"/>
          </a:p>
        </p:txBody>
      </p:sp>
      <p:sp>
        <p:nvSpPr>
          <p:cNvPr id="14" name="Text Box 9"/>
          <p:cNvSpPr txBox="1">
            <a:spLocks noChangeArrowheads="1"/>
          </p:cNvSpPr>
          <p:nvPr/>
        </p:nvSpPr>
        <p:spPr bwMode="auto">
          <a:xfrm>
            <a:off x="762000" y="4648200"/>
            <a:ext cx="5181600" cy="461665"/>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400" dirty="0" err="1"/>
              <a:t>p</a:t>
            </a:r>
            <a:r>
              <a:rPr lang="en-US" sz="2400" dirty="0" err="1" smtClean="0"/>
              <a:t>(</a:t>
            </a:r>
            <a:r>
              <a:rPr lang="en-US" sz="2400" dirty="0" err="1" smtClean="0">
                <a:solidFill>
                  <a:srgbClr val="FF6600"/>
                </a:solidFill>
              </a:rPr>
              <a:t>simplified</a:t>
            </a:r>
            <a:r>
              <a:rPr lang="en-US" sz="2400" dirty="0" smtClean="0"/>
              <a:t>| </a:t>
            </a:r>
            <a:r>
              <a:rPr lang="en-US" sz="2400" dirty="0" err="1" smtClean="0">
                <a:solidFill>
                  <a:srgbClr val="000090"/>
                </a:solidFill>
              </a:rPr>
              <a:t>unsimplified</a:t>
            </a:r>
            <a:r>
              <a:rPr lang="en-US" sz="2400" dirty="0" smtClean="0"/>
              <a:t>)</a:t>
            </a:r>
            <a:endParaRPr lang="en-US" sz="2400" dirty="0"/>
          </a:p>
        </p:txBody>
      </p:sp>
      <p:sp>
        <p:nvSpPr>
          <p:cNvPr id="16" name="Text Box 9"/>
          <p:cNvSpPr txBox="1">
            <a:spLocks noChangeArrowheads="1"/>
          </p:cNvSpPr>
          <p:nvPr/>
        </p:nvSpPr>
        <p:spPr bwMode="auto">
          <a:xfrm>
            <a:off x="762000" y="3124200"/>
            <a:ext cx="5181600" cy="461665"/>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400" dirty="0" err="1"/>
              <a:t>p</a:t>
            </a:r>
            <a:r>
              <a:rPr lang="en-US" sz="2400" dirty="0" err="1" smtClean="0"/>
              <a:t>(</a:t>
            </a:r>
            <a:r>
              <a:rPr lang="en-US" sz="2400" dirty="0" err="1" smtClean="0">
                <a:solidFill>
                  <a:srgbClr val="FF6600"/>
                </a:solidFill>
              </a:rPr>
              <a:t>English</a:t>
            </a:r>
            <a:r>
              <a:rPr lang="en-US" sz="2400" dirty="0" smtClean="0"/>
              <a:t>| </a:t>
            </a:r>
            <a:r>
              <a:rPr lang="en-US" sz="2400" dirty="0" smtClean="0">
                <a:solidFill>
                  <a:srgbClr val="000090"/>
                </a:solidFill>
              </a:rPr>
              <a:t>Foreign</a:t>
            </a:r>
            <a:r>
              <a:rPr lang="en-US" sz="2400" dirty="0" smtClean="0"/>
              <a:t>)</a:t>
            </a:r>
            <a:endParaRPr lang="en-US" sz="2400" dirty="0"/>
          </a:p>
        </p:txBody>
      </p:sp>
      <p:graphicFrame>
        <p:nvGraphicFramePr>
          <p:cNvPr id="200711" name="Object 7"/>
          <p:cNvGraphicFramePr>
            <a:graphicFrameLocks noChangeAspect="1"/>
          </p:cNvGraphicFramePr>
          <p:nvPr/>
        </p:nvGraphicFramePr>
        <p:xfrm>
          <a:off x="3413125" y="2438400"/>
          <a:ext cx="1141413" cy="457200"/>
        </p:xfrm>
        <a:graphic>
          <a:graphicData uri="http://schemas.openxmlformats.org/presentationml/2006/ole">
            <p:oleObj spid="_x0000_s982018" name="Equation" r:id="rId4" imgW="444500" imgH="177800" progId="Equation.3">
              <p:embed/>
            </p:oleObj>
          </a:graphicData>
        </a:graphic>
      </p:graphicFrame>
      <p:sp>
        <p:nvSpPr>
          <p:cNvPr id="18" name="TextBox 17"/>
          <p:cNvSpPr txBox="1"/>
          <p:nvPr/>
        </p:nvSpPr>
        <p:spPr>
          <a:xfrm>
            <a:off x="-76201" y="2362200"/>
            <a:ext cx="3733801" cy="523220"/>
          </a:xfrm>
          <a:prstGeom prst="rect">
            <a:avLst/>
          </a:prstGeom>
          <a:noFill/>
        </p:spPr>
        <p:txBody>
          <a:bodyPr wrap="square" rtlCol="0">
            <a:spAutoFit/>
          </a:bodyPr>
          <a:lstStyle/>
          <a:p>
            <a:r>
              <a:rPr lang="en-US" sz="2800" dirty="0" smtClean="0"/>
              <a:t>Probabilistic model:</a:t>
            </a:r>
            <a:endParaRPr lang="en-US" sz="2800" dirty="0"/>
          </a:p>
        </p:txBody>
      </p:sp>
      <p:sp>
        <p:nvSpPr>
          <p:cNvPr id="21" name="Right Brace 20"/>
          <p:cNvSpPr/>
          <p:nvPr/>
        </p:nvSpPr>
        <p:spPr>
          <a:xfrm>
            <a:off x="5257801" y="2362200"/>
            <a:ext cx="381000" cy="2971800"/>
          </a:xfrm>
          <a:prstGeom prst="rightBrace">
            <a:avLst/>
          </a:prstGeom>
          <a:ln w="3810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TextBox 21"/>
          <p:cNvSpPr txBox="1"/>
          <p:nvPr/>
        </p:nvSpPr>
        <p:spPr>
          <a:xfrm>
            <a:off x="5867400" y="3429000"/>
            <a:ext cx="3051048" cy="1200328"/>
          </a:xfrm>
          <a:prstGeom prst="rect">
            <a:avLst/>
          </a:prstGeom>
          <a:noFill/>
        </p:spPr>
        <p:txBody>
          <a:bodyPr wrap="square" rtlCol="0">
            <a:spAutoFit/>
          </a:bodyPr>
          <a:lstStyle/>
          <a:p>
            <a:pPr algn="l"/>
            <a:r>
              <a:rPr lang="en-US" sz="2400" dirty="0" smtClean="0"/>
              <a:t>Given sentence pairs, gives us the probability</a:t>
            </a:r>
            <a:endParaRPr lang="en-US"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graphicFrame>
        <p:nvGraphicFramePr>
          <p:cNvPr id="8" name="Object 7"/>
          <p:cNvGraphicFramePr>
            <a:graphicFrameLocks noChangeAspect="1"/>
          </p:cNvGraphicFramePr>
          <p:nvPr/>
        </p:nvGraphicFramePr>
        <p:xfrm>
          <a:off x="990600" y="2187575"/>
          <a:ext cx="1566863" cy="457200"/>
        </p:xfrm>
        <a:graphic>
          <a:graphicData uri="http://schemas.openxmlformats.org/presentationml/2006/ole">
            <p:oleObj spid="_x0000_s986114" name="Equation" r:id="rId3" imgW="609600" imgH="177800" progId="Equation.3">
              <p:embed/>
            </p:oleObj>
          </a:graphicData>
        </a:graphic>
      </p:graphicFrame>
      <p:graphicFrame>
        <p:nvGraphicFramePr>
          <p:cNvPr id="844807" name="Object 7"/>
          <p:cNvGraphicFramePr>
            <a:graphicFrameLocks noChangeAspect="1"/>
          </p:cNvGraphicFramePr>
          <p:nvPr/>
        </p:nvGraphicFramePr>
        <p:xfrm>
          <a:off x="2906713" y="1958975"/>
          <a:ext cx="1992312" cy="1012825"/>
        </p:xfrm>
        <a:graphic>
          <a:graphicData uri="http://schemas.openxmlformats.org/presentationml/2006/ole">
            <p:oleObj spid="_x0000_s986115" name="Equation" r:id="rId4" imgW="774700" imgH="393700" progId="Equation.3">
              <p:embed/>
            </p:oleObj>
          </a:graphicData>
        </a:graphic>
      </p:graphicFrame>
      <p:sp>
        <p:nvSpPr>
          <p:cNvPr id="11" name="Text Box 9"/>
          <p:cNvSpPr txBox="1">
            <a:spLocks noChangeArrowheads="1"/>
          </p:cNvSpPr>
          <p:nvPr/>
        </p:nvSpPr>
        <p:spPr bwMode="auto">
          <a:xfrm>
            <a:off x="6111875" y="2263775"/>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err="1" smtClean="0">
                <a:solidFill>
                  <a:srgbClr val="FF0000"/>
                </a:solidFill>
              </a:rPr>
              <a:t>Bayes</a:t>
            </a:r>
            <a:r>
              <a:rPr lang="en-US" sz="2000" dirty="0" smtClean="0">
                <a:solidFill>
                  <a:srgbClr val="FF0000"/>
                </a:solidFill>
              </a:rPr>
              <a:t>’ rule</a:t>
            </a:r>
            <a:endParaRPr lang="en-US" sz="2000" dirty="0">
              <a:solidFill>
                <a:srgbClr val="FF0000"/>
              </a:solidFill>
            </a:endParaRPr>
          </a:p>
        </p:txBody>
      </p:sp>
      <p:graphicFrame>
        <p:nvGraphicFramePr>
          <p:cNvPr id="844808" name="Object 8"/>
          <p:cNvGraphicFramePr>
            <a:graphicFrameLocks noChangeAspect="1"/>
          </p:cNvGraphicFramePr>
          <p:nvPr/>
        </p:nvGraphicFramePr>
        <p:xfrm>
          <a:off x="1335088" y="3294063"/>
          <a:ext cx="847725" cy="457200"/>
        </p:xfrm>
        <a:graphic>
          <a:graphicData uri="http://schemas.openxmlformats.org/presentationml/2006/ole">
            <p:oleObj spid="_x0000_s986116" name="Equation" r:id="rId5" imgW="330200" imgH="177800" progId="Equation.3">
              <p:embed/>
            </p:oleObj>
          </a:graphicData>
        </a:graphic>
      </p:graphicFrame>
      <p:sp>
        <p:nvSpPr>
          <p:cNvPr id="13" name="Text Box 9"/>
          <p:cNvSpPr txBox="1">
            <a:spLocks noChangeArrowheads="1"/>
          </p:cNvSpPr>
          <p:nvPr/>
        </p:nvSpPr>
        <p:spPr bwMode="auto">
          <a:xfrm>
            <a:off x="2819400" y="3272135"/>
            <a:ext cx="4724400" cy="400110"/>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a:t>p</a:t>
            </a:r>
            <a:r>
              <a:rPr lang="en-US" sz="2000" dirty="0" smtClean="0"/>
              <a:t>robability of the foreign sentence</a:t>
            </a:r>
            <a:endParaRPr lang="en-US" sz="2000" dirty="0"/>
          </a:p>
        </p:txBody>
      </p:sp>
      <p:graphicFrame>
        <p:nvGraphicFramePr>
          <p:cNvPr id="844809" name="Object 9"/>
          <p:cNvGraphicFramePr>
            <a:graphicFrameLocks noChangeAspect="1"/>
          </p:cNvGraphicFramePr>
          <p:nvPr/>
        </p:nvGraphicFramePr>
        <p:xfrm>
          <a:off x="1382713" y="4146550"/>
          <a:ext cx="750887" cy="425450"/>
        </p:xfrm>
        <a:graphic>
          <a:graphicData uri="http://schemas.openxmlformats.org/presentationml/2006/ole">
            <p:oleObj spid="_x0000_s986117" name="Equation" r:id="rId6" imgW="292100" imgH="165100" progId="Equation.3">
              <p:embed/>
            </p:oleObj>
          </a:graphicData>
        </a:graphic>
      </p:graphicFrame>
      <p:sp>
        <p:nvSpPr>
          <p:cNvPr id="15" name="Text Box 9"/>
          <p:cNvSpPr txBox="1">
            <a:spLocks noChangeArrowheads="1"/>
          </p:cNvSpPr>
          <p:nvPr/>
        </p:nvSpPr>
        <p:spPr bwMode="auto">
          <a:xfrm>
            <a:off x="2819400" y="4045803"/>
            <a:ext cx="5486400" cy="707886"/>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smtClean="0"/>
              <a:t>language model: what are likely English word sequences?</a:t>
            </a:r>
            <a:endParaRPr lang="en-US" sz="2000" dirty="0"/>
          </a:p>
        </p:txBody>
      </p:sp>
      <p:graphicFrame>
        <p:nvGraphicFramePr>
          <p:cNvPr id="844810" name="Object 10"/>
          <p:cNvGraphicFramePr>
            <a:graphicFrameLocks noChangeAspect="1"/>
          </p:cNvGraphicFramePr>
          <p:nvPr/>
        </p:nvGraphicFramePr>
        <p:xfrm>
          <a:off x="946150" y="5486400"/>
          <a:ext cx="1236663" cy="457200"/>
        </p:xfrm>
        <a:graphic>
          <a:graphicData uri="http://schemas.openxmlformats.org/presentationml/2006/ole">
            <p:oleObj spid="_x0000_s986118" name="Equation" r:id="rId7" imgW="482600" imgH="177800" progId="Equation.3">
              <p:embed/>
            </p:oleObj>
          </a:graphicData>
        </a:graphic>
      </p:graphicFrame>
      <p:sp>
        <p:nvSpPr>
          <p:cNvPr id="17" name="Text Box 9"/>
          <p:cNvSpPr txBox="1">
            <a:spLocks noChangeArrowheads="1"/>
          </p:cNvSpPr>
          <p:nvPr/>
        </p:nvSpPr>
        <p:spPr bwMode="auto">
          <a:xfrm>
            <a:off x="2819400" y="5144869"/>
            <a:ext cx="5486400" cy="1477328"/>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smtClean="0"/>
              <a:t>translation model: how does the translation process happen? probability of the translated English sentence given the foreign sentence</a:t>
            </a:r>
          </a:p>
          <a:p>
            <a:pPr algn="l">
              <a:spcBef>
                <a:spcPct val="50000"/>
              </a:spcBef>
            </a:pPr>
            <a:endParaRPr lang="en-US" sz="2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graphicFrame>
        <p:nvGraphicFramePr>
          <p:cNvPr id="8" name="Object 7"/>
          <p:cNvGraphicFramePr>
            <a:graphicFrameLocks noChangeAspect="1"/>
          </p:cNvGraphicFramePr>
          <p:nvPr/>
        </p:nvGraphicFramePr>
        <p:xfrm>
          <a:off x="990600" y="2187575"/>
          <a:ext cx="1566863" cy="457200"/>
        </p:xfrm>
        <a:graphic>
          <a:graphicData uri="http://schemas.openxmlformats.org/presentationml/2006/ole">
            <p:oleObj spid="_x0000_s990210" name="Equation" r:id="rId3" imgW="609600" imgH="177800" progId="Equation.3">
              <p:embed/>
            </p:oleObj>
          </a:graphicData>
        </a:graphic>
      </p:graphicFrame>
      <p:graphicFrame>
        <p:nvGraphicFramePr>
          <p:cNvPr id="844807" name="Object 7"/>
          <p:cNvGraphicFramePr>
            <a:graphicFrameLocks noChangeAspect="1"/>
          </p:cNvGraphicFramePr>
          <p:nvPr/>
        </p:nvGraphicFramePr>
        <p:xfrm>
          <a:off x="2940050" y="2133600"/>
          <a:ext cx="1925638" cy="457200"/>
        </p:xfrm>
        <a:graphic>
          <a:graphicData uri="http://schemas.openxmlformats.org/presentationml/2006/ole">
            <p:oleObj spid="_x0000_s990211" name="Equation" r:id="rId4" imgW="749300" imgH="177800" progId="Equation.3">
              <p:embed/>
            </p:oleObj>
          </a:graphicData>
        </a:graphic>
      </p:graphicFrame>
      <p:sp>
        <p:nvSpPr>
          <p:cNvPr id="11" name="Text Box 9"/>
          <p:cNvSpPr txBox="1">
            <a:spLocks noChangeArrowheads="1"/>
          </p:cNvSpPr>
          <p:nvPr/>
        </p:nvSpPr>
        <p:spPr bwMode="auto">
          <a:xfrm>
            <a:off x="6111875" y="2263775"/>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err="1" smtClean="0">
                <a:solidFill>
                  <a:srgbClr val="FF0000"/>
                </a:solidFill>
              </a:rPr>
              <a:t>Bayes</a:t>
            </a:r>
            <a:r>
              <a:rPr lang="en-US" sz="2000" dirty="0" smtClean="0">
                <a:solidFill>
                  <a:srgbClr val="FF0000"/>
                </a:solidFill>
              </a:rPr>
              <a:t>’ rule</a:t>
            </a:r>
            <a:endParaRPr lang="en-US" sz="2000" dirty="0">
              <a:solidFill>
                <a:srgbClr val="FF0000"/>
              </a:solidFill>
            </a:endParaRPr>
          </a:p>
        </p:txBody>
      </p:sp>
      <p:graphicFrame>
        <p:nvGraphicFramePr>
          <p:cNvPr id="844808" name="Object 8"/>
          <p:cNvGraphicFramePr>
            <a:graphicFrameLocks noChangeAspect="1"/>
          </p:cNvGraphicFramePr>
          <p:nvPr/>
        </p:nvGraphicFramePr>
        <p:xfrm>
          <a:off x="1335088" y="3294063"/>
          <a:ext cx="847725" cy="457200"/>
        </p:xfrm>
        <a:graphic>
          <a:graphicData uri="http://schemas.openxmlformats.org/presentationml/2006/ole">
            <p:oleObj spid="_x0000_s990212" name="Equation" r:id="rId5" imgW="330200" imgH="177800" progId="Equation.3">
              <p:embed/>
            </p:oleObj>
          </a:graphicData>
        </a:graphic>
      </p:graphicFrame>
      <p:sp>
        <p:nvSpPr>
          <p:cNvPr id="13" name="Text Box 9"/>
          <p:cNvSpPr txBox="1">
            <a:spLocks noChangeArrowheads="1"/>
          </p:cNvSpPr>
          <p:nvPr/>
        </p:nvSpPr>
        <p:spPr bwMode="auto">
          <a:xfrm>
            <a:off x="2819400" y="3272135"/>
            <a:ext cx="4724400" cy="400110"/>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a:t>p</a:t>
            </a:r>
            <a:r>
              <a:rPr lang="en-US" sz="2000" dirty="0" smtClean="0"/>
              <a:t>robability of the foreign sentence</a:t>
            </a:r>
            <a:endParaRPr lang="en-US" sz="2000" dirty="0"/>
          </a:p>
        </p:txBody>
      </p:sp>
      <p:graphicFrame>
        <p:nvGraphicFramePr>
          <p:cNvPr id="844809" name="Object 9"/>
          <p:cNvGraphicFramePr>
            <a:graphicFrameLocks noChangeAspect="1"/>
          </p:cNvGraphicFramePr>
          <p:nvPr/>
        </p:nvGraphicFramePr>
        <p:xfrm>
          <a:off x="1382713" y="4146550"/>
          <a:ext cx="750887" cy="425450"/>
        </p:xfrm>
        <a:graphic>
          <a:graphicData uri="http://schemas.openxmlformats.org/presentationml/2006/ole">
            <p:oleObj spid="_x0000_s990213" name="Equation" r:id="rId6" imgW="292100" imgH="165100" progId="Equation.3">
              <p:embed/>
            </p:oleObj>
          </a:graphicData>
        </a:graphic>
      </p:graphicFrame>
      <p:sp>
        <p:nvSpPr>
          <p:cNvPr id="15" name="Text Box 9"/>
          <p:cNvSpPr txBox="1">
            <a:spLocks noChangeArrowheads="1"/>
          </p:cNvSpPr>
          <p:nvPr/>
        </p:nvSpPr>
        <p:spPr bwMode="auto">
          <a:xfrm>
            <a:off x="2819400" y="4045803"/>
            <a:ext cx="5486400" cy="707886"/>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smtClean="0"/>
              <a:t>language model: what are likely English word sequences?</a:t>
            </a:r>
            <a:endParaRPr lang="en-US" sz="2000" dirty="0"/>
          </a:p>
        </p:txBody>
      </p:sp>
      <p:graphicFrame>
        <p:nvGraphicFramePr>
          <p:cNvPr id="844810" name="Object 10"/>
          <p:cNvGraphicFramePr>
            <a:graphicFrameLocks noChangeAspect="1"/>
          </p:cNvGraphicFramePr>
          <p:nvPr/>
        </p:nvGraphicFramePr>
        <p:xfrm>
          <a:off x="946150" y="5486400"/>
          <a:ext cx="1236663" cy="457200"/>
        </p:xfrm>
        <a:graphic>
          <a:graphicData uri="http://schemas.openxmlformats.org/presentationml/2006/ole">
            <p:oleObj spid="_x0000_s990214" name="Equation" r:id="rId7" imgW="482600" imgH="177800" progId="Equation.3">
              <p:embed/>
            </p:oleObj>
          </a:graphicData>
        </a:graphic>
      </p:graphicFrame>
      <p:sp>
        <p:nvSpPr>
          <p:cNvPr id="17" name="Text Box 9"/>
          <p:cNvSpPr txBox="1">
            <a:spLocks noChangeArrowheads="1"/>
          </p:cNvSpPr>
          <p:nvPr/>
        </p:nvSpPr>
        <p:spPr bwMode="auto">
          <a:xfrm>
            <a:off x="2819400" y="5144869"/>
            <a:ext cx="5486400" cy="1477328"/>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2000" dirty="0" smtClean="0"/>
              <a:t>translation model: how does the translation process happen? probability of the translated English sentence given the foreign sentence</a:t>
            </a:r>
          </a:p>
          <a:p>
            <a:pPr algn="l">
              <a:spcBef>
                <a:spcPct val="50000"/>
              </a:spcBef>
            </a:pPr>
            <a:endParaRPr lang="en-US" sz="2000" dirty="0"/>
          </a:p>
        </p:txBody>
      </p:sp>
      <p:cxnSp>
        <p:nvCxnSpPr>
          <p:cNvPr id="12" name="Straight Connector 11"/>
          <p:cNvCxnSpPr/>
          <p:nvPr/>
        </p:nvCxnSpPr>
        <p:spPr>
          <a:xfrm flipV="1">
            <a:off x="1146175" y="3505200"/>
            <a:ext cx="6550025" cy="7620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304800" y="18288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smtClean="0">
                <a:solidFill>
                  <a:srgbClr val="FF0000"/>
                </a:solidFill>
              </a:rPr>
              <a:t>model</a:t>
            </a:r>
            <a:endParaRPr lang="en-US" sz="2000" dirty="0">
              <a:solidFill>
                <a:srgbClr val="FF0000"/>
              </a:solidFill>
            </a:endParaRPr>
          </a:p>
        </p:txBody>
      </p:sp>
      <p:graphicFrame>
        <p:nvGraphicFramePr>
          <p:cNvPr id="861191" name="Object 7"/>
          <p:cNvGraphicFramePr>
            <a:graphicFrameLocks noChangeAspect="1"/>
          </p:cNvGraphicFramePr>
          <p:nvPr/>
        </p:nvGraphicFramePr>
        <p:xfrm>
          <a:off x="2114550" y="1752600"/>
          <a:ext cx="4076700" cy="533400"/>
        </p:xfrm>
        <a:graphic>
          <a:graphicData uri="http://schemas.openxmlformats.org/presentationml/2006/ole">
            <p:oleObj spid="_x0000_s861191" name="Equation" r:id="rId3" imgW="1358900" imgH="177800" progId="Equation.3">
              <p:embed/>
            </p:oleObj>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276600"/>
            <a:ext cx="2895600" cy="461665"/>
          </a:xfrm>
          <a:prstGeom prst="rect">
            <a:avLst/>
          </a:prstGeom>
          <a:noFill/>
        </p:spPr>
        <p:txBody>
          <a:bodyPr wrap="square" rtlCol="0">
            <a:spAutoFit/>
          </a:bodyPr>
          <a:lstStyle/>
          <a:p>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56966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how do foreign sentences get translated to </a:t>
            </a:r>
            <a:r>
              <a:rPr lang="en-US" sz="2400" dirty="0">
                <a:solidFill>
                  <a:schemeClr val="tx2"/>
                </a:solidFill>
              </a:rPr>
              <a:t>E</a:t>
            </a:r>
            <a:r>
              <a:rPr lang="en-US" sz="2400" dirty="0" smtClean="0">
                <a:solidFill>
                  <a:schemeClr val="tx2"/>
                </a:solidFill>
              </a:rPr>
              <a:t>nglish sentences?</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do English sentences look like?</a:t>
            </a:r>
            <a:endParaRPr lang="en-US" sz="2400" dirty="0">
              <a:solidFill>
                <a:schemeClr val="tx2"/>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28850" y="1612900"/>
            <a:ext cx="4686300" cy="363220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457200" y="1600201"/>
            <a:ext cx="8229600" cy="609599"/>
          </a:xfrm>
        </p:spPr>
        <p:txBody>
          <a:bodyPr/>
          <a:lstStyle/>
          <a:p>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p:oleObj spid="_x0000_s862211" name="Equation" r:id="rId3" imgW="482600" imgH="177800" progId="Equation.3">
              <p:embed/>
            </p:oleObj>
          </a:graphicData>
        </a:graphic>
      </p:graphicFrame>
      <p:sp>
        <p:nvSpPr>
          <p:cNvPr id="51" name="TextBox 50"/>
          <p:cNvSpPr txBox="1"/>
          <p:nvPr/>
        </p:nvSpPr>
        <p:spPr>
          <a:xfrm>
            <a:off x="762000" y="3124200"/>
            <a:ext cx="7543800" cy="400110"/>
          </a:xfrm>
          <a:prstGeom prst="rect">
            <a:avLst/>
          </a:prstGeom>
          <a:noFill/>
        </p:spPr>
        <p:txBody>
          <a:bodyPr wrap="square" rtlCol="0">
            <a:spAutoFit/>
          </a:bodyPr>
          <a:lstStyle/>
          <a:p>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endParaRPr lang="en-US" sz="2000" dirty="0">
              <a:solidFill>
                <a:srgbClr val="0000FF"/>
              </a:solidFill>
            </a:endParaRPr>
          </a:p>
        </p:txBody>
      </p:sp>
      <p:sp>
        <p:nvSpPr>
          <p:cNvPr id="52" name="TextBox 51"/>
          <p:cNvSpPr txBox="1"/>
          <p:nvPr/>
        </p:nvSpPr>
        <p:spPr>
          <a:xfrm>
            <a:off x="762000" y="3810000"/>
            <a:ext cx="7543800" cy="400110"/>
          </a:xfrm>
          <a:prstGeom prst="rect">
            <a:avLst/>
          </a:prstGeom>
          <a:noFill/>
        </p:spPr>
        <p:txBody>
          <a:bodyPr wrap="square" rtlCol="0">
            <a:spAutoFit/>
          </a:bodyPr>
          <a:lstStyle/>
          <a:p>
            <a:r>
              <a:rPr lang="en-US" sz="2000" dirty="0" smtClean="0">
                <a:solidFill>
                  <a:srgbClr val="00FF00"/>
                </a:solidFill>
              </a:rPr>
              <a:t>Tomorrow I will fly to the conference in Canada</a:t>
            </a:r>
            <a:endParaRPr lang="en-US" sz="2000" dirty="0">
              <a:solidFill>
                <a:srgbClr val="00FF00"/>
              </a:solidFill>
            </a:endParaRPr>
          </a:p>
        </p:txBody>
      </p:sp>
      <p:sp>
        <p:nvSpPr>
          <p:cNvPr id="53" name="TextBox 52"/>
          <p:cNvSpPr txBox="1"/>
          <p:nvPr/>
        </p:nvSpPr>
        <p:spPr>
          <a:xfrm>
            <a:off x="914400" y="4876800"/>
            <a:ext cx="7239000" cy="830997"/>
          </a:xfrm>
          <a:prstGeom prst="rect">
            <a:avLst/>
          </a:prstGeom>
          <a:noFill/>
        </p:spPr>
        <p:txBody>
          <a:bodyPr wrap="square" rtlCol="0">
            <a:spAutoFit/>
          </a:bodyPr>
          <a:lstStyle/>
          <a:p>
            <a:r>
              <a:rPr lang="en-US" sz="2400" dirty="0" smtClean="0">
                <a:solidFill>
                  <a:srgbClr val="FF0000"/>
                </a:solidFill>
              </a:rPr>
              <a:t>What is the probability that the English sentence is a translation of the foreign sentence?</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457200" y="1600201"/>
            <a:ext cx="8229600" cy="609599"/>
          </a:xfrm>
        </p:spPr>
        <p:txBody>
          <a:bodyPr/>
          <a:lstStyle/>
          <a:p>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p:oleObj spid="_x0000_s865282" name="Equation" r:id="rId3" imgW="482600" imgH="177800" progId="Equation.3">
              <p:embed/>
            </p:oleObj>
          </a:graphicData>
        </a:graphic>
      </p:graphicFrame>
      <p:sp>
        <p:nvSpPr>
          <p:cNvPr id="35" name="Text Box 4"/>
          <p:cNvSpPr txBox="1">
            <a:spLocks noChangeArrowheads="1"/>
          </p:cNvSpPr>
          <p:nvPr/>
        </p:nvSpPr>
        <p:spPr bwMode="auto">
          <a:xfrm>
            <a:off x="733425" y="2971800"/>
            <a:ext cx="971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Morgen</a:t>
            </a:r>
          </a:p>
        </p:txBody>
      </p:sp>
      <p:sp>
        <p:nvSpPr>
          <p:cNvPr id="36" name="Text Box 5"/>
          <p:cNvSpPr txBox="1">
            <a:spLocks noChangeArrowheads="1"/>
          </p:cNvSpPr>
          <p:nvPr/>
        </p:nvSpPr>
        <p:spPr bwMode="auto">
          <a:xfrm>
            <a:off x="1962150" y="2971800"/>
            <a:ext cx="742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fliege</a:t>
            </a:r>
          </a:p>
        </p:txBody>
      </p:sp>
      <p:sp>
        <p:nvSpPr>
          <p:cNvPr id="37" name="Text Box 6"/>
          <p:cNvSpPr txBox="1">
            <a:spLocks noChangeArrowheads="1"/>
          </p:cNvSpPr>
          <p:nvPr/>
        </p:nvSpPr>
        <p:spPr bwMode="auto">
          <a:xfrm>
            <a:off x="3117850" y="2971800"/>
            <a:ext cx="488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ich</a:t>
            </a:r>
          </a:p>
        </p:txBody>
      </p:sp>
      <p:sp>
        <p:nvSpPr>
          <p:cNvPr id="38" name="Text Box 7"/>
          <p:cNvSpPr txBox="1">
            <a:spLocks noChangeArrowheads="1"/>
          </p:cNvSpPr>
          <p:nvPr/>
        </p:nvSpPr>
        <p:spPr bwMode="auto">
          <a:xfrm>
            <a:off x="4191000" y="2971800"/>
            <a:ext cx="15446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nach Kanada</a:t>
            </a:r>
          </a:p>
        </p:txBody>
      </p:sp>
      <p:sp>
        <p:nvSpPr>
          <p:cNvPr id="39" name="Text Box 8"/>
          <p:cNvSpPr txBox="1">
            <a:spLocks noChangeArrowheads="1"/>
          </p:cNvSpPr>
          <p:nvPr/>
        </p:nvSpPr>
        <p:spPr bwMode="auto">
          <a:xfrm>
            <a:off x="6553200" y="2971800"/>
            <a:ext cx="16192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zur Konferenz</a:t>
            </a:r>
          </a:p>
        </p:txBody>
      </p:sp>
      <p:sp>
        <p:nvSpPr>
          <p:cNvPr id="40" name="Text Box 9"/>
          <p:cNvSpPr txBox="1">
            <a:spLocks noChangeArrowheads="1"/>
          </p:cNvSpPr>
          <p:nvPr/>
        </p:nvSpPr>
        <p:spPr bwMode="auto">
          <a:xfrm>
            <a:off x="635000" y="4038600"/>
            <a:ext cx="1225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Tomorrow</a:t>
            </a:r>
          </a:p>
        </p:txBody>
      </p:sp>
      <p:sp>
        <p:nvSpPr>
          <p:cNvPr id="41" name="Text Box 10"/>
          <p:cNvSpPr txBox="1">
            <a:spLocks noChangeArrowheads="1"/>
          </p:cNvSpPr>
          <p:nvPr/>
        </p:nvSpPr>
        <p:spPr bwMode="auto">
          <a:xfrm>
            <a:off x="2237800" y="4038600"/>
            <a:ext cx="248799" cy="36933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I</a:t>
            </a:r>
          </a:p>
        </p:txBody>
      </p:sp>
      <p:sp>
        <p:nvSpPr>
          <p:cNvPr id="42" name="Text Box 11"/>
          <p:cNvSpPr txBox="1">
            <a:spLocks noChangeArrowheads="1"/>
          </p:cNvSpPr>
          <p:nvPr/>
        </p:nvSpPr>
        <p:spPr bwMode="auto">
          <a:xfrm>
            <a:off x="2987675" y="4038600"/>
            <a:ext cx="8064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will fly</a:t>
            </a:r>
          </a:p>
        </p:txBody>
      </p:sp>
      <p:sp>
        <p:nvSpPr>
          <p:cNvPr id="43" name="Text Box 12"/>
          <p:cNvSpPr txBox="1">
            <a:spLocks noChangeArrowheads="1"/>
          </p:cNvSpPr>
          <p:nvPr/>
        </p:nvSpPr>
        <p:spPr bwMode="auto">
          <a:xfrm>
            <a:off x="4286250" y="4038600"/>
            <a:ext cx="19637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to the conference</a:t>
            </a:r>
          </a:p>
        </p:txBody>
      </p:sp>
      <p:sp>
        <p:nvSpPr>
          <p:cNvPr id="44" name="Text Box 13"/>
          <p:cNvSpPr txBox="1">
            <a:spLocks noChangeArrowheads="1"/>
          </p:cNvSpPr>
          <p:nvPr/>
        </p:nvSpPr>
        <p:spPr bwMode="auto">
          <a:xfrm>
            <a:off x="6765925" y="4038600"/>
            <a:ext cx="12525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In Canada</a:t>
            </a:r>
          </a:p>
        </p:txBody>
      </p:sp>
      <p:sp>
        <p:nvSpPr>
          <p:cNvPr id="45" name="Line 14"/>
          <p:cNvSpPr>
            <a:spLocks noChangeShapeType="1"/>
          </p:cNvSpPr>
          <p:nvPr/>
        </p:nvSpPr>
        <p:spPr bwMode="auto">
          <a:xfrm>
            <a:off x="1219200" y="3351212"/>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6" name="Line 15"/>
          <p:cNvSpPr>
            <a:spLocks noChangeShapeType="1"/>
          </p:cNvSpPr>
          <p:nvPr/>
        </p:nvSpPr>
        <p:spPr bwMode="auto">
          <a:xfrm>
            <a:off x="2362200" y="3351212"/>
            <a:ext cx="91440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7" name="Line 16"/>
          <p:cNvSpPr>
            <a:spLocks noChangeShapeType="1"/>
          </p:cNvSpPr>
          <p:nvPr/>
        </p:nvSpPr>
        <p:spPr bwMode="auto">
          <a:xfrm flipH="1">
            <a:off x="2438400" y="3351212"/>
            <a:ext cx="990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 name="Line 17"/>
          <p:cNvSpPr>
            <a:spLocks noChangeShapeType="1"/>
          </p:cNvSpPr>
          <p:nvPr/>
        </p:nvSpPr>
        <p:spPr bwMode="auto">
          <a:xfrm>
            <a:off x="4953000" y="3351212"/>
            <a:ext cx="2133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9" name="Line 18"/>
          <p:cNvSpPr>
            <a:spLocks noChangeShapeType="1"/>
          </p:cNvSpPr>
          <p:nvPr/>
        </p:nvSpPr>
        <p:spPr bwMode="auto">
          <a:xfrm flipH="1">
            <a:off x="5181600" y="3351212"/>
            <a:ext cx="19812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50" name="TextBox 49"/>
          <p:cNvSpPr txBox="1"/>
          <p:nvPr/>
        </p:nvSpPr>
        <p:spPr>
          <a:xfrm>
            <a:off x="381000" y="4648200"/>
            <a:ext cx="8763000" cy="2031325"/>
          </a:xfrm>
          <a:prstGeom prst="rect">
            <a:avLst/>
          </a:prstGeom>
          <a:noFill/>
        </p:spPr>
        <p:txBody>
          <a:bodyPr wrap="square" rtlCol="0">
            <a:spAutoFit/>
          </a:bodyPr>
          <a:lstStyle/>
          <a:p>
            <a:pPr algn="l">
              <a:buFont typeface="Arial"/>
              <a:buChar char="•"/>
            </a:pPr>
            <a:r>
              <a:rPr lang="en-US" dirty="0" smtClean="0"/>
              <a:t> What is the probability of a foreign word being translated as a particular English word?</a:t>
            </a:r>
          </a:p>
          <a:p>
            <a:pPr algn="l">
              <a:buFont typeface="Arial"/>
              <a:buChar char="•"/>
            </a:pPr>
            <a:r>
              <a:rPr lang="en-US" dirty="0" smtClean="0"/>
              <a:t> What is the probability of a foreign foreign phrase being translated as a particular English phrase?</a:t>
            </a:r>
          </a:p>
          <a:p>
            <a:pPr algn="l">
              <a:buFont typeface="Arial"/>
              <a:buChar char="•"/>
            </a:pPr>
            <a:r>
              <a:rPr lang="en-US" dirty="0" smtClean="0"/>
              <a:t> What is the probability of a word/phrase changing ordering?</a:t>
            </a:r>
          </a:p>
          <a:p>
            <a:pPr algn="l">
              <a:buFont typeface="Arial"/>
              <a:buChar char="•"/>
            </a:pPr>
            <a:r>
              <a:rPr lang="en-US" dirty="0" smtClean="0"/>
              <a:t> What is the probability of a foreign word/phrase disappearing?</a:t>
            </a:r>
          </a:p>
          <a:p>
            <a:pPr algn="l">
              <a:buFont typeface="Arial"/>
              <a:buChar char="•"/>
            </a:pPr>
            <a:r>
              <a:rPr lang="en-US" dirty="0" smtClean="0"/>
              <a:t> What is the probability of a English word/phrase appearing? </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457200" y="1600201"/>
            <a:ext cx="8229600" cy="609599"/>
          </a:xfrm>
        </p:spPr>
        <p:txBody>
          <a:bodyPr/>
          <a:lstStyle/>
          <a:p>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p:oleObj spid="_x0000_s868354" name="Equation" r:id="rId3" imgW="482600" imgH="177800" progId="Equation.3">
              <p:embed/>
            </p:oleObj>
          </a:graphicData>
        </a:graphic>
      </p:graphicFrame>
      <p:sp>
        <p:nvSpPr>
          <p:cNvPr id="22" name="TextBox 21"/>
          <p:cNvSpPr txBox="1"/>
          <p:nvPr/>
        </p:nvSpPr>
        <p:spPr>
          <a:xfrm>
            <a:off x="228600" y="3200400"/>
            <a:ext cx="6400800" cy="707886"/>
          </a:xfrm>
          <a:prstGeom prst="rect">
            <a:avLst/>
          </a:prstGeom>
          <a:noFill/>
        </p:spPr>
        <p:txBody>
          <a:bodyPr wrap="square" rtlCol="0">
            <a:spAutoFit/>
          </a:bodyPr>
          <a:lstStyle/>
          <a:p>
            <a:r>
              <a:rPr lang="en-US" sz="2000" dirty="0" err="1" smtClean="0"/>
              <a:t>p</a:t>
            </a:r>
            <a:r>
              <a:rPr lang="en-US" sz="2000" dirty="0" smtClean="0"/>
              <a:t>( </a:t>
            </a:r>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r>
              <a:rPr lang="en-US" sz="2000" dirty="0" smtClean="0">
                <a:solidFill>
                  <a:srgbClr val="0000FF"/>
                </a:solidFill>
              </a:rPr>
              <a:t> </a:t>
            </a:r>
            <a:r>
              <a:rPr lang="en-US" sz="2000" dirty="0" smtClean="0">
                <a:solidFill>
                  <a:srgbClr val="000000"/>
                </a:solidFill>
              </a:rPr>
              <a:t>| </a:t>
            </a:r>
            <a:br>
              <a:rPr lang="en-US" sz="2000" dirty="0" smtClean="0">
                <a:solidFill>
                  <a:srgbClr val="000000"/>
                </a:solidFill>
              </a:rPr>
            </a:br>
            <a:r>
              <a:rPr lang="en-US" sz="2000" dirty="0" smtClean="0">
                <a:solidFill>
                  <a:srgbClr val="000000"/>
                </a:solidFill>
              </a:rPr>
              <a:t>     </a:t>
            </a:r>
            <a:r>
              <a:rPr lang="en-US" sz="2000" dirty="0" smtClean="0">
                <a:solidFill>
                  <a:srgbClr val="00FF00"/>
                </a:solidFill>
              </a:rPr>
              <a:t>Tomorrow I will fly to the conference in Canada</a:t>
            </a:r>
            <a:r>
              <a:rPr lang="en-US" sz="2000" dirty="0" smtClean="0">
                <a:solidFill>
                  <a:srgbClr val="000000"/>
                </a:solidFill>
              </a:rPr>
              <a:t> )</a:t>
            </a:r>
            <a:r>
              <a:rPr lang="en-US" sz="2000" dirty="0" smtClean="0">
                <a:solidFill>
                  <a:srgbClr val="0000FF"/>
                </a:solidFill>
              </a:rPr>
              <a:t> </a:t>
            </a:r>
            <a:endParaRPr lang="en-US" sz="2000" dirty="0">
              <a:solidFill>
                <a:srgbClr val="0000FF"/>
              </a:solidFill>
            </a:endParaRPr>
          </a:p>
        </p:txBody>
      </p:sp>
      <p:sp>
        <p:nvSpPr>
          <p:cNvPr id="24" name="TextBox 23"/>
          <p:cNvSpPr txBox="1"/>
          <p:nvPr/>
        </p:nvSpPr>
        <p:spPr>
          <a:xfrm>
            <a:off x="228600" y="4778514"/>
            <a:ext cx="6400800" cy="707886"/>
          </a:xfrm>
          <a:prstGeom prst="rect">
            <a:avLst/>
          </a:prstGeom>
          <a:noFill/>
        </p:spPr>
        <p:txBody>
          <a:bodyPr wrap="square" rtlCol="0">
            <a:spAutoFit/>
          </a:bodyPr>
          <a:lstStyle/>
          <a:p>
            <a:r>
              <a:rPr lang="en-US" sz="2000" dirty="0" err="1" smtClean="0"/>
              <a:t>p</a:t>
            </a:r>
            <a:r>
              <a:rPr lang="en-US" sz="2000" dirty="0" smtClean="0"/>
              <a:t>( </a:t>
            </a:r>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r>
              <a:rPr lang="en-US" sz="2000" dirty="0" smtClean="0">
                <a:solidFill>
                  <a:srgbClr val="0000FF"/>
                </a:solidFill>
              </a:rPr>
              <a:t> </a:t>
            </a:r>
            <a:r>
              <a:rPr lang="en-US" sz="2000" dirty="0" smtClean="0">
                <a:solidFill>
                  <a:srgbClr val="000000"/>
                </a:solidFill>
              </a:rPr>
              <a:t>| </a:t>
            </a:r>
            <a:br>
              <a:rPr lang="en-US" sz="2000" dirty="0" smtClean="0">
                <a:solidFill>
                  <a:srgbClr val="000000"/>
                </a:solidFill>
              </a:rPr>
            </a:br>
            <a:r>
              <a:rPr lang="en-US" sz="2000" dirty="0" smtClean="0">
                <a:solidFill>
                  <a:srgbClr val="000000"/>
                </a:solidFill>
              </a:rPr>
              <a:t>     </a:t>
            </a:r>
            <a:r>
              <a:rPr lang="en-US" sz="2000" dirty="0" smtClean="0">
                <a:solidFill>
                  <a:srgbClr val="00FF00"/>
                </a:solidFill>
              </a:rPr>
              <a:t>I like peanut butter and jelly </a:t>
            </a:r>
            <a:r>
              <a:rPr lang="en-US" sz="2000" dirty="0" smtClean="0">
                <a:solidFill>
                  <a:srgbClr val="000000"/>
                </a:solidFill>
              </a:rPr>
              <a:t>)</a:t>
            </a:r>
            <a:r>
              <a:rPr lang="en-US" sz="2000" dirty="0" smtClean="0">
                <a:solidFill>
                  <a:srgbClr val="0000FF"/>
                </a:solidFill>
              </a:rPr>
              <a:t> </a:t>
            </a:r>
            <a:endParaRPr lang="en-US" sz="2000" dirty="0">
              <a:solidFill>
                <a:srgbClr val="0000FF"/>
              </a:solidFill>
            </a:endParaRPr>
          </a:p>
        </p:txBody>
      </p:sp>
      <p:sp>
        <p:nvSpPr>
          <p:cNvPr id="25" name="TextBox 24"/>
          <p:cNvSpPr txBox="1"/>
          <p:nvPr/>
        </p:nvSpPr>
        <p:spPr>
          <a:xfrm>
            <a:off x="7010400" y="3352800"/>
            <a:ext cx="1447800" cy="369332"/>
          </a:xfrm>
          <a:prstGeom prst="rect">
            <a:avLst/>
          </a:prstGeom>
          <a:noFill/>
        </p:spPr>
        <p:txBody>
          <a:bodyPr wrap="square" rtlCol="0">
            <a:spAutoFit/>
          </a:bodyPr>
          <a:lstStyle/>
          <a:p>
            <a:r>
              <a:rPr lang="en-US" dirty="0" smtClean="0"/>
              <a:t>= 0.1</a:t>
            </a:r>
            <a:endParaRPr lang="en-US" dirty="0"/>
          </a:p>
        </p:txBody>
      </p:sp>
      <p:sp>
        <p:nvSpPr>
          <p:cNvPr id="26" name="TextBox 25"/>
          <p:cNvSpPr txBox="1"/>
          <p:nvPr/>
        </p:nvSpPr>
        <p:spPr>
          <a:xfrm>
            <a:off x="7010400" y="4800600"/>
            <a:ext cx="1447800" cy="369332"/>
          </a:xfrm>
          <a:prstGeom prst="rect">
            <a:avLst/>
          </a:prstGeom>
          <a:noFill/>
        </p:spPr>
        <p:txBody>
          <a:bodyPr wrap="square" rtlCol="0">
            <a:spAutoFit/>
          </a:bodyPr>
          <a:lstStyle/>
          <a:p>
            <a:r>
              <a:rPr lang="en-US" dirty="0" smtClean="0"/>
              <a:t>= 0.0001</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Language model</a:t>
            </a:r>
            <a:endParaRPr lang="en-US" dirty="0"/>
          </a:p>
        </p:txBody>
      </p:sp>
      <p:sp>
        <p:nvSpPr>
          <p:cNvPr id="34" name="Content Placeholder 33"/>
          <p:cNvSpPr>
            <a:spLocks noGrp="1"/>
          </p:cNvSpPr>
          <p:nvPr>
            <p:ph idx="1"/>
          </p:nvPr>
        </p:nvSpPr>
        <p:spPr>
          <a:xfrm>
            <a:off x="457200" y="1600201"/>
            <a:ext cx="8229600" cy="609599"/>
          </a:xfrm>
        </p:spPr>
        <p:txBody>
          <a:bodyPr/>
          <a:lstStyle/>
          <a:p>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638550" y="2152650"/>
          <a:ext cx="876300" cy="495300"/>
        </p:xfrm>
        <a:graphic>
          <a:graphicData uri="http://schemas.openxmlformats.org/presentationml/2006/ole">
            <p:oleObj spid="_x0000_s867330" name="Equation" r:id="rId3" imgW="292100" imgH="165100" progId="Equation.3">
              <p:embed/>
            </p:oleObj>
          </a:graphicData>
        </a:graphic>
      </p:graphicFrame>
      <p:sp>
        <p:nvSpPr>
          <p:cNvPr id="13" name="TextBox 12"/>
          <p:cNvSpPr txBox="1"/>
          <p:nvPr/>
        </p:nvSpPr>
        <p:spPr>
          <a:xfrm>
            <a:off x="762000" y="3048000"/>
            <a:ext cx="7543800" cy="400110"/>
          </a:xfrm>
          <a:prstGeom prst="rect">
            <a:avLst/>
          </a:prstGeom>
          <a:noFill/>
        </p:spPr>
        <p:txBody>
          <a:bodyPr wrap="square" rtlCol="0">
            <a:spAutoFit/>
          </a:bodyPr>
          <a:lstStyle/>
          <a:p>
            <a:r>
              <a:rPr lang="en-US" sz="2000" dirty="0" smtClean="0">
                <a:solidFill>
                  <a:srgbClr val="00FF00"/>
                </a:solidFill>
              </a:rPr>
              <a:t>Tomorrow I will fly to the conference in Canada</a:t>
            </a:r>
            <a:endParaRPr lang="en-US" sz="2000" dirty="0">
              <a:solidFill>
                <a:srgbClr val="00FF00"/>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304800" y="274638"/>
            <a:ext cx="8382000" cy="1143000"/>
          </a:xfrm>
        </p:spPr>
        <p:txBody>
          <a:bodyPr/>
          <a:lstStyle/>
          <a:p>
            <a:r>
              <a:rPr lang="en-US" dirty="0" smtClean="0"/>
              <a:t>What is a probability distribution?</a:t>
            </a:r>
            <a:endParaRPr lang="en-US" dirty="0"/>
          </a:p>
        </p:txBody>
      </p:sp>
      <p:sp>
        <p:nvSpPr>
          <p:cNvPr id="34" name="Content Placeholder 33"/>
          <p:cNvSpPr>
            <a:spLocks noGrp="1"/>
          </p:cNvSpPr>
          <p:nvPr>
            <p:ph idx="1"/>
          </p:nvPr>
        </p:nvSpPr>
        <p:spPr>
          <a:xfrm>
            <a:off x="457200" y="1600201"/>
            <a:ext cx="8229600" cy="5029199"/>
          </a:xfrm>
        </p:spPr>
        <p:txBody>
          <a:bodyPr/>
          <a:lstStyle/>
          <a:p>
            <a:r>
              <a:rPr lang="en-US" sz="2800" dirty="0" smtClean="0"/>
              <a:t>A probability distribution defines the probability over a space of possible inputs</a:t>
            </a:r>
          </a:p>
          <a:p>
            <a:r>
              <a:rPr lang="en-US" sz="2800" dirty="0" smtClean="0"/>
              <a:t>For the language model, what is the space of possible inputs?</a:t>
            </a:r>
          </a:p>
          <a:p>
            <a:pPr lvl="1"/>
            <a:r>
              <a:rPr lang="en-US" sz="2400" dirty="0" smtClean="0"/>
              <a:t>A language model describes the probability over </a:t>
            </a:r>
            <a:r>
              <a:rPr lang="en-US" sz="2400" dirty="0" smtClean="0">
                <a:solidFill>
                  <a:srgbClr val="FF0000"/>
                </a:solidFill>
              </a:rPr>
              <a:t>ALL</a:t>
            </a:r>
            <a:r>
              <a:rPr lang="en-US" sz="2400" dirty="0" smtClean="0"/>
              <a:t> possible combinations of English words</a:t>
            </a:r>
          </a:p>
          <a:p>
            <a:r>
              <a:rPr lang="en-US" sz="2800" dirty="0" smtClean="0"/>
              <a:t>For the translation model, what is the space of possible inputs?</a:t>
            </a:r>
          </a:p>
          <a:p>
            <a:pPr lvl="1"/>
            <a:r>
              <a:rPr lang="en-US" sz="2400" dirty="0" smtClean="0">
                <a:solidFill>
                  <a:srgbClr val="FF0000"/>
                </a:solidFill>
              </a:rPr>
              <a:t>ALL</a:t>
            </a:r>
            <a:r>
              <a:rPr lang="en-US" sz="2400" dirty="0" smtClean="0"/>
              <a:t> possible combinations of foreign words with </a:t>
            </a:r>
            <a:r>
              <a:rPr lang="en-US" sz="2400" dirty="0" smtClean="0">
                <a:solidFill>
                  <a:srgbClr val="FF0000"/>
                </a:solidFill>
              </a:rPr>
              <a:t>ALL</a:t>
            </a:r>
            <a:r>
              <a:rPr lang="en-US" sz="2400" dirty="0" smtClean="0"/>
              <a:t> possible combinations of English words</a:t>
            </a:r>
            <a:endParaRPr lang="en-US" sz="24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bld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685800" y="304800"/>
            <a:ext cx="7772400" cy="1143000"/>
          </a:xfrm>
          <a:noFill/>
          <a:ln/>
        </p:spPr>
        <p:txBody>
          <a:bodyPr/>
          <a:lstStyle/>
          <a:p>
            <a:r>
              <a:rPr lang="en-US" dirty="0" smtClean="0">
                <a:solidFill>
                  <a:schemeClr val="tx1"/>
                </a:solidFill>
              </a:rPr>
              <a:t>One way to think about it…</a:t>
            </a:r>
            <a:endParaRPr lang="en-US" dirty="0">
              <a:solidFill>
                <a:schemeClr val="tx1"/>
              </a:solidFill>
            </a:endParaRPr>
          </a:p>
        </p:txBody>
      </p:sp>
      <p:sp>
        <p:nvSpPr>
          <p:cNvPr id="830467" name="Text Box 3"/>
          <p:cNvSpPr txBox="1">
            <a:spLocks noChangeArrowheads="1"/>
          </p:cNvSpPr>
          <p:nvPr/>
        </p:nvSpPr>
        <p:spPr bwMode="auto">
          <a:xfrm>
            <a:off x="349705" y="2225675"/>
            <a:ext cx="1432604" cy="830997"/>
          </a:xfrm>
          <a:prstGeom prst="rect">
            <a:avLst/>
          </a:prstGeom>
          <a:noFill/>
          <a:ln w="9525">
            <a:noFill/>
            <a:miter lim="800000"/>
            <a:headEnd/>
            <a:tailEnd/>
          </a:ln>
          <a:effectLst/>
        </p:spPr>
        <p:txBody>
          <a:bodyPr wrap="none">
            <a:prstTxWarp prst="textNoShape">
              <a:avLst/>
            </a:prstTxWarp>
            <a:spAutoFit/>
          </a:bodyPr>
          <a:lstStyle/>
          <a:p>
            <a:r>
              <a:rPr lang="en-US" sz="2400" b="1" dirty="0" smtClean="0"/>
              <a:t>Spanish</a:t>
            </a:r>
            <a:br>
              <a:rPr lang="en-US" sz="2400" b="1" dirty="0" smtClean="0"/>
            </a:br>
            <a:r>
              <a:rPr lang="en-US" sz="2400" b="1" dirty="0" smtClean="0"/>
              <a:t>(foreign)</a:t>
            </a:r>
            <a:endParaRPr lang="en-US" sz="2400" b="1" dirty="0"/>
          </a:p>
        </p:txBody>
      </p:sp>
      <p:sp>
        <p:nvSpPr>
          <p:cNvPr id="830468" name="Line 4"/>
          <p:cNvSpPr>
            <a:spLocks noChangeShapeType="1"/>
          </p:cNvSpPr>
          <p:nvPr/>
        </p:nvSpPr>
        <p:spPr bwMode="auto">
          <a:xfrm>
            <a:off x="1900237" y="2452687"/>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69" name="Rectangle 5"/>
          <p:cNvSpPr>
            <a:spLocks noChangeArrowheads="1"/>
          </p:cNvSpPr>
          <p:nvPr/>
        </p:nvSpPr>
        <p:spPr bwMode="auto">
          <a:xfrm>
            <a:off x="2514600" y="2057400"/>
            <a:ext cx="1219200" cy="823914"/>
          </a:xfrm>
          <a:prstGeom prst="rect">
            <a:avLst/>
          </a:prstGeom>
          <a:solidFill>
            <a:srgbClr val="FFFF00"/>
          </a:solidFill>
          <a:ln w="38100">
            <a:solidFill>
              <a:schemeClr val="tx1"/>
            </a:solidFill>
            <a:miter lim="800000"/>
            <a:headEnd/>
            <a:tailEnd/>
          </a:ln>
          <a:effectLst/>
        </p:spPr>
        <p:txBody>
          <a:bodyPr wrap="none" anchor="ctr">
            <a:prstTxWarp prst="textNoShape">
              <a:avLst/>
            </a:prstTxWarp>
          </a:bodyPr>
          <a:lstStyle/>
          <a:p>
            <a:r>
              <a:rPr lang="en-US" dirty="0" smtClean="0"/>
              <a:t>Translation</a:t>
            </a:r>
            <a:br>
              <a:rPr lang="en-US" dirty="0" smtClean="0"/>
            </a:br>
            <a:r>
              <a:rPr lang="en-US" dirty="0" smtClean="0"/>
              <a:t>model</a:t>
            </a:r>
            <a:endParaRPr lang="en-US" dirty="0"/>
          </a:p>
        </p:txBody>
      </p:sp>
      <p:sp>
        <p:nvSpPr>
          <p:cNvPr id="830470" name="Rectangle 6"/>
          <p:cNvSpPr>
            <a:spLocks noChangeArrowheads="1"/>
          </p:cNvSpPr>
          <p:nvPr/>
        </p:nvSpPr>
        <p:spPr bwMode="auto">
          <a:xfrm>
            <a:off x="5943600" y="2147887"/>
            <a:ext cx="1219200" cy="609600"/>
          </a:xfrm>
          <a:prstGeom prst="rect">
            <a:avLst/>
          </a:prstGeom>
          <a:solidFill>
            <a:srgbClr val="FFFF00"/>
          </a:solidFill>
          <a:ln w="38100">
            <a:solidFill>
              <a:schemeClr val="tx1"/>
            </a:solidFill>
            <a:miter lim="800000"/>
            <a:headEnd/>
            <a:tailEnd/>
          </a:ln>
          <a:effectLst/>
        </p:spPr>
        <p:txBody>
          <a:bodyPr wrap="none" anchor="ctr">
            <a:prstTxWarp prst="textNoShape">
              <a:avLst/>
            </a:prstTxWarp>
          </a:bodyPr>
          <a:lstStyle/>
          <a:p>
            <a:r>
              <a:rPr lang="en-US" dirty="0" smtClean="0"/>
              <a:t>language</a:t>
            </a:r>
            <a:br>
              <a:rPr lang="en-US" dirty="0" smtClean="0"/>
            </a:br>
            <a:r>
              <a:rPr lang="en-US" dirty="0" smtClean="0"/>
              <a:t>model</a:t>
            </a:r>
            <a:endParaRPr lang="en-US" dirty="0"/>
          </a:p>
        </p:txBody>
      </p:sp>
      <p:sp>
        <p:nvSpPr>
          <p:cNvPr id="830471" name="Text Box 7"/>
          <p:cNvSpPr txBox="1">
            <a:spLocks noChangeArrowheads="1"/>
          </p:cNvSpPr>
          <p:nvPr/>
        </p:nvSpPr>
        <p:spPr bwMode="auto">
          <a:xfrm>
            <a:off x="4087813" y="2149475"/>
            <a:ext cx="1284287" cy="822325"/>
          </a:xfrm>
          <a:prstGeom prst="rect">
            <a:avLst/>
          </a:prstGeom>
          <a:noFill/>
          <a:ln w="9525">
            <a:noFill/>
            <a:miter lim="800000"/>
            <a:headEnd/>
            <a:tailEnd/>
          </a:ln>
          <a:effectLst/>
        </p:spPr>
        <p:txBody>
          <a:bodyPr wrap="none">
            <a:prstTxWarp prst="textNoShape">
              <a:avLst/>
            </a:prstTxWarp>
            <a:spAutoFit/>
          </a:bodyPr>
          <a:lstStyle/>
          <a:p>
            <a:r>
              <a:rPr lang="en-US" sz="2400" b="1"/>
              <a:t>Broken</a:t>
            </a:r>
          </a:p>
          <a:p>
            <a:r>
              <a:rPr lang="en-US" sz="2400" b="1"/>
              <a:t>English</a:t>
            </a:r>
          </a:p>
        </p:txBody>
      </p:sp>
      <p:sp>
        <p:nvSpPr>
          <p:cNvPr id="830472" name="Line 8"/>
          <p:cNvSpPr>
            <a:spLocks noChangeShapeType="1"/>
          </p:cNvSpPr>
          <p:nvPr/>
        </p:nvSpPr>
        <p:spPr bwMode="auto">
          <a:xfrm>
            <a:off x="5486400" y="2452687"/>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73" name="Line 9"/>
          <p:cNvSpPr>
            <a:spLocks noChangeShapeType="1"/>
          </p:cNvSpPr>
          <p:nvPr/>
        </p:nvSpPr>
        <p:spPr bwMode="auto">
          <a:xfrm>
            <a:off x="3810000" y="2438400"/>
            <a:ext cx="3048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74" name="Text Box 10"/>
          <p:cNvSpPr txBox="1">
            <a:spLocks noChangeArrowheads="1"/>
          </p:cNvSpPr>
          <p:nvPr/>
        </p:nvSpPr>
        <p:spPr bwMode="auto">
          <a:xfrm>
            <a:off x="7772400" y="2209800"/>
            <a:ext cx="1284287" cy="457200"/>
          </a:xfrm>
          <a:prstGeom prst="rect">
            <a:avLst/>
          </a:prstGeom>
          <a:noFill/>
          <a:ln w="9525">
            <a:noFill/>
            <a:miter lim="800000"/>
            <a:headEnd/>
            <a:tailEnd/>
          </a:ln>
          <a:effectLst/>
        </p:spPr>
        <p:txBody>
          <a:bodyPr wrap="none">
            <a:prstTxWarp prst="textNoShape">
              <a:avLst/>
            </a:prstTxWarp>
            <a:spAutoFit/>
          </a:bodyPr>
          <a:lstStyle/>
          <a:p>
            <a:r>
              <a:rPr lang="en-US" sz="2400" b="1" dirty="0"/>
              <a:t>English</a:t>
            </a:r>
          </a:p>
        </p:txBody>
      </p:sp>
      <p:sp>
        <p:nvSpPr>
          <p:cNvPr id="830475" name="Line 11"/>
          <p:cNvSpPr>
            <a:spLocks noChangeShapeType="1"/>
          </p:cNvSpPr>
          <p:nvPr/>
        </p:nvSpPr>
        <p:spPr bwMode="auto">
          <a:xfrm>
            <a:off x="7162800" y="2438400"/>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86" name="Text Box 22"/>
          <p:cNvSpPr txBox="1">
            <a:spLocks noChangeArrowheads="1"/>
          </p:cNvSpPr>
          <p:nvPr/>
        </p:nvSpPr>
        <p:spPr bwMode="auto">
          <a:xfrm>
            <a:off x="228600" y="4419600"/>
            <a:ext cx="2816225" cy="45720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Que hambre tengo yo</a:t>
            </a:r>
          </a:p>
        </p:txBody>
      </p:sp>
      <p:sp>
        <p:nvSpPr>
          <p:cNvPr id="830487" name="Text Box 23"/>
          <p:cNvSpPr txBox="1">
            <a:spLocks noChangeArrowheads="1"/>
          </p:cNvSpPr>
          <p:nvPr/>
        </p:nvSpPr>
        <p:spPr bwMode="auto">
          <a:xfrm>
            <a:off x="3581400" y="3886200"/>
            <a:ext cx="2841625" cy="1552575"/>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What hunger have I,</a:t>
            </a:r>
          </a:p>
          <a:p>
            <a:pPr algn="l"/>
            <a:r>
              <a:rPr lang="en-US" sz="2400">
                <a:latin typeface="Times New Roman" pitchFamily="-111" charset="0"/>
              </a:rPr>
              <a:t>Hungry I am so,</a:t>
            </a:r>
          </a:p>
          <a:p>
            <a:pPr algn="l"/>
            <a:r>
              <a:rPr lang="en-US" sz="2400">
                <a:latin typeface="Times New Roman" pitchFamily="-111" charset="0"/>
              </a:rPr>
              <a:t>I am so hungry,</a:t>
            </a:r>
          </a:p>
          <a:p>
            <a:pPr algn="l"/>
            <a:r>
              <a:rPr lang="en-US" sz="2400">
                <a:latin typeface="Times New Roman" pitchFamily="-111" charset="0"/>
              </a:rPr>
              <a:t>Have I that hunger …</a:t>
            </a:r>
          </a:p>
        </p:txBody>
      </p:sp>
      <p:sp>
        <p:nvSpPr>
          <p:cNvPr id="830488" name="Text Box 24"/>
          <p:cNvSpPr txBox="1">
            <a:spLocks noChangeArrowheads="1"/>
          </p:cNvSpPr>
          <p:nvPr/>
        </p:nvSpPr>
        <p:spPr bwMode="auto">
          <a:xfrm>
            <a:off x="6934200" y="4419600"/>
            <a:ext cx="2020888" cy="45720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I am so hungry</a:t>
            </a:r>
          </a:p>
        </p:txBody>
      </p:sp>
      <p:sp>
        <p:nvSpPr>
          <p:cNvPr id="830489" name="Line 25"/>
          <p:cNvSpPr>
            <a:spLocks noChangeShapeType="1"/>
          </p:cNvSpPr>
          <p:nvPr/>
        </p:nvSpPr>
        <p:spPr bwMode="auto">
          <a:xfrm>
            <a:off x="3124200" y="4648200"/>
            <a:ext cx="304800" cy="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830490" name="Line 26"/>
          <p:cNvSpPr>
            <a:spLocks noChangeShapeType="1"/>
          </p:cNvSpPr>
          <p:nvPr/>
        </p:nvSpPr>
        <p:spPr bwMode="auto">
          <a:xfrm>
            <a:off x="6477000" y="4648200"/>
            <a:ext cx="304800" cy="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p:txBody>
          <a:bodyPr/>
          <a:lstStyle/>
          <a:p>
            <a:r>
              <a:rPr lang="en-US" smtClean="0"/>
              <a:t>Translation</a:t>
            </a:r>
            <a:endParaRPr lang="en-US" dirty="0"/>
          </a:p>
        </p:txBody>
      </p:sp>
      <p:sp>
        <p:nvSpPr>
          <p:cNvPr id="20" name="Content Placeholder 19"/>
          <p:cNvSpPr>
            <a:spLocks noGrp="1"/>
          </p:cNvSpPr>
          <p:nvPr>
            <p:ph idx="1"/>
          </p:nvPr>
        </p:nvSpPr>
        <p:spPr>
          <a:xfrm>
            <a:off x="457200" y="2362201"/>
            <a:ext cx="8229600" cy="2819400"/>
          </a:xfrm>
        </p:spPr>
        <p:txBody>
          <a:bodyPr/>
          <a:lstStyle/>
          <a:p>
            <a:r>
              <a:rPr lang="en-US" dirty="0" smtClean="0"/>
              <a:t>Let’s assume we have a translation model and a language model</a:t>
            </a:r>
          </a:p>
          <a:p>
            <a:r>
              <a:rPr lang="en-US" dirty="0" smtClean="0"/>
              <a:t>Given a foreign sentence, what question do we want to ask to translate that sentence into English?</a:t>
            </a:r>
            <a:endParaRPr lang="en-US" dirty="0"/>
          </a:p>
        </p:txBody>
      </p:sp>
      <p:sp>
        <p:nvSpPr>
          <p:cNvPr id="17"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3234" name="Object 2"/>
          <p:cNvGraphicFramePr>
            <a:graphicFrameLocks noChangeAspect="1"/>
          </p:cNvGraphicFramePr>
          <p:nvPr/>
        </p:nvGraphicFramePr>
        <p:xfrm>
          <a:off x="2286000" y="1600200"/>
          <a:ext cx="4076700" cy="533400"/>
        </p:xfrm>
        <a:graphic>
          <a:graphicData uri="http://schemas.openxmlformats.org/presentationml/2006/ole">
            <p:oleObj spid="_x0000_s863234" name="Equation" r:id="rId4" imgW="1358900" imgH="177800" progId="Equation.3">
              <p:embed/>
            </p:oleObj>
          </a:graphicData>
        </a:graphic>
      </p:graphicFrame>
      <p:graphicFrame>
        <p:nvGraphicFramePr>
          <p:cNvPr id="863235" name="Object 3"/>
          <p:cNvGraphicFramePr>
            <a:graphicFrameLocks noChangeAspect="1"/>
          </p:cNvGraphicFramePr>
          <p:nvPr/>
        </p:nvGraphicFramePr>
        <p:xfrm>
          <a:off x="1600200" y="5486400"/>
          <a:ext cx="5715000" cy="533400"/>
        </p:xfrm>
        <a:graphic>
          <a:graphicData uri="http://schemas.openxmlformats.org/presentationml/2006/ole">
            <p:oleObj spid="_x0000_s863235" name="Equation" r:id="rId5" imgW="1905000" imgH="17780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3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8658" name="Rectangle 2"/>
          <p:cNvSpPr>
            <a:spLocks noChangeArrowheads="1"/>
          </p:cNvSpPr>
          <p:nvPr/>
        </p:nvSpPr>
        <p:spPr bwMode="auto">
          <a:xfrm>
            <a:off x="4800600" y="5334000"/>
            <a:ext cx="2362200" cy="13716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59" name="Rectangle 3"/>
          <p:cNvSpPr>
            <a:spLocks noGrp="1" noChangeArrowheads="1"/>
          </p:cNvSpPr>
          <p:nvPr>
            <p:ph type="title"/>
          </p:nvPr>
        </p:nvSpPr>
        <p:spPr>
          <a:xfrm>
            <a:off x="457200" y="0"/>
            <a:ext cx="8229600" cy="1143000"/>
          </a:xfrm>
        </p:spPr>
        <p:txBody>
          <a:bodyPr/>
          <a:lstStyle/>
          <a:p>
            <a:r>
              <a:rPr lang="en-US"/>
              <a:t>Statistical MT Overview</a:t>
            </a:r>
          </a:p>
        </p:txBody>
      </p:sp>
      <p:sp>
        <p:nvSpPr>
          <p:cNvPr id="838660" name="AutoShape 4"/>
          <p:cNvSpPr>
            <a:spLocks noChangeArrowheads="1"/>
          </p:cNvSpPr>
          <p:nvPr/>
        </p:nvSpPr>
        <p:spPr bwMode="auto">
          <a:xfrm>
            <a:off x="2286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61" name="AutoShape 5"/>
          <p:cNvSpPr>
            <a:spLocks noChangeArrowheads="1"/>
          </p:cNvSpPr>
          <p:nvPr/>
        </p:nvSpPr>
        <p:spPr bwMode="auto">
          <a:xfrm>
            <a:off x="7620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62" name="Text Box 6"/>
          <p:cNvSpPr txBox="1">
            <a:spLocks noChangeArrowheads="1"/>
          </p:cNvSpPr>
          <p:nvPr/>
        </p:nvSpPr>
        <p:spPr bwMode="auto">
          <a:xfrm>
            <a:off x="-152400" y="18288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Bilingual data</a:t>
            </a:r>
          </a:p>
        </p:txBody>
      </p:sp>
      <p:sp>
        <p:nvSpPr>
          <p:cNvPr id="838663" name="Line 7"/>
          <p:cNvSpPr>
            <a:spLocks noChangeShapeType="1"/>
          </p:cNvSpPr>
          <p:nvPr/>
        </p:nvSpPr>
        <p:spPr bwMode="auto">
          <a:xfrm>
            <a:off x="1676400" y="2667000"/>
            <a:ext cx="685800" cy="0"/>
          </a:xfrm>
          <a:prstGeom prst="line">
            <a:avLst/>
          </a:prstGeom>
          <a:noFill/>
          <a:ln w="38100">
            <a:solidFill>
              <a:schemeClr val="tx1"/>
            </a:solidFill>
            <a:round/>
            <a:headEnd/>
            <a:tailEnd type="triangle" w="med" len="med"/>
          </a:ln>
          <a:effectLst/>
        </p:spPr>
        <p:txBody>
          <a:bodyPr>
            <a:prstTxWarp prst="textNoShape">
              <a:avLst/>
            </a:prstTxWarp>
          </a:bodyPr>
          <a:lstStyle/>
          <a:p>
            <a:endParaRPr lang="en-US"/>
          </a:p>
        </p:txBody>
      </p:sp>
      <p:sp>
        <p:nvSpPr>
          <p:cNvPr id="838664" name="Line 8"/>
          <p:cNvSpPr>
            <a:spLocks noChangeShapeType="1"/>
          </p:cNvSpPr>
          <p:nvPr/>
        </p:nvSpPr>
        <p:spPr bwMode="auto">
          <a:xfrm>
            <a:off x="2743200" y="2286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5" name="Line 9"/>
          <p:cNvSpPr>
            <a:spLocks noChangeShapeType="1"/>
          </p:cNvSpPr>
          <p:nvPr/>
        </p:nvSpPr>
        <p:spPr bwMode="auto">
          <a:xfrm>
            <a:off x="3276600" y="2286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6" name="Line 10"/>
          <p:cNvSpPr>
            <a:spLocks noChangeShapeType="1"/>
          </p:cNvSpPr>
          <p:nvPr/>
        </p:nvSpPr>
        <p:spPr bwMode="auto">
          <a:xfrm>
            <a:off x="2743200" y="2362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7" name="Line 11"/>
          <p:cNvSpPr>
            <a:spLocks noChangeShapeType="1"/>
          </p:cNvSpPr>
          <p:nvPr/>
        </p:nvSpPr>
        <p:spPr bwMode="auto">
          <a:xfrm>
            <a:off x="3276600" y="2362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8" name="Line 12"/>
          <p:cNvSpPr>
            <a:spLocks noChangeShapeType="1"/>
          </p:cNvSpPr>
          <p:nvPr/>
        </p:nvSpPr>
        <p:spPr bwMode="auto">
          <a:xfrm>
            <a:off x="2743200" y="2438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9" name="Line 13"/>
          <p:cNvSpPr>
            <a:spLocks noChangeShapeType="1"/>
          </p:cNvSpPr>
          <p:nvPr/>
        </p:nvSpPr>
        <p:spPr bwMode="auto">
          <a:xfrm>
            <a:off x="3276600" y="2438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0" name="Line 14"/>
          <p:cNvSpPr>
            <a:spLocks noChangeShapeType="1"/>
          </p:cNvSpPr>
          <p:nvPr/>
        </p:nvSpPr>
        <p:spPr bwMode="auto">
          <a:xfrm>
            <a:off x="2743200" y="25146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1" name="Line 15"/>
          <p:cNvSpPr>
            <a:spLocks noChangeShapeType="1"/>
          </p:cNvSpPr>
          <p:nvPr/>
        </p:nvSpPr>
        <p:spPr bwMode="auto">
          <a:xfrm>
            <a:off x="3276600" y="25146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2" name="Line 16"/>
          <p:cNvSpPr>
            <a:spLocks noChangeShapeType="1"/>
          </p:cNvSpPr>
          <p:nvPr/>
        </p:nvSpPr>
        <p:spPr bwMode="auto">
          <a:xfrm>
            <a:off x="2743200" y="25908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3" name="Line 17"/>
          <p:cNvSpPr>
            <a:spLocks noChangeShapeType="1"/>
          </p:cNvSpPr>
          <p:nvPr/>
        </p:nvSpPr>
        <p:spPr bwMode="auto">
          <a:xfrm>
            <a:off x="3276600" y="25908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4" name="Line 18"/>
          <p:cNvSpPr>
            <a:spLocks noChangeShapeType="1"/>
          </p:cNvSpPr>
          <p:nvPr/>
        </p:nvSpPr>
        <p:spPr bwMode="auto">
          <a:xfrm>
            <a:off x="2743200" y="2667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5" name="Line 19"/>
          <p:cNvSpPr>
            <a:spLocks noChangeShapeType="1"/>
          </p:cNvSpPr>
          <p:nvPr/>
        </p:nvSpPr>
        <p:spPr bwMode="auto">
          <a:xfrm>
            <a:off x="3276600" y="2667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6" name="Line 20"/>
          <p:cNvSpPr>
            <a:spLocks noChangeShapeType="1"/>
          </p:cNvSpPr>
          <p:nvPr/>
        </p:nvSpPr>
        <p:spPr bwMode="auto">
          <a:xfrm>
            <a:off x="2743200" y="2743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7" name="Line 21"/>
          <p:cNvSpPr>
            <a:spLocks noChangeShapeType="1"/>
          </p:cNvSpPr>
          <p:nvPr/>
        </p:nvSpPr>
        <p:spPr bwMode="auto">
          <a:xfrm>
            <a:off x="3276600" y="2743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8" name="Line 22"/>
          <p:cNvSpPr>
            <a:spLocks noChangeShapeType="1"/>
          </p:cNvSpPr>
          <p:nvPr/>
        </p:nvSpPr>
        <p:spPr bwMode="auto">
          <a:xfrm>
            <a:off x="2743200" y="2819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9" name="Line 23"/>
          <p:cNvSpPr>
            <a:spLocks noChangeShapeType="1"/>
          </p:cNvSpPr>
          <p:nvPr/>
        </p:nvSpPr>
        <p:spPr bwMode="auto">
          <a:xfrm>
            <a:off x="3276600" y="2819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80" name="Text Box 24"/>
          <p:cNvSpPr txBox="1">
            <a:spLocks noChangeArrowheads="1"/>
          </p:cNvSpPr>
          <p:nvPr/>
        </p:nvSpPr>
        <p:spPr bwMode="auto">
          <a:xfrm>
            <a:off x="1143000" y="2895600"/>
            <a:ext cx="16764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preprocessing</a:t>
            </a:r>
          </a:p>
        </p:txBody>
      </p:sp>
      <p:sp>
        <p:nvSpPr>
          <p:cNvPr id="838681" name="Text Box 25"/>
          <p:cNvSpPr txBox="1">
            <a:spLocks noChangeArrowheads="1"/>
          </p:cNvSpPr>
          <p:nvPr/>
        </p:nvSpPr>
        <p:spPr bwMode="auto">
          <a:xfrm>
            <a:off x="2286000" y="1600200"/>
            <a:ext cx="19812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“nice” fragment aligned data</a:t>
            </a:r>
          </a:p>
        </p:txBody>
      </p:sp>
      <p:sp>
        <p:nvSpPr>
          <p:cNvPr id="838682" name="Rectangle 26"/>
          <p:cNvSpPr>
            <a:spLocks noChangeArrowheads="1"/>
          </p:cNvSpPr>
          <p:nvPr/>
        </p:nvSpPr>
        <p:spPr bwMode="auto">
          <a:xfrm>
            <a:off x="5029200" y="1981200"/>
            <a:ext cx="1828800" cy="28194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838683" name="Text Box 27"/>
          <p:cNvSpPr txBox="1">
            <a:spLocks noChangeArrowheads="1"/>
          </p:cNvSpPr>
          <p:nvPr/>
        </p:nvSpPr>
        <p:spPr bwMode="auto">
          <a:xfrm>
            <a:off x="5257800" y="2286000"/>
            <a:ext cx="1371600" cy="650875"/>
          </a:xfrm>
          <a:prstGeom prst="rect">
            <a:avLst/>
          </a:prstGeom>
          <a:noFill/>
          <a:ln w="9525">
            <a:solidFill>
              <a:schemeClr val="tx1"/>
            </a:solidFill>
            <a:miter lim="800000"/>
            <a:headEnd/>
            <a:tailEnd/>
          </a:ln>
          <a:effectLst/>
        </p:spPr>
        <p:txBody>
          <a:bodyPr>
            <a:prstTxWarp prst="textNoShape">
              <a:avLst/>
            </a:prstTxWarp>
            <a:spAutoFit/>
          </a:bodyPr>
          <a:lstStyle/>
          <a:p>
            <a:pPr>
              <a:spcBef>
                <a:spcPct val="50000"/>
              </a:spcBef>
            </a:pPr>
            <a:r>
              <a:rPr lang="en-US"/>
              <a:t>Translation model</a:t>
            </a:r>
          </a:p>
        </p:txBody>
      </p:sp>
      <p:sp>
        <p:nvSpPr>
          <p:cNvPr id="838684" name="Text Box 28"/>
          <p:cNvSpPr txBox="1">
            <a:spLocks noChangeArrowheads="1"/>
          </p:cNvSpPr>
          <p:nvPr/>
        </p:nvSpPr>
        <p:spPr bwMode="auto">
          <a:xfrm>
            <a:off x="3962400" y="1066800"/>
            <a:ext cx="1143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FF0000"/>
                </a:solidFill>
              </a:rPr>
              <a:t>training</a:t>
            </a:r>
          </a:p>
        </p:txBody>
      </p:sp>
      <p:sp>
        <p:nvSpPr>
          <p:cNvPr id="838685" name="AutoShape 29"/>
          <p:cNvSpPr>
            <a:spLocks noChangeArrowheads="1"/>
          </p:cNvSpPr>
          <p:nvPr/>
        </p:nvSpPr>
        <p:spPr bwMode="auto">
          <a:xfrm>
            <a:off x="2743200" y="40386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86" name="Text Box 30"/>
          <p:cNvSpPr txBox="1">
            <a:spLocks noChangeArrowheads="1"/>
          </p:cNvSpPr>
          <p:nvPr/>
        </p:nvSpPr>
        <p:spPr bwMode="auto">
          <a:xfrm>
            <a:off x="1524000" y="35052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monolingual data</a:t>
            </a:r>
          </a:p>
        </p:txBody>
      </p:sp>
      <p:sp>
        <p:nvSpPr>
          <p:cNvPr id="838687" name="Text Box 31"/>
          <p:cNvSpPr txBox="1">
            <a:spLocks noChangeArrowheads="1"/>
          </p:cNvSpPr>
          <p:nvPr/>
        </p:nvSpPr>
        <p:spPr bwMode="auto">
          <a:xfrm>
            <a:off x="5257800" y="3810000"/>
            <a:ext cx="1371600" cy="650875"/>
          </a:xfrm>
          <a:prstGeom prst="rect">
            <a:avLst/>
          </a:prstGeom>
          <a:noFill/>
          <a:ln w="9525">
            <a:solidFill>
              <a:schemeClr val="tx1"/>
            </a:solidFill>
            <a:miter lim="800000"/>
            <a:headEnd/>
            <a:tailEnd/>
          </a:ln>
          <a:effectLst/>
        </p:spPr>
        <p:txBody>
          <a:bodyPr>
            <a:prstTxWarp prst="textNoShape">
              <a:avLst/>
            </a:prstTxWarp>
            <a:spAutoFit/>
          </a:bodyPr>
          <a:lstStyle/>
          <a:p>
            <a:pPr>
              <a:spcBef>
                <a:spcPct val="50000"/>
              </a:spcBef>
            </a:pPr>
            <a:r>
              <a:rPr lang="en-US"/>
              <a:t>Language model</a:t>
            </a:r>
          </a:p>
        </p:txBody>
      </p:sp>
      <p:sp>
        <p:nvSpPr>
          <p:cNvPr id="838688" name="Text Box 32"/>
          <p:cNvSpPr txBox="1">
            <a:spLocks noChangeArrowheads="1"/>
          </p:cNvSpPr>
          <p:nvPr/>
        </p:nvSpPr>
        <p:spPr bwMode="auto">
          <a:xfrm>
            <a:off x="5257800" y="1295400"/>
            <a:ext cx="14478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learned parameters</a:t>
            </a:r>
          </a:p>
        </p:txBody>
      </p:sp>
      <p:sp>
        <p:nvSpPr>
          <p:cNvPr id="838689" name="Line 33"/>
          <p:cNvSpPr>
            <a:spLocks noChangeShapeType="1"/>
          </p:cNvSpPr>
          <p:nvPr/>
        </p:nvSpPr>
        <p:spPr bwMode="auto">
          <a:xfrm>
            <a:off x="457200" y="5029200"/>
            <a:ext cx="8382000" cy="0"/>
          </a:xfrm>
          <a:prstGeom prst="line">
            <a:avLst/>
          </a:prstGeom>
          <a:noFill/>
          <a:ln w="28575">
            <a:solidFill>
              <a:srgbClr val="FF0000"/>
            </a:solidFill>
            <a:round/>
            <a:headEnd/>
            <a:tailEnd/>
          </a:ln>
          <a:effectLst/>
        </p:spPr>
        <p:txBody>
          <a:bodyPr>
            <a:prstTxWarp prst="textNoShape">
              <a:avLst/>
            </a:prstTxWarp>
          </a:bodyPr>
          <a:lstStyle/>
          <a:p>
            <a:endParaRPr lang="en-US"/>
          </a:p>
        </p:txBody>
      </p:sp>
      <p:sp>
        <p:nvSpPr>
          <p:cNvPr id="838690" name="Text Box 34"/>
          <p:cNvSpPr txBox="1">
            <a:spLocks noChangeArrowheads="1"/>
          </p:cNvSpPr>
          <p:nvPr/>
        </p:nvSpPr>
        <p:spPr bwMode="auto">
          <a:xfrm>
            <a:off x="28194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Foreign sentence</a:t>
            </a:r>
          </a:p>
        </p:txBody>
      </p:sp>
      <p:sp>
        <p:nvSpPr>
          <p:cNvPr id="838691" name="Text Box 35"/>
          <p:cNvSpPr txBox="1">
            <a:spLocks noChangeArrowheads="1"/>
          </p:cNvSpPr>
          <p:nvPr/>
        </p:nvSpPr>
        <p:spPr bwMode="auto">
          <a:xfrm>
            <a:off x="609600" y="5638800"/>
            <a:ext cx="1752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chemeClr val="accent2"/>
                </a:solidFill>
              </a:rPr>
              <a:t>Translation</a:t>
            </a:r>
          </a:p>
        </p:txBody>
      </p:sp>
      <p:sp>
        <p:nvSpPr>
          <p:cNvPr id="838692" name="Line 36"/>
          <p:cNvSpPr>
            <a:spLocks noChangeShapeType="1"/>
          </p:cNvSpPr>
          <p:nvPr/>
        </p:nvSpPr>
        <p:spPr bwMode="auto">
          <a:xfrm>
            <a:off x="4191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38693" name="Line 37"/>
          <p:cNvSpPr>
            <a:spLocks noChangeShapeType="1"/>
          </p:cNvSpPr>
          <p:nvPr/>
        </p:nvSpPr>
        <p:spPr bwMode="auto">
          <a:xfrm>
            <a:off x="5943600" y="4800600"/>
            <a:ext cx="0" cy="53340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38694" name="Text Box 38"/>
          <p:cNvSpPr txBox="1">
            <a:spLocks noChangeArrowheads="1"/>
          </p:cNvSpPr>
          <p:nvPr/>
        </p:nvSpPr>
        <p:spPr bwMode="auto">
          <a:xfrm>
            <a:off x="4876800" y="5410200"/>
            <a:ext cx="2209800" cy="1220788"/>
          </a:xfrm>
          <a:prstGeom prst="rect">
            <a:avLst/>
          </a:prstGeom>
          <a:noFill/>
          <a:ln w="3175">
            <a:solidFill>
              <a:schemeClr val="tx1"/>
            </a:solidFill>
            <a:miter lim="800000"/>
            <a:headEnd/>
            <a:tailEnd/>
          </a:ln>
          <a:effectLst/>
        </p:spPr>
        <p:txBody>
          <a:bodyPr>
            <a:prstTxWarp prst="textNoShape">
              <a:avLst/>
            </a:prstTxWarp>
            <a:spAutoFit/>
          </a:bodyPr>
          <a:lstStyle/>
          <a:p>
            <a:pPr>
              <a:spcBef>
                <a:spcPct val="50000"/>
              </a:spcBef>
            </a:pPr>
            <a:r>
              <a:rPr lang="en-US"/>
              <a:t>Decoder </a:t>
            </a:r>
            <a:br>
              <a:rPr lang="en-US"/>
            </a:br>
            <a:r>
              <a:rPr lang="en-US" sz="1400"/>
              <a:t>(what English sentence is most probable given foreign sentence with learned models)</a:t>
            </a:r>
          </a:p>
        </p:txBody>
      </p:sp>
      <p:sp>
        <p:nvSpPr>
          <p:cNvPr id="838695" name="Rectangle 39"/>
          <p:cNvSpPr>
            <a:spLocks noChangeArrowheads="1"/>
          </p:cNvSpPr>
          <p:nvPr/>
        </p:nvSpPr>
        <p:spPr bwMode="auto">
          <a:xfrm>
            <a:off x="5181600" y="3733800"/>
            <a:ext cx="1524000" cy="838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96" name="Rectangle 40"/>
          <p:cNvSpPr>
            <a:spLocks noChangeArrowheads="1"/>
          </p:cNvSpPr>
          <p:nvPr/>
        </p:nvSpPr>
        <p:spPr bwMode="auto">
          <a:xfrm>
            <a:off x="5181600" y="2209800"/>
            <a:ext cx="1524000" cy="838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97" name="Line 41"/>
          <p:cNvSpPr>
            <a:spLocks noChangeShapeType="1"/>
          </p:cNvSpPr>
          <p:nvPr/>
        </p:nvSpPr>
        <p:spPr bwMode="auto">
          <a:xfrm>
            <a:off x="3886200" y="2590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38698" name="Line 42"/>
          <p:cNvSpPr>
            <a:spLocks noChangeShapeType="1"/>
          </p:cNvSpPr>
          <p:nvPr/>
        </p:nvSpPr>
        <p:spPr bwMode="auto">
          <a:xfrm>
            <a:off x="3886200" y="4114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r>
              <a:rPr lang="en-US"/>
              <a:t>Basic Model, Revisited</a:t>
            </a:r>
          </a:p>
        </p:txBody>
      </p:sp>
      <p:sp>
        <p:nvSpPr>
          <p:cNvPr id="521219"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a:t>
            </a:r>
          </a:p>
          <a:p>
            <a:pPr>
              <a:lnSpc>
                <a:spcPct val="90000"/>
              </a:lnSpc>
              <a:buFontTx/>
              <a:buNone/>
            </a:pPr>
            <a:r>
              <a:rPr lang="en-US"/>
              <a:t>    e</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en-US"/>
              <a:t>Basic Model, Revisited</a:t>
            </a:r>
          </a:p>
        </p:txBody>
      </p:sp>
      <p:sp>
        <p:nvSpPr>
          <p:cNvPr id="522243"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a:t>
            </a:r>
            <a:r>
              <a:rPr lang="en-US" baseline="30000"/>
              <a:t>2.4</a:t>
            </a:r>
            <a:r>
              <a:rPr lang="en-US"/>
              <a:t> </a:t>
            </a:r>
            <a:r>
              <a:rPr lang="en-US" sz="2400"/>
              <a:t>x</a:t>
            </a:r>
            <a:r>
              <a:rPr lang="en-US"/>
              <a:t> P(f | e)      … works better!</a:t>
            </a:r>
          </a:p>
          <a:p>
            <a:pPr>
              <a:lnSpc>
                <a:spcPct val="90000"/>
              </a:lnSpc>
              <a:buFontTx/>
              <a:buNone/>
            </a:pPr>
            <a:r>
              <a:rPr lang="en-US"/>
              <a:t>    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3266" name="Rectangle 2"/>
          <p:cNvSpPr>
            <a:spLocks noGrp="1" noChangeArrowheads="1"/>
          </p:cNvSpPr>
          <p:nvPr>
            <p:ph type="title"/>
          </p:nvPr>
        </p:nvSpPr>
        <p:spPr/>
        <p:txBody>
          <a:bodyPr/>
          <a:lstStyle/>
          <a:p>
            <a:r>
              <a:rPr lang="en-US"/>
              <a:t>Basic Model, Revisited</a:t>
            </a:r>
          </a:p>
        </p:txBody>
      </p:sp>
      <p:sp>
        <p:nvSpPr>
          <p:cNvPr id="523267"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a:t>
            </a:r>
            <a:r>
              <a:rPr lang="en-US" baseline="30000"/>
              <a:t>2.4</a:t>
            </a:r>
            <a:r>
              <a:rPr lang="en-US"/>
              <a:t> </a:t>
            </a:r>
            <a:r>
              <a:rPr lang="en-US" sz="2400"/>
              <a:t>x</a:t>
            </a:r>
            <a:r>
              <a:rPr lang="en-US"/>
              <a:t> P(f | e) </a:t>
            </a:r>
            <a:r>
              <a:rPr lang="en-US" sz="2400"/>
              <a:t>x</a:t>
            </a:r>
            <a:r>
              <a:rPr lang="en-US"/>
              <a:t> length(e)</a:t>
            </a:r>
            <a:r>
              <a:rPr lang="en-US" baseline="30000"/>
              <a:t>1.1</a:t>
            </a:r>
          </a:p>
          <a:p>
            <a:pPr>
              <a:lnSpc>
                <a:spcPct val="90000"/>
              </a:lnSpc>
              <a:buFontTx/>
              <a:buNone/>
            </a:pPr>
            <a:r>
              <a:rPr lang="en-US"/>
              <a:t>    e</a:t>
            </a:r>
          </a:p>
        </p:txBody>
      </p:sp>
      <p:sp>
        <p:nvSpPr>
          <p:cNvPr id="523268" name="Text Box 4"/>
          <p:cNvSpPr txBox="1">
            <a:spLocks noChangeArrowheads="1"/>
          </p:cNvSpPr>
          <p:nvPr/>
        </p:nvSpPr>
        <p:spPr bwMode="auto">
          <a:xfrm>
            <a:off x="4724400" y="5835650"/>
            <a:ext cx="3741738" cy="641350"/>
          </a:xfrm>
          <a:prstGeom prst="rect">
            <a:avLst/>
          </a:prstGeom>
          <a:noFill/>
          <a:ln w="9525">
            <a:noFill/>
            <a:miter lim="800000"/>
            <a:headEnd/>
            <a:tailEnd/>
          </a:ln>
          <a:effectLst/>
        </p:spPr>
        <p:txBody>
          <a:bodyPr wrap="none">
            <a:prstTxWarp prst="textNoShape">
              <a:avLst/>
            </a:prstTxWarp>
            <a:spAutoFit/>
          </a:bodyPr>
          <a:lstStyle/>
          <a:p>
            <a:r>
              <a:rPr lang="en-US"/>
              <a:t>Rewards longer hypotheses, since </a:t>
            </a:r>
          </a:p>
          <a:p>
            <a:r>
              <a:rPr lang="en-US"/>
              <a:t>these are unfairly punished by P(e)</a:t>
            </a:r>
          </a:p>
        </p:txBody>
      </p:sp>
      <p:sp>
        <p:nvSpPr>
          <p:cNvPr id="523269" name="Line 5"/>
          <p:cNvSpPr>
            <a:spLocks noChangeShapeType="1"/>
          </p:cNvSpPr>
          <p:nvPr/>
        </p:nvSpPr>
        <p:spPr bwMode="auto">
          <a:xfrm flipH="1" flipV="1">
            <a:off x="5943600" y="5410200"/>
            <a:ext cx="1524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p:txBody>
          <a:bodyPr/>
          <a:lstStyle/>
          <a:p>
            <a:r>
              <a:rPr lang="en-US"/>
              <a:t>Basic Model, Revisited</a:t>
            </a:r>
          </a:p>
        </p:txBody>
      </p:sp>
      <p:sp>
        <p:nvSpPr>
          <p:cNvPr id="524291" name="Rectangle 3"/>
          <p:cNvSpPr>
            <a:spLocks noGrp="1" noChangeArrowheads="1"/>
          </p:cNvSpPr>
          <p:nvPr>
            <p:ph type="body" idx="1"/>
          </p:nvPr>
        </p:nvSpPr>
        <p:spPr>
          <a:xfrm>
            <a:off x="152400" y="1600200"/>
            <a:ext cx="8839200" cy="4525963"/>
          </a:xfrm>
        </p:spPr>
        <p:txBody>
          <a:bodyPr/>
          <a:lstStyle/>
          <a:p>
            <a:pPr>
              <a:buFontTx/>
              <a:buNone/>
            </a:pPr>
            <a:endParaRPr lang="en-US"/>
          </a:p>
          <a:p>
            <a:pPr>
              <a:buFontTx/>
              <a:buNone/>
            </a:pPr>
            <a:r>
              <a:rPr lang="en-US"/>
              <a:t>argmax  P(e)</a:t>
            </a:r>
            <a:r>
              <a:rPr lang="en-US" baseline="30000"/>
              <a:t>2.4</a:t>
            </a:r>
            <a:r>
              <a:rPr lang="en-US"/>
              <a:t> </a:t>
            </a:r>
            <a:r>
              <a:rPr lang="en-US" sz="2400"/>
              <a:t>x</a:t>
            </a:r>
            <a:r>
              <a:rPr lang="en-US"/>
              <a:t> P(f | e) </a:t>
            </a:r>
            <a:r>
              <a:rPr lang="en-US" sz="2400"/>
              <a:t>x</a:t>
            </a:r>
            <a:r>
              <a:rPr lang="en-US"/>
              <a:t> length(e)</a:t>
            </a:r>
            <a:r>
              <a:rPr lang="en-US" baseline="30000"/>
              <a:t>1.1</a:t>
            </a:r>
            <a:r>
              <a:rPr lang="en-US"/>
              <a:t> </a:t>
            </a:r>
            <a:r>
              <a:rPr lang="en-US" sz="2400"/>
              <a:t>x</a:t>
            </a:r>
            <a:r>
              <a:rPr lang="en-US"/>
              <a:t> KS </a:t>
            </a:r>
            <a:r>
              <a:rPr lang="en-US" baseline="30000"/>
              <a:t>3.7</a:t>
            </a:r>
            <a:r>
              <a:rPr lang="en-US"/>
              <a:t> … </a:t>
            </a:r>
            <a:endParaRPr lang="en-US" baseline="30000"/>
          </a:p>
          <a:p>
            <a:pPr>
              <a:buFontTx/>
              <a:buNone/>
            </a:pPr>
            <a:r>
              <a:rPr lang="en-US"/>
              <a:t>    e</a:t>
            </a:r>
          </a:p>
        </p:txBody>
      </p:sp>
      <p:sp>
        <p:nvSpPr>
          <p:cNvPr id="524292" name="Text Box 4"/>
          <p:cNvSpPr txBox="1">
            <a:spLocks noChangeArrowheads="1"/>
          </p:cNvSpPr>
          <p:nvPr/>
        </p:nvSpPr>
        <p:spPr bwMode="auto">
          <a:xfrm>
            <a:off x="1752600" y="3581400"/>
            <a:ext cx="7325593" cy="2246769"/>
          </a:xfrm>
          <a:prstGeom prst="rect">
            <a:avLst/>
          </a:prstGeom>
          <a:noFill/>
          <a:ln w="9525">
            <a:noFill/>
            <a:miter lim="800000"/>
            <a:headEnd/>
            <a:tailEnd/>
          </a:ln>
          <a:effectLst/>
        </p:spPr>
        <p:txBody>
          <a:bodyPr wrap="none">
            <a:prstTxWarp prst="textNoShape">
              <a:avLst/>
            </a:prstTxWarp>
            <a:spAutoFit/>
          </a:bodyPr>
          <a:lstStyle/>
          <a:p>
            <a:pPr algn="l"/>
            <a:r>
              <a:rPr lang="en-US" sz="2000" dirty="0"/>
              <a:t>Lots of knowledge sources vote on any given hypothesis.</a:t>
            </a:r>
          </a:p>
          <a:p>
            <a:pPr algn="l"/>
            <a:endParaRPr lang="en-US" sz="2000" dirty="0"/>
          </a:p>
          <a:p>
            <a:pPr algn="l"/>
            <a:r>
              <a:rPr lang="en-US" sz="2000" dirty="0"/>
              <a:t>“Knowledge source” = “feature function” = “score component”.</a:t>
            </a:r>
          </a:p>
          <a:p>
            <a:pPr algn="l"/>
            <a:endParaRPr lang="en-US" sz="2000" dirty="0" smtClean="0"/>
          </a:p>
          <a:p>
            <a:pPr algn="l"/>
            <a:r>
              <a:rPr lang="en-US" sz="2000" dirty="0" smtClean="0"/>
              <a:t>A feature </a:t>
            </a:r>
            <a:r>
              <a:rPr lang="en-US" sz="2000" dirty="0"/>
              <a:t>function simply scores a hypothesis with a real value.</a:t>
            </a:r>
          </a:p>
          <a:p>
            <a:pPr algn="l"/>
            <a:endParaRPr lang="en-US" sz="2000" dirty="0"/>
          </a:p>
          <a:p>
            <a:pPr algn="l"/>
            <a:r>
              <a:rPr lang="en-US" sz="2000" dirty="0"/>
              <a:t>	(May be binary, as in “</a:t>
            </a:r>
            <a:r>
              <a:rPr lang="en-US" sz="2000" dirty="0" err="1"/>
              <a:t>e</a:t>
            </a:r>
            <a:r>
              <a:rPr lang="en-US" sz="2000" dirty="0"/>
              <a:t> has a verb”)</a:t>
            </a:r>
            <a:r>
              <a:rPr lang="en-US" sz="2000" dirty="0" smtClean="0"/>
              <a:t>.</a:t>
            </a:r>
          </a:p>
        </p:txBody>
      </p:sp>
      <p:sp>
        <p:nvSpPr>
          <p:cNvPr id="524293" name="AutoShape 5"/>
          <p:cNvSpPr>
            <a:spLocks/>
          </p:cNvSpPr>
          <p:nvPr/>
        </p:nvSpPr>
        <p:spPr bwMode="auto">
          <a:xfrm rot="-5400000">
            <a:off x="5219700" y="-38100"/>
            <a:ext cx="228600" cy="6553200"/>
          </a:xfrm>
          <a:prstGeom prst="leftBrace">
            <a:avLst>
              <a:gd name="adj1" fmla="val 238889"/>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914400"/>
            <a:ext cx="8686800" cy="5715000"/>
          </a:xfrm>
        </p:spPr>
        <p:txBody>
          <a:bodyPr/>
          <a:lstStyle/>
          <a:p>
            <a:pPr>
              <a:lnSpc>
                <a:spcPct val="90000"/>
              </a:lnSpc>
            </a:pPr>
            <a:r>
              <a:rPr lang="en-US" sz="2400" dirty="0" smtClean="0"/>
              <a:t>Preprocessing</a:t>
            </a:r>
          </a:p>
          <a:p>
            <a:pPr lvl="1">
              <a:lnSpc>
                <a:spcPct val="90000"/>
              </a:lnSpc>
            </a:pPr>
            <a:r>
              <a:rPr lang="en-US" sz="2000" dirty="0" smtClean="0"/>
              <a:t>How do we get aligned bilingual text?</a:t>
            </a:r>
          </a:p>
          <a:p>
            <a:pPr lvl="1">
              <a:lnSpc>
                <a:spcPct val="90000"/>
              </a:lnSpc>
            </a:pPr>
            <a:r>
              <a:rPr lang="en-US" sz="2000" dirty="0" smtClean="0"/>
              <a:t>Tokenization</a:t>
            </a:r>
          </a:p>
          <a:p>
            <a:pPr lvl="1">
              <a:lnSpc>
                <a:spcPct val="90000"/>
              </a:lnSpc>
            </a:pPr>
            <a:r>
              <a:rPr lang="en-US" sz="2000" dirty="0" smtClean="0"/>
              <a:t>Segmentation (document, sentence, word)</a:t>
            </a:r>
          </a:p>
          <a:p>
            <a:pPr>
              <a:lnSpc>
                <a:spcPct val="90000"/>
              </a:lnSpc>
            </a:pPr>
            <a:r>
              <a:rPr lang="en-US" sz="2400" dirty="0" smtClean="0"/>
              <a:t>Language modeling</a:t>
            </a:r>
          </a:p>
          <a:p>
            <a:pPr lvl="1">
              <a:lnSpc>
                <a:spcPct val="90000"/>
              </a:lnSpc>
            </a:pPr>
            <a:r>
              <a:rPr lang="en-US" sz="2000" dirty="0"/>
              <a:t>Given an English string </a:t>
            </a:r>
            <a:r>
              <a:rPr lang="en-US" sz="2000" dirty="0" err="1"/>
              <a:t>e</a:t>
            </a:r>
            <a:r>
              <a:rPr lang="en-US" sz="2000" dirty="0"/>
              <a:t>, assigns </a:t>
            </a:r>
            <a:r>
              <a:rPr lang="en-US" sz="2000" dirty="0" err="1"/>
              <a:t>P(e</a:t>
            </a:r>
            <a:r>
              <a:rPr lang="en-US" sz="2000" dirty="0"/>
              <a:t>) by </a:t>
            </a:r>
            <a:r>
              <a:rPr lang="en-US" sz="2000" dirty="0" smtClean="0"/>
              <a:t>formula</a:t>
            </a:r>
          </a:p>
          <a:p>
            <a:pPr>
              <a:lnSpc>
                <a:spcPct val="90000"/>
              </a:lnSpc>
            </a:pPr>
            <a:r>
              <a:rPr lang="en-US" sz="2400" dirty="0"/>
              <a:t>Translation </a:t>
            </a:r>
            <a:r>
              <a:rPr lang="en-US" sz="2400" dirty="0" smtClean="0"/>
              <a:t>modeling</a:t>
            </a:r>
          </a:p>
          <a:p>
            <a:pPr lvl="1">
              <a:lnSpc>
                <a:spcPct val="90000"/>
              </a:lnSpc>
            </a:pPr>
            <a:r>
              <a:rPr lang="en-US" sz="2000" dirty="0"/>
              <a:t>Given a pair of strings &lt;</a:t>
            </a:r>
            <a:r>
              <a:rPr lang="en-US" sz="2000" dirty="0" err="1"/>
              <a:t>f,e</a:t>
            </a:r>
            <a:r>
              <a:rPr lang="en-US" sz="2000" dirty="0"/>
              <a:t>&gt;, assigns </a:t>
            </a:r>
            <a:r>
              <a:rPr lang="en-US" sz="2000" dirty="0" err="1"/>
              <a:t>P(f</a:t>
            </a:r>
            <a:r>
              <a:rPr lang="en-US" sz="2000" dirty="0"/>
              <a:t> | </a:t>
            </a:r>
            <a:r>
              <a:rPr lang="en-US" sz="2000" dirty="0" err="1"/>
              <a:t>e</a:t>
            </a:r>
            <a:r>
              <a:rPr lang="en-US" sz="2000" dirty="0"/>
              <a:t>) by </a:t>
            </a:r>
            <a:r>
              <a:rPr lang="en-US" sz="2000" dirty="0" smtClean="0"/>
              <a:t>formula</a:t>
            </a:r>
          </a:p>
          <a:p>
            <a:pPr>
              <a:lnSpc>
                <a:spcPct val="90000"/>
              </a:lnSpc>
            </a:pPr>
            <a:r>
              <a:rPr lang="en-US" sz="2400" dirty="0" smtClean="0"/>
              <a:t>Decoding</a:t>
            </a:r>
          </a:p>
          <a:p>
            <a:pPr lvl="1">
              <a:lnSpc>
                <a:spcPct val="90000"/>
              </a:lnSpc>
            </a:pPr>
            <a:r>
              <a:rPr lang="en-US" sz="2000" dirty="0"/>
              <a:t>Given a language model, a translation model, and a new sentence </a:t>
            </a:r>
            <a:r>
              <a:rPr lang="en-US" sz="2000" dirty="0" err="1"/>
              <a:t>f</a:t>
            </a:r>
            <a:r>
              <a:rPr lang="en-US" sz="2000" dirty="0"/>
              <a:t> … find translation </a:t>
            </a:r>
            <a:r>
              <a:rPr lang="en-US" sz="2000" dirty="0" err="1"/>
              <a:t>e</a:t>
            </a:r>
            <a:r>
              <a:rPr lang="en-US" sz="2000" dirty="0"/>
              <a:t> maximizing </a:t>
            </a:r>
            <a:r>
              <a:rPr lang="en-US" sz="2000" dirty="0" err="1"/>
              <a:t>P(e</a:t>
            </a:r>
            <a:r>
              <a:rPr lang="en-US" sz="2000" dirty="0"/>
              <a:t>) * </a:t>
            </a:r>
            <a:r>
              <a:rPr lang="en-US" sz="2000" dirty="0" err="1"/>
              <a:t>P(f</a:t>
            </a:r>
            <a:r>
              <a:rPr lang="en-US" sz="2000" dirty="0"/>
              <a:t> | </a:t>
            </a:r>
            <a:r>
              <a:rPr lang="en-US" sz="2000" dirty="0" err="1"/>
              <a:t>e</a:t>
            </a:r>
            <a:r>
              <a:rPr lang="en-US" sz="2000" dirty="0" smtClean="0"/>
              <a:t>)</a:t>
            </a:r>
          </a:p>
          <a:p>
            <a:pPr>
              <a:lnSpc>
                <a:spcPct val="90000"/>
              </a:lnSpc>
            </a:pPr>
            <a:r>
              <a:rPr lang="en-US" sz="2400" dirty="0" smtClean="0"/>
              <a:t>Parameter optimization</a:t>
            </a:r>
          </a:p>
          <a:p>
            <a:pPr lvl="1">
              <a:lnSpc>
                <a:spcPct val="90000"/>
              </a:lnSpc>
            </a:pPr>
            <a:r>
              <a:rPr lang="en-US" sz="2000" dirty="0" smtClean="0"/>
              <a:t>Given a model with multiple feature functions, how are they related?  What are the optimal </a:t>
            </a:r>
            <a:r>
              <a:rPr lang="en-US" sz="2000" dirty="0" err="1" smtClean="0"/>
              <a:t>paraeters</a:t>
            </a:r>
            <a:r>
              <a:rPr lang="en-US" sz="2000" dirty="0" smtClean="0"/>
              <a:t>?</a:t>
            </a:r>
          </a:p>
          <a:p>
            <a:pPr>
              <a:lnSpc>
                <a:spcPct val="90000"/>
              </a:lnSpc>
            </a:pPr>
            <a:r>
              <a:rPr lang="en-US" sz="2400" dirty="0" smtClean="0"/>
              <a:t>Evaluation</a:t>
            </a:r>
          </a:p>
          <a:p>
            <a:pPr lvl="1">
              <a:lnSpc>
                <a:spcPct val="90000"/>
              </a:lnSpc>
            </a:pPr>
            <a:r>
              <a:rPr lang="en-US" sz="2000" dirty="0" smtClean="0"/>
              <a:t>How well is a system doing?  How can we compare two systems?</a:t>
            </a:r>
          </a:p>
          <a:p>
            <a:pPr lvl="1">
              <a:lnSpc>
                <a:spcPct val="90000"/>
              </a:lnSpc>
            </a:pPr>
            <a:endParaRPr lang="en-US" sz="20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419350" y="2438400"/>
            <a:ext cx="4305300" cy="1981200"/>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t>Preprocessing</a:t>
            </a:r>
          </a:p>
          <a:p>
            <a:pPr>
              <a:lnSpc>
                <a:spcPct val="90000"/>
              </a:lnSpc>
            </a:pPr>
            <a:r>
              <a:rPr lang="en-US" sz="3600" dirty="0" smtClean="0">
                <a:solidFill>
                  <a:schemeClr val="bg2">
                    <a:lumMod val="60000"/>
                    <a:lumOff val="40000"/>
                  </a:schemeClr>
                </a:solidFill>
              </a:rPr>
              <a:t>Language modeling</a:t>
            </a:r>
          </a:p>
          <a:p>
            <a:pPr>
              <a:lnSpc>
                <a:spcPct val="90000"/>
              </a:lnSpc>
            </a:pPr>
            <a:r>
              <a:rPr lang="en-US" sz="3600" dirty="0" smtClean="0">
                <a:solidFill>
                  <a:schemeClr val="bg2">
                    <a:lumMod val="60000"/>
                    <a:lumOff val="40000"/>
                  </a:schemeClr>
                </a:solidFill>
              </a:rPr>
              <a:t>Translation modeling</a:t>
            </a:r>
          </a:p>
          <a:p>
            <a:pPr>
              <a:lnSpc>
                <a:spcPct val="90000"/>
              </a:lnSpc>
            </a:pPr>
            <a:r>
              <a:rPr lang="en-US" sz="3600" dirty="0" smtClean="0">
                <a:solidFill>
                  <a:schemeClr val="bg2">
                    <a:lumMod val="60000"/>
                    <a:lumOff val="40000"/>
                  </a:schemeClr>
                </a:solidFill>
              </a:rPr>
              <a:t>Decoding</a:t>
            </a:r>
          </a:p>
          <a:p>
            <a:pPr>
              <a:lnSpc>
                <a:spcPct val="90000"/>
              </a:lnSpc>
            </a:pPr>
            <a:r>
              <a:rPr lang="en-US" sz="3600" dirty="0" smtClean="0">
                <a:solidFill>
                  <a:schemeClr val="bg2">
                    <a:lumMod val="60000"/>
                    <a:lumOff val="40000"/>
                  </a:schemeClr>
                </a:solidFill>
              </a:rPr>
              <a:t>Parameter optimization</a:t>
            </a:r>
          </a:p>
          <a:p>
            <a:pPr>
              <a:lnSpc>
                <a:spcPct val="90000"/>
              </a:lnSpc>
            </a:pPr>
            <a:r>
              <a:rPr lang="en-US" sz="3600" dirty="0" smtClean="0">
                <a:solidFill>
                  <a:schemeClr val="bg2">
                    <a:lumMod val="60000"/>
                    <a:lumOff val="40000"/>
                  </a:schemeClr>
                </a:solidFill>
              </a:rPr>
              <a:t>Evaluation</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274638"/>
            <a:ext cx="8458200" cy="1143000"/>
          </a:xfrm>
        </p:spPr>
        <p:txBody>
          <a:bodyPr/>
          <a:lstStyle/>
          <a:p>
            <a:r>
              <a:rPr lang="en-US"/>
              <a:t>From No Data to Sentence Pairs</a:t>
            </a:r>
          </a:p>
        </p:txBody>
      </p:sp>
      <p:sp>
        <p:nvSpPr>
          <p:cNvPr id="197635" name="Rectangle 3"/>
          <p:cNvSpPr>
            <a:spLocks noGrp="1" noChangeArrowheads="1"/>
          </p:cNvSpPr>
          <p:nvPr>
            <p:ph type="body" idx="1"/>
          </p:nvPr>
        </p:nvSpPr>
        <p:spPr>
          <a:xfrm>
            <a:off x="228600" y="1600200"/>
            <a:ext cx="8686800" cy="5029200"/>
          </a:xfrm>
        </p:spPr>
        <p:txBody>
          <a:bodyPr/>
          <a:lstStyle/>
          <a:p>
            <a:pPr>
              <a:lnSpc>
                <a:spcPct val="90000"/>
              </a:lnSpc>
            </a:pPr>
            <a:r>
              <a:rPr lang="en-US" sz="2800"/>
              <a:t>Easy way: Linguistic Data Consortium (LDC)</a:t>
            </a:r>
          </a:p>
          <a:p>
            <a:pPr>
              <a:lnSpc>
                <a:spcPct val="90000"/>
              </a:lnSpc>
            </a:pPr>
            <a:r>
              <a:rPr lang="en-US" sz="2800"/>
              <a:t>Really hard way:  pay $$$</a:t>
            </a:r>
          </a:p>
          <a:p>
            <a:pPr lvl="1">
              <a:lnSpc>
                <a:spcPct val="90000"/>
              </a:lnSpc>
            </a:pPr>
            <a:r>
              <a:rPr lang="en-US" sz="2400"/>
              <a:t>Suppose one billion words of parallel data were sufficient</a:t>
            </a:r>
          </a:p>
          <a:p>
            <a:pPr lvl="1">
              <a:lnSpc>
                <a:spcPct val="90000"/>
              </a:lnSpc>
            </a:pPr>
            <a:r>
              <a:rPr lang="en-US" sz="2400"/>
              <a:t>At 20 cents/word, that’s $200 million</a:t>
            </a:r>
          </a:p>
          <a:p>
            <a:pPr>
              <a:lnSpc>
                <a:spcPct val="90000"/>
              </a:lnSpc>
            </a:pPr>
            <a:r>
              <a:rPr lang="en-US" sz="2800"/>
              <a:t>Pretty hard way: Find it, and then earn it!</a:t>
            </a:r>
          </a:p>
          <a:p>
            <a:pPr lvl="1">
              <a:lnSpc>
                <a:spcPct val="90000"/>
              </a:lnSpc>
            </a:pPr>
            <a:r>
              <a:rPr lang="en-US" sz="2400"/>
              <a:t>De-formatting</a:t>
            </a:r>
          </a:p>
          <a:p>
            <a:pPr lvl="1">
              <a:lnSpc>
                <a:spcPct val="90000"/>
              </a:lnSpc>
            </a:pPr>
            <a:r>
              <a:rPr lang="en-US" sz="2400"/>
              <a:t>Remove strange characters</a:t>
            </a:r>
          </a:p>
          <a:p>
            <a:pPr lvl="1">
              <a:lnSpc>
                <a:spcPct val="90000"/>
              </a:lnSpc>
            </a:pPr>
            <a:r>
              <a:rPr lang="en-US" sz="2400"/>
              <a:t>Character code conversion</a:t>
            </a:r>
          </a:p>
          <a:p>
            <a:pPr lvl="1">
              <a:lnSpc>
                <a:spcPct val="90000"/>
              </a:lnSpc>
            </a:pPr>
            <a:r>
              <a:rPr lang="en-US" sz="2400" b="1"/>
              <a:t>Document alignment</a:t>
            </a:r>
          </a:p>
          <a:p>
            <a:pPr lvl="1">
              <a:lnSpc>
                <a:spcPct val="90000"/>
              </a:lnSpc>
            </a:pPr>
            <a:r>
              <a:rPr lang="en-US" sz="2400" b="1"/>
              <a:t>Sentence alignment</a:t>
            </a:r>
          </a:p>
          <a:p>
            <a:pPr lvl="1">
              <a:lnSpc>
                <a:spcPct val="90000"/>
              </a:lnSpc>
            </a:pPr>
            <a:r>
              <a:rPr lang="en-US" sz="2400" b="1"/>
              <a:t>Tokenization (also called Segmentation)</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r>
              <a:rPr lang="en-US" sz="4000"/>
              <a:t>If you don’t get the characters right…</a:t>
            </a:r>
          </a:p>
        </p:txBody>
      </p:sp>
      <p:pic>
        <p:nvPicPr>
          <p:cNvPr id="401412" name="Picture 4" descr="google_jp"/>
          <p:cNvPicPr>
            <a:picLocks noGrp="1" noChangeAspect="1" noChangeArrowheads="1"/>
          </p:cNvPicPr>
          <p:nvPr>
            <p:ph idx="1"/>
          </p:nvPr>
        </p:nvPicPr>
        <p:blipFill>
          <a:blip r:embed="rId3"/>
          <a:srcRect/>
          <a:stretch>
            <a:fillRect/>
          </a:stretch>
        </p:blipFill>
        <p:spPr>
          <a:xfrm>
            <a:off x="1143000" y="1676400"/>
            <a:ext cx="6934200" cy="4522788"/>
          </a:xfrm>
          <a:noFill/>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7316" name="Rectangle 4"/>
          <p:cNvSpPr>
            <a:spLocks noChangeArrowheads="1"/>
          </p:cNvSpPr>
          <p:nvPr/>
        </p:nvSpPr>
        <p:spPr bwMode="auto">
          <a:xfrm>
            <a:off x="609600" y="457200"/>
            <a:ext cx="5624513" cy="381000"/>
          </a:xfrm>
          <a:prstGeom prst="rect">
            <a:avLst/>
          </a:prstGeom>
          <a:noFill/>
          <a:ln w="9525">
            <a:noFill/>
            <a:miter lim="800000"/>
            <a:headEnd/>
            <a:tailEnd/>
          </a:ln>
          <a:effectLst/>
        </p:spPr>
        <p:txBody>
          <a:bodyPr wrap="none" anchor="ctr">
            <a:prstTxWarp prst="textNoShape">
              <a:avLst/>
            </a:prstTxWarp>
            <a:spAutoFit/>
          </a:bodyPr>
          <a:lstStyle/>
          <a:p>
            <a:pPr algn="l"/>
            <a:r>
              <a:rPr lang="en-US" sz="1900" b="1"/>
              <a:t>ISO-8859-2 (Latin2)</a:t>
            </a:r>
            <a:r>
              <a:rPr lang="en-US" sz="1400"/>
              <a:t>                                                                  </a:t>
            </a:r>
            <a:endParaRPr lang="en-US" sz="2400"/>
          </a:p>
        </p:txBody>
      </p:sp>
      <p:pic>
        <p:nvPicPr>
          <p:cNvPr id="397317" name="Picture 5" descr="iso8859-2"/>
          <p:cNvPicPr>
            <a:picLocks noChangeAspect="1" noChangeArrowheads="1"/>
          </p:cNvPicPr>
          <p:nvPr/>
        </p:nvPicPr>
        <p:blipFill>
          <a:blip r:embed="rId3"/>
          <a:srcRect/>
          <a:stretch>
            <a:fillRect/>
          </a:stretch>
        </p:blipFill>
        <p:spPr bwMode="auto">
          <a:xfrm>
            <a:off x="1143000" y="914400"/>
            <a:ext cx="6630988" cy="2497138"/>
          </a:xfrm>
          <a:prstGeom prst="rect">
            <a:avLst/>
          </a:prstGeom>
          <a:noFill/>
        </p:spPr>
      </p:pic>
      <p:sp>
        <p:nvSpPr>
          <p:cNvPr id="397318" name="Rectangle 6"/>
          <p:cNvSpPr>
            <a:spLocks noChangeArrowheads="1"/>
          </p:cNvSpPr>
          <p:nvPr/>
        </p:nvSpPr>
        <p:spPr bwMode="auto">
          <a:xfrm>
            <a:off x="457200" y="3581400"/>
            <a:ext cx="5334000" cy="320675"/>
          </a:xfrm>
          <a:prstGeom prst="rect">
            <a:avLst/>
          </a:prstGeom>
          <a:noFill/>
          <a:ln w="9525">
            <a:noFill/>
            <a:miter lim="800000"/>
            <a:headEnd/>
            <a:tailEnd/>
          </a:ln>
          <a:effectLst/>
        </p:spPr>
        <p:txBody>
          <a:bodyPr anchor="ctr">
            <a:prstTxWarp prst="textNoShape">
              <a:avLst/>
            </a:prstTxWarp>
            <a:spAutoFit/>
          </a:bodyPr>
          <a:lstStyle/>
          <a:p>
            <a:pPr algn="l"/>
            <a:r>
              <a:rPr lang="en-US" sz="1500" b="1"/>
              <a:t>ISO-8859-6 (Arabic)</a:t>
            </a:r>
            <a:r>
              <a:rPr lang="en-US" sz="1000"/>
              <a:t>                                                                                   </a:t>
            </a:r>
            <a:endParaRPr lang="en-US"/>
          </a:p>
        </p:txBody>
      </p:sp>
      <p:pic>
        <p:nvPicPr>
          <p:cNvPr id="397319" name="Picture 7" descr="iso8859-6"/>
          <p:cNvPicPr>
            <a:picLocks noChangeAspect="1" noChangeArrowheads="1"/>
          </p:cNvPicPr>
          <p:nvPr/>
        </p:nvPicPr>
        <p:blipFill>
          <a:blip r:embed="rId4"/>
          <a:srcRect/>
          <a:stretch>
            <a:fillRect/>
          </a:stretch>
        </p:blipFill>
        <p:spPr bwMode="auto">
          <a:xfrm>
            <a:off x="1143000" y="4114800"/>
            <a:ext cx="6629400" cy="2497138"/>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US"/>
              <a:t>Chinese?</a:t>
            </a:r>
          </a:p>
        </p:txBody>
      </p:sp>
      <p:sp>
        <p:nvSpPr>
          <p:cNvPr id="400387" name="Rectangle 3"/>
          <p:cNvSpPr>
            <a:spLocks noGrp="1" noChangeArrowheads="1"/>
          </p:cNvSpPr>
          <p:nvPr>
            <p:ph type="body" idx="1"/>
          </p:nvPr>
        </p:nvSpPr>
        <p:spPr/>
        <p:txBody>
          <a:bodyPr/>
          <a:lstStyle/>
          <a:p>
            <a:r>
              <a:rPr lang="en-US" b="1"/>
              <a:t>GB Code</a:t>
            </a:r>
            <a:endParaRPr lang="en-US"/>
          </a:p>
          <a:p>
            <a:r>
              <a:rPr lang="en-US" b="1"/>
              <a:t>GBK Code</a:t>
            </a:r>
            <a:r>
              <a:rPr lang="en-US"/>
              <a:t> </a:t>
            </a:r>
          </a:p>
          <a:p>
            <a:r>
              <a:rPr lang="en-US" b="1"/>
              <a:t>Big 5 Code</a:t>
            </a:r>
            <a:r>
              <a:rPr lang="en-US"/>
              <a:t> </a:t>
            </a:r>
          </a:p>
          <a:p>
            <a:r>
              <a:rPr lang="en-US" b="1"/>
              <a:t>CNS-11643-1992</a:t>
            </a:r>
            <a:r>
              <a:rPr lang="en-US"/>
              <a:t> </a:t>
            </a:r>
          </a:p>
          <a:p>
            <a:r>
              <a:rPr lang="en-US"/>
              <a:t>…</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0706" name="Oval 2"/>
          <p:cNvSpPr>
            <a:spLocks noChangeArrowheads="1"/>
          </p:cNvSpPr>
          <p:nvPr/>
        </p:nvSpPr>
        <p:spPr bwMode="auto">
          <a:xfrm>
            <a:off x="715963" y="3240088"/>
            <a:ext cx="8121650" cy="2108200"/>
          </a:xfrm>
          <a:prstGeom prst="ellipse">
            <a:avLst/>
          </a:prstGeom>
          <a:solidFill>
            <a:srgbClr val="FFFF00"/>
          </a:solidFill>
          <a:ln w="19050">
            <a:solidFill>
              <a:schemeClr val="tx1"/>
            </a:solidFill>
            <a:round/>
            <a:headEnd/>
            <a:tailEnd/>
          </a:ln>
          <a:effectLst/>
        </p:spPr>
        <p:txBody>
          <a:bodyPr wrap="none" anchor="ctr">
            <a:prstTxWarp prst="textNoShape">
              <a:avLst/>
            </a:prstTxWarp>
          </a:bodyPr>
          <a:lstStyle/>
          <a:p>
            <a:endParaRPr lang="en-US"/>
          </a:p>
        </p:txBody>
      </p:sp>
      <p:sp>
        <p:nvSpPr>
          <p:cNvPr id="200707" name="Rectangle 3"/>
          <p:cNvSpPr>
            <a:spLocks noGrp="1" noChangeArrowheads="1"/>
          </p:cNvSpPr>
          <p:nvPr>
            <p:ph type="title"/>
          </p:nvPr>
        </p:nvSpPr>
        <p:spPr/>
        <p:txBody>
          <a:bodyPr/>
          <a:lstStyle/>
          <a:p>
            <a:r>
              <a:rPr lang="en-US"/>
              <a:t>Document Alignment</a:t>
            </a:r>
          </a:p>
        </p:txBody>
      </p:sp>
      <p:sp>
        <p:nvSpPr>
          <p:cNvPr id="200708" name="Rectangle 4"/>
          <p:cNvSpPr>
            <a:spLocks noGrp="1" noChangeArrowheads="1"/>
          </p:cNvSpPr>
          <p:nvPr>
            <p:ph type="body" idx="1"/>
          </p:nvPr>
        </p:nvSpPr>
        <p:spPr>
          <a:xfrm>
            <a:off x="457200" y="1600200"/>
            <a:ext cx="8534400" cy="4525963"/>
          </a:xfrm>
        </p:spPr>
        <p:txBody>
          <a:bodyPr/>
          <a:lstStyle/>
          <a:p>
            <a:pPr>
              <a:lnSpc>
                <a:spcPct val="90000"/>
              </a:lnSpc>
            </a:pPr>
            <a:r>
              <a:rPr lang="en-US" sz="2800">
                <a:latin typeface="Times New Roman" pitchFamily="-111" charset="0"/>
              </a:rPr>
              <a:t>Input:</a:t>
            </a:r>
          </a:p>
          <a:p>
            <a:pPr lvl="1">
              <a:lnSpc>
                <a:spcPct val="90000"/>
              </a:lnSpc>
            </a:pPr>
            <a:r>
              <a:rPr lang="en-US" sz="2400">
                <a:latin typeface="Times New Roman" pitchFamily="-111" charset="0"/>
              </a:rPr>
              <a:t>Big bag of files obtained from somewhere, believed to contain pairs of files that are translations of each other.</a:t>
            </a: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r>
              <a:rPr lang="en-US" sz="2800">
                <a:latin typeface="Times New Roman" pitchFamily="-111" charset="0"/>
              </a:rPr>
              <a:t>Output:</a:t>
            </a:r>
          </a:p>
          <a:p>
            <a:pPr lvl="1">
              <a:lnSpc>
                <a:spcPct val="90000"/>
              </a:lnSpc>
            </a:pPr>
            <a:r>
              <a:rPr lang="en-US" sz="2400">
                <a:latin typeface="Times New Roman" pitchFamily="-111" charset="0"/>
              </a:rPr>
              <a:t>List of pairs of files that are actually translations.</a:t>
            </a:r>
          </a:p>
          <a:p>
            <a:pPr lvl="1">
              <a:lnSpc>
                <a:spcPct val="90000"/>
              </a:lnSpc>
            </a:pPr>
            <a:endParaRPr lang="en-US" sz="2400">
              <a:latin typeface="Times New Roman" pitchFamily="-111" charset="0"/>
            </a:endParaRPr>
          </a:p>
        </p:txBody>
      </p:sp>
      <p:sp>
        <p:nvSpPr>
          <p:cNvPr id="200709" name="Text Box 5"/>
          <p:cNvSpPr txBox="1">
            <a:spLocks noChangeArrowheads="1"/>
          </p:cNvSpPr>
          <p:nvPr/>
        </p:nvSpPr>
        <p:spPr bwMode="auto">
          <a:xfrm>
            <a:off x="6365875" y="44624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0" name="Text Box 6"/>
          <p:cNvSpPr txBox="1">
            <a:spLocks noChangeArrowheads="1"/>
          </p:cNvSpPr>
          <p:nvPr/>
        </p:nvSpPr>
        <p:spPr bwMode="auto">
          <a:xfrm>
            <a:off x="2439988" y="3708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1" name="Text Box 7"/>
          <p:cNvSpPr txBox="1">
            <a:spLocks noChangeArrowheads="1"/>
          </p:cNvSpPr>
          <p:nvPr/>
        </p:nvSpPr>
        <p:spPr bwMode="auto">
          <a:xfrm>
            <a:off x="18303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2" name="Text Box 8"/>
          <p:cNvSpPr txBox="1">
            <a:spLocks noChangeArrowheads="1"/>
          </p:cNvSpPr>
          <p:nvPr/>
        </p:nvSpPr>
        <p:spPr bwMode="auto">
          <a:xfrm>
            <a:off x="2820988" y="3403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3" name="Text Box 9"/>
          <p:cNvSpPr txBox="1">
            <a:spLocks noChangeArrowheads="1"/>
          </p:cNvSpPr>
          <p:nvPr/>
        </p:nvSpPr>
        <p:spPr bwMode="auto">
          <a:xfrm>
            <a:off x="2820988" y="3937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4" name="Text Box 10"/>
          <p:cNvSpPr txBox="1">
            <a:spLocks noChangeArrowheads="1"/>
          </p:cNvSpPr>
          <p:nvPr/>
        </p:nvSpPr>
        <p:spPr bwMode="auto">
          <a:xfrm>
            <a:off x="6316663" y="34909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5" name="Text Box 11"/>
          <p:cNvSpPr txBox="1">
            <a:spLocks noChangeArrowheads="1"/>
          </p:cNvSpPr>
          <p:nvPr/>
        </p:nvSpPr>
        <p:spPr bwMode="auto">
          <a:xfrm>
            <a:off x="5783263" y="37957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6" name="Text Box 12"/>
          <p:cNvSpPr txBox="1">
            <a:spLocks noChangeArrowheads="1"/>
          </p:cNvSpPr>
          <p:nvPr/>
        </p:nvSpPr>
        <p:spPr bwMode="auto">
          <a:xfrm>
            <a:off x="6240463" y="3948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7" name="Text Box 13"/>
          <p:cNvSpPr txBox="1">
            <a:spLocks noChangeArrowheads="1"/>
          </p:cNvSpPr>
          <p:nvPr/>
        </p:nvSpPr>
        <p:spPr bwMode="auto">
          <a:xfrm>
            <a:off x="6697663" y="3567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8" name="Text Box 14"/>
          <p:cNvSpPr txBox="1">
            <a:spLocks noChangeArrowheads="1"/>
          </p:cNvSpPr>
          <p:nvPr/>
        </p:nvSpPr>
        <p:spPr bwMode="auto">
          <a:xfrm>
            <a:off x="6850063" y="40243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9" name="Text Box 15"/>
          <p:cNvSpPr txBox="1">
            <a:spLocks noChangeArrowheads="1"/>
          </p:cNvSpPr>
          <p:nvPr/>
        </p:nvSpPr>
        <p:spPr bwMode="auto">
          <a:xfrm>
            <a:off x="5235575" y="40782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0" name="Text Box 16"/>
          <p:cNvSpPr txBox="1">
            <a:spLocks noChangeArrowheads="1"/>
          </p:cNvSpPr>
          <p:nvPr/>
        </p:nvSpPr>
        <p:spPr bwMode="auto">
          <a:xfrm>
            <a:off x="4702175" y="4383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1" name="Text Box 17"/>
          <p:cNvSpPr txBox="1">
            <a:spLocks noChangeArrowheads="1"/>
          </p:cNvSpPr>
          <p:nvPr/>
        </p:nvSpPr>
        <p:spPr bwMode="auto">
          <a:xfrm>
            <a:off x="5159375" y="4535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2" name="Text Box 18"/>
          <p:cNvSpPr txBox="1">
            <a:spLocks noChangeArrowheads="1"/>
          </p:cNvSpPr>
          <p:nvPr/>
        </p:nvSpPr>
        <p:spPr bwMode="auto">
          <a:xfrm>
            <a:off x="5616575" y="4154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3" name="Text Box 19"/>
          <p:cNvSpPr txBox="1">
            <a:spLocks noChangeArrowheads="1"/>
          </p:cNvSpPr>
          <p:nvPr/>
        </p:nvSpPr>
        <p:spPr bwMode="auto">
          <a:xfrm>
            <a:off x="5768975" y="46116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4" name="Text Box 20"/>
          <p:cNvSpPr txBox="1">
            <a:spLocks noChangeArrowheads="1"/>
          </p:cNvSpPr>
          <p:nvPr/>
        </p:nvSpPr>
        <p:spPr bwMode="auto">
          <a:xfrm>
            <a:off x="7485063" y="42386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5" name="Text Box 21"/>
          <p:cNvSpPr txBox="1">
            <a:spLocks noChangeArrowheads="1"/>
          </p:cNvSpPr>
          <p:nvPr/>
        </p:nvSpPr>
        <p:spPr bwMode="auto">
          <a:xfrm>
            <a:off x="6951663" y="45434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6" name="Text Box 22"/>
          <p:cNvSpPr txBox="1">
            <a:spLocks noChangeArrowheads="1"/>
          </p:cNvSpPr>
          <p:nvPr/>
        </p:nvSpPr>
        <p:spPr bwMode="auto">
          <a:xfrm>
            <a:off x="3489325" y="3621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7" name="Text Box 23"/>
          <p:cNvSpPr txBox="1">
            <a:spLocks noChangeArrowheads="1"/>
          </p:cNvSpPr>
          <p:nvPr/>
        </p:nvSpPr>
        <p:spPr bwMode="auto">
          <a:xfrm>
            <a:off x="7866063" y="43148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8" name="Text Box 24"/>
          <p:cNvSpPr txBox="1">
            <a:spLocks noChangeArrowheads="1"/>
          </p:cNvSpPr>
          <p:nvPr/>
        </p:nvSpPr>
        <p:spPr bwMode="auto">
          <a:xfrm>
            <a:off x="4273550" y="343693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9" name="Text Box 25"/>
          <p:cNvSpPr txBox="1">
            <a:spLocks noChangeArrowheads="1"/>
          </p:cNvSpPr>
          <p:nvPr/>
        </p:nvSpPr>
        <p:spPr bwMode="auto">
          <a:xfrm>
            <a:off x="5140325" y="351155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0" name="Text Box 26"/>
          <p:cNvSpPr txBox="1">
            <a:spLocks noChangeArrowheads="1"/>
          </p:cNvSpPr>
          <p:nvPr/>
        </p:nvSpPr>
        <p:spPr bwMode="auto">
          <a:xfrm>
            <a:off x="3521075" y="4470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1" name="Text Box 27"/>
          <p:cNvSpPr txBox="1">
            <a:spLocks noChangeArrowheads="1"/>
          </p:cNvSpPr>
          <p:nvPr/>
        </p:nvSpPr>
        <p:spPr bwMode="auto">
          <a:xfrm>
            <a:off x="2911475" y="4546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2" name="Text Box 28"/>
          <p:cNvSpPr txBox="1">
            <a:spLocks noChangeArrowheads="1"/>
          </p:cNvSpPr>
          <p:nvPr/>
        </p:nvSpPr>
        <p:spPr bwMode="auto">
          <a:xfrm>
            <a:off x="3902075" y="4165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3" name="Text Box 29"/>
          <p:cNvSpPr txBox="1">
            <a:spLocks noChangeArrowheads="1"/>
          </p:cNvSpPr>
          <p:nvPr/>
        </p:nvSpPr>
        <p:spPr bwMode="auto">
          <a:xfrm>
            <a:off x="3902075" y="4699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4" name="Text Box 30"/>
          <p:cNvSpPr txBox="1">
            <a:spLocks noChangeArrowheads="1"/>
          </p:cNvSpPr>
          <p:nvPr/>
        </p:nvSpPr>
        <p:spPr bwMode="auto">
          <a:xfrm>
            <a:off x="13223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5" name="Text Box 31"/>
          <p:cNvSpPr txBox="1">
            <a:spLocks noChangeArrowheads="1"/>
          </p:cNvSpPr>
          <p:nvPr/>
        </p:nvSpPr>
        <p:spPr bwMode="auto">
          <a:xfrm>
            <a:off x="1779588" y="44116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6" name="Text Box 32"/>
          <p:cNvSpPr txBox="1">
            <a:spLocks noChangeArrowheads="1"/>
          </p:cNvSpPr>
          <p:nvPr/>
        </p:nvSpPr>
        <p:spPr bwMode="auto">
          <a:xfrm>
            <a:off x="4725988" y="4865688"/>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7" name="Text Box 33"/>
          <p:cNvSpPr txBox="1">
            <a:spLocks noChangeArrowheads="1"/>
          </p:cNvSpPr>
          <p:nvPr/>
        </p:nvSpPr>
        <p:spPr bwMode="auto">
          <a:xfrm>
            <a:off x="21605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8" name="Text Box 34"/>
          <p:cNvSpPr txBox="1">
            <a:spLocks noChangeArrowheads="1"/>
          </p:cNvSpPr>
          <p:nvPr/>
        </p:nvSpPr>
        <p:spPr bwMode="auto">
          <a:xfrm>
            <a:off x="74437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9" name="Text Box 35"/>
          <p:cNvSpPr txBox="1">
            <a:spLocks noChangeArrowheads="1"/>
          </p:cNvSpPr>
          <p:nvPr/>
        </p:nvSpPr>
        <p:spPr bwMode="auto">
          <a:xfrm>
            <a:off x="2209800" y="1219200"/>
            <a:ext cx="184150" cy="366713"/>
          </a:xfrm>
          <a:prstGeom prst="rect">
            <a:avLst/>
          </a:prstGeom>
          <a:noFill/>
          <a:ln w="9525">
            <a:noFill/>
            <a:miter lim="800000"/>
            <a:headEnd/>
            <a:tailEnd/>
          </a:ln>
          <a:effectLst/>
        </p:spPr>
        <p:txBody>
          <a:bodyPr wrap="none">
            <a:prstTxWarp prst="textNoShape">
              <a:avLst/>
            </a:prstTxWarp>
            <a:spAutoFit/>
          </a:bodyPr>
          <a:lstStyle/>
          <a:p>
            <a:pPr algn="l"/>
            <a:endParaRPr lang="en-US" b="1"/>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1730" name="Oval 2"/>
          <p:cNvSpPr>
            <a:spLocks noChangeArrowheads="1"/>
          </p:cNvSpPr>
          <p:nvPr/>
        </p:nvSpPr>
        <p:spPr bwMode="auto">
          <a:xfrm>
            <a:off x="715963" y="3240088"/>
            <a:ext cx="8121650" cy="2108200"/>
          </a:xfrm>
          <a:prstGeom prst="ellipse">
            <a:avLst/>
          </a:prstGeom>
          <a:solidFill>
            <a:srgbClr val="FFFF00"/>
          </a:solidFill>
          <a:ln w="19050">
            <a:solidFill>
              <a:schemeClr val="tx1"/>
            </a:solidFill>
            <a:round/>
            <a:headEnd/>
            <a:tailEnd/>
          </a:ln>
          <a:effectLst/>
        </p:spPr>
        <p:txBody>
          <a:bodyPr wrap="none" anchor="ctr">
            <a:prstTxWarp prst="textNoShape">
              <a:avLst/>
            </a:prstTxWarp>
          </a:bodyPr>
          <a:lstStyle/>
          <a:p>
            <a:endParaRPr lang="en-US"/>
          </a:p>
        </p:txBody>
      </p:sp>
      <p:sp>
        <p:nvSpPr>
          <p:cNvPr id="201731" name="Rectangle 3"/>
          <p:cNvSpPr>
            <a:spLocks noGrp="1" noChangeArrowheads="1"/>
          </p:cNvSpPr>
          <p:nvPr>
            <p:ph type="body" idx="1"/>
          </p:nvPr>
        </p:nvSpPr>
        <p:spPr>
          <a:xfrm>
            <a:off x="304800" y="1600200"/>
            <a:ext cx="8382000" cy="4525963"/>
          </a:xfrm>
          <a:noFill/>
          <a:ln/>
        </p:spPr>
        <p:txBody>
          <a:bodyPr/>
          <a:lstStyle/>
          <a:p>
            <a:pPr>
              <a:lnSpc>
                <a:spcPct val="90000"/>
              </a:lnSpc>
            </a:pPr>
            <a:r>
              <a:rPr lang="en-US" sz="2800">
                <a:latin typeface="Times New Roman" pitchFamily="-111" charset="0"/>
              </a:rPr>
              <a:t>Input:</a:t>
            </a:r>
          </a:p>
          <a:p>
            <a:pPr lvl="1">
              <a:lnSpc>
                <a:spcPct val="90000"/>
              </a:lnSpc>
            </a:pPr>
            <a:r>
              <a:rPr lang="en-US" sz="2400">
                <a:latin typeface="Times New Roman" pitchFamily="-111" charset="0"/>
              </a:rPr>
              <a:t>Big bag of files obtained from somewhere, believed to contain pairs of files that are translations of each other.</a:t>
            </a: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r>
              <a:rPr lang="en-US" sz="2800">
                <a:latin typeface="Times New Roman" pitchFamily="-111" charset="0"/>
              </a:rPr>
              <a:t>Output:</a:t>
            </a:r>
          </a:p>
          <a:p>
            <a:pPr lvl="1">
              <a:lnSpc>
                <a:spcPct val="90000"/>
              </a:lnSpc>
            </a:pPr>
            <a:r>
              <a:rPr lang="en-US" sz="2400">
                <a:latin typeface="Times New Roman" pitchFamily="-111" charset="0"/>
              </a:rPr>
              <a:t>List of pairs of files that are actually translations.</a:t>
            </a:r>
          </a:p>
          <a:p>
            <a:pPr lvl="1">
              <a:lnSpc>
                <a:spcPct val="90000"/>
              </a:lnSpc>
            </a:pPr>
            <a:endParaRPr lang="en-US" sz="2400">
              <a:latin typeface="Times New Roman" pitchFamily="-111" charset="0"/>
            </a:endParaRPr>
          </a:p>
        </p:txBody>
      </p:sp>
      <p:sp>
        <p:nvSpPr>
          <p:cNvPr id="201732" name="Rectangle 4"/>
          <p:cNvSpPr>
            <a:spLocks noGrp="1" noChangeArrowheads="1"/>
          </p:cNvSpPr>
          <p:nvPr>
            <p:ph type="title"/>
          </p:nvPr>
        </p:nvSpPr>
        <p:spPr/>
        <p:txBody>
          <a:bodyPr/>
          <a:lstStyle/>
          <a:p>
            <a:r>
              <a:rPr lang="en-US"/>
              <a:t>Document Alignment</a:t>
            </a:r>
          </a:p>
        </p:txBody>
      </p:sp>
      <p:sp>
        <p:nvSpPr>
          <p:cNvPr id="201733" name="Text Box 5"/>
          <p:cNvSpPr txBox="1">
            <a:spLocks noChangeArrowheads="1"/>
          </p:cNvSpPr>
          <p:nvPr/>
        </p:nvSpPr>
        <p:spPr bwMode="auto">
          <a:xfrm>
            <a:off x="6365875" y="44624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4" name="Text Box 6"/>
          <p:cNvSpPr txBox="1">
            <a:spLocks noChangeArrowheads="1"/>
          </p:cNvSpPr>
          <p:nvPr/>
        </p:nvSpPr>
        <p:spPr bwMode="auto">
          <a:xfrm>
            <a:off x="2439988" y="3708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5" name="Text Box 7"/>
          <p:cNvSpPr txBox="1">
            <a:spLocks noChangeArrowheads="1"/>
          </p:cNvSpPr>
          <p:nvPr/>
        </p:nvSpPr>
        <p:spPr bwMode="auto">
          <a:xfrm>
            <a:off x="18303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6" name="Text Box 8"/>
          <p:cNvSpPr txBox="1">
            <a:spLocks noChangeArrowheads="1"/>
          </p:cNvSpPr>
          <p:nvPr/>
        </p:nvSpPr>
        <p:spPr bwMode="auto">
          <a:xfrm>
            <a:off x="2820988" y="3403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7" name="Text Box 9"/>
          <p:cNvSpPr txBox="1">
            <a:spLocks noChangeArrowheads="1"/>
          </p:cNvSpPr>
          <p:nvPr/>
        </p:nvSpPr>
        <p:spPr bwMode="auto">
          <a:xfrm>
            <a:off x="2820988" y="3937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8" name="Text Box 10"/>
          <p:cNvSpPr txBox="1">
            <a:spLocks noChangeArrowheads="1"/>
          </p:cNvSpPr>
          <p:nvPr/>
        </p:nvSpPr>
        <p:spPr bwMode="auto">
          <a:xfrm>
            <a:off x="6316663" y="34909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39" name="Text Box 11"/>
          <p:cNvSpPr txBox="1">
            <a:spLocks noChangeArrowheads="1"/>
          </p:cNvSpPr>
          <p:nvPr/>
        </p:nvSpPr>
        <p:spPr bwMode="auto">
          <a:xfrm>
            <a:off x="5783263" y="37957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0" name="Text Box 12"/>
          <p:cNvSpPr txBox="1">
            <a:spLocks noChangeArrowheads="1"/>
          </p:cNvSpPr>
          <p:nvPr/>
        </p:nvSpPr>
        <p:spPr bwMode="auto">
          <a:xfrm>
            <a:off x="6240463" y="3948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1" name="Text Box 13"/>
          <p:cNvSpPr txBox="1">
            <a:spLocks noChangeArrowheads="1"/>
          </p:cNvSpPr>
          <p:nvPr/>
        </p:nvSpPr>
        <p:spPr bwMode="auto">
          <a:xfrm>
            <a:off x="6697663" y="3567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2" name="Text Box 14"/>
          <p:cNvSpPr txBox="1">
            <a:spLocks noChangeArrowheads="1"/>
          </p:cNvSpPr>
          <p:nvPr/>
        </p:nvSpPr>
        <p:spPr bwMode="auto">
          <a:xfrm>
            <a:off x="6850063" y="40243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3" name="Text Box 15"/>
          <p:cNvSpPr txBox="1">
            <a:spLocks noChangeArrowheads="1"/>
          </p:cNvSpPr>
          <p:nvPr/>
        </p:nvSpPr>
        <p:spPr bwMode="auto">
          <a:xfrm>
            <a:off x="5235575" y="40782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4" name="Text Box 16"/>
          <p:cNvSpPr txBox="1">
            <a:spLocks noChangeArrowheads="1"/>
          </p:cNvSpPr>
          <p:nvPr/>
        </p:nvSpPr>
        <p:spPr bwMode="auto">
          <a:xfrm>
            <a:off x="4702175" y="4383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5" name="Text Box 17"/>
          <p:cNvSpPr txBox="1">
            <a:spLocks noChangeArrowheads="1"/>
          </p:cNvSpPr>
          <p:nvPr/>
        </p:nvSpPr>
        <p:spPr bwMode="auto">
          <a:xfrm>
            <a:off x="5159375" y="4535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6" name="Text Box 18"/>
          <p:cNvSpPr txBox="1">
            <a:spLocks noChangeArrowheads="1"/>
          </p:cNvSpPr>
          <p:nvPr/>
        </p:nvSpPr>
        <p:spPr bwMode="auto">
          <a:xfrm>
            <a:off x="5616575" y="4154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7" name="Text Box 19"/>
          <p:cNvSpPr txBox="1">
            <a:spLocks noChangeArrowheads="1"/>
          </p:cNvSpPr>
          <p:nvPr/>
        </p:nvSpPr>
        <p:spPr bwMode="auto">
          <a:xfrm>
            <a:off x="5768975" y="46116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8" name="Text Box 20"/>
          <p:cNvSpPr txBox="1">
            <a:spLocks noChangeArrowheads="1"/>
          </p:cNvSpPr>
          <p:nvPr/>
        </p:nvSpPr>
        <p:spPr bwMode="auto">
          <a:xfrm>
            <a:off x="7485063" y="42386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9" name="Text Box 21"/>
          <p:cNvSpPr txBox="1">
            <a:spLocks noChangeArrowheads="1"/>
          </p:cNvSpPr>
          <p:nvPr/>
        </p:nvSpPr>
        <p:spPr bwMode="auto">
          <a:xfrm>
            <a:off x="6951663" y="45434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0" name="Text Box 22"/>
          <p:cNvSpPr txBox="1">
            <a:spLocks noChangeArrowheads="1"/>
          </p:cNvSpPr>
          <p:nvPr/>
        </p:nvSpPr>
        <p:spPr bwMode="auto">
          <a:xfrm>
            <a:off x="3489325" y="3621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1" name="Text Box 23"/>
          <p:cNvSpPr txBox="1">
            <a:spLocks noChangeArrowheads="1"/>
          </p:cNvSpPr>
          <p:nvPr/>
        </p:nvSpPr>
        <p:spPr bwMode="auto">
          <a:xfrm>
            <a:off x="7866063" y="43148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2" name="Text Box 24"/>
          <p:cNvSpPr txBox="1">
            <a:spLocks noChangeArrowheads="1"/>
          </p:cNvSpPr>
          <p:nvPr/>
        </p:nvSpPr>
        <p:spPr bwMode="auto">
          <a:xfrm>
            <a:off x="4273550" y="343693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3" name="Text Box 25"/>
          <p:cNvSpPr txBox="1">
            <a:spLocks noChangeArrowheads="1"/>
          </p:cNvSpPr>
          <p:nvPr/>
        </p:nvSpPr>
        <p:spPr bwMode="auto">
          <a:xfrm>
            <a:off x="5140325" y="351155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4" name="Text Box 26"/>
          <p:cNvSpPr txBox="1">
            <a:spLocks noChangeArrowheads="1"/>
          </p:cNvSpPr>
          <p:nvPr/>
        </p:nvSpPr>
        <p:spPr bwMode="auto">
          <a:xfrm>
            <a:off x="3521075" y="4470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5" name="Text Box 27"/>
          <p:cNvSpPr txBox="1">
            <a:spLocks noChangeArrowheads="1"/>
          </p:cNvSpPr>
          <p:nvPr/>
        </p:nvSpPr>
        <p:spPr bwMode="auto">
          <a:xfrm>
            <a:off x="2911475" y="4546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6" name="Text Box 28"/>
          <p:cNvSpPr txBox="1">
            <a:spLocks noChangeArrowheads="1"/>
          </p:cNvSpPr>
          <p:nvPr/>
        </p:nvSpPr>
        <p:spPr bwMode="auto">
          <a:xfrm>
            <a:off x="3902075" y="4165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7" name="Text Box 29"/>
          <p:cNvSpPr txBox="1">
            <a:spLocks noChangeArrowheads="1"/>
          </p:cNvSpPr>
          <p:nvPr/>
        </p:nvSpPr>
        <p:spPr bwMode="auto">
          <a:xfrm>
            <a:off x="3902075" y="4699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8" name="Text Box 30"/>
          <p:cNvSpPr txBox="1">
            <a:spLocks noChangeArrowheads="1"/>
          </p:cNvSpPr>
          <p:nvPr/>
        </p:nvSpPr>
        <p:spPr bwMode="auto">
          <a:xfrm>
            <a:off x="13223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9" name="Text Box 31"/>
          <p:cNvSpPr txBox="1">
            <a:spLocks noChangeArrowheads="1"/>
          </p:cNvSpPr>
          <p:nvPr/>
        </p:nvSpPr>
        <p:spPr bwMode="auto">
          <a:xfrm>
            <a:off x="1779588" y="44116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0" name="Text Box 32"/>
          <p:cNvSpPr txBox="1">
            <a:spLocks noChangeArrowheads="1"/>
          </p:cNvSpPr>
          <p:nvPr/>
        </p:nvSpPr>
        <p:spPr bwMode="auto">
          <a:xfrm>
            <a:off x="4725988" y="4865688"/>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1" name="Text Box 33"/>
          <p:cNvSpPr txBox="1">
            <a:spLocks noChangeArrowheads="1"/>
          </p:cNvSpPr>
          <p:nvPr/>
        </p:nvSpPr>
        <p:spPr bwMode="auto">
          <a:xfrm>
            <a:off x="21605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2" name="Text Box 34"/>
          <p:cNvSpPr txBox="1">
            <a:spLocks noChangeArrowheads="1"/>
          </p:cNvSpPr>
          <p:nvPr/>
        </p:nvSpPr>
        <p:spPr bwMode="auto">
          <a:xfrm>
            <a:off x="74437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3" name="Line 35"/>
          <p:cNvSpPr>
            <a:spLocks noChangeShapeType="1"/>
          </p:cNvSpPr>
          <p:nvPr/>
        </p:nvSpPr>
        <p:spPr bwMode="auto">
          <a:xfrm>
            <a:off x="3643313" y="3933825"/>
            <a:ext cx="42862" cy="550863"/>
          </a:xfrm>
          <a:prstGeom prst="line">
            <a:avLst/>
          </a:prstGeom>
          <a:noFill/>
          <a:ln w="57150">
            <a:solidFill>
              <a:schemeClr val="tx1"/>
            </a:solidFill>
            <a:round/>
            <a:headEnd/>
            <a:tailEnd/>
          </a:ln>
          <a:effectLst/>
        </p:spPr>
        <p:txBody>
          <a:bodyPr anchor="ctr">
            <a:prstTxWarp prst="textNoShape">
              <a:avLst/>
            </a:prstTxWarp>
            <a:spAutoFit/>
          </a:bodyPr>
          <a:lstStyle/>
          <a:p>
            <a:endParaRPr lang="en-US"/>
          </a:p>
        </p:txBody>
      </p:sp>
      <p:sp>
        <p:nvSpPr>
          <p:cNvPr id="201764" name="Line 36"/>
          <p:cNvSpPr>
            <a:spLocks noChangeShapeType="1"/>
          </p:cNvSpPr>
          <p:nvPr/>
        </p:nvSpPr>
        <p:spPr bwMode="auto">
          <a:xfrm flipV="1">
            <a:off x="4194175" y="4557713"/>
            <a:ext cx="522288" cy="319087"/>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5" name="Line 37"/>
          <p:cNvSpPr>
            <a:spLocks noChangeShapeType="1"/>
          </p:cNvSpPr>
          <p:nvPr/>
        </p:nvSpPr>
        <p:spPr bwMode="auto">
          <a:xfrm flipH="1">
            <a:off x="3222625" y="3643313"/>
            <a:ext cx="1044575" cy="914400"/>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6" name="Line 38"/>
          <p:cNvSpPr>
            <a:spLocks noChangeShapeType="1"/>
          </p:cNvSpPr>
          <p:nvPr/>
        </p:nvSpPr>
        <p:spPr bwMode="auto">
          <a:xfrm flipV="1">
            <a:off x="3106738" y="3933825"/>
            <a:ext cx="2670175" cy="144463"/>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7" name="Line 39"/>
          <p:cNvSpPr>
            <a:spLocks noChangeShapeType="1"/>
          </p:cNvSpPr>
          <p:nvPr/>
        </p:nvSpPr>
        <p:spPr bwMode="auto">
          <a:xfrm>
            <a:off x="5326063" y="3832225"/>
            <a:ext cx="392112" cy="319088"/>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8" name="Line 40"/>
          <p:cNvSpPr>
            <a:spLocks noChangeShapeType="1"/>
          </p:cNvSpPr>
          <p:nvPr/>
        </p:nvSpPr>
        <p:spPr bwMode="auto">
          <a:xfrm flipV="1">
            <a:off x="5021263" y="4848225"/>
            <a:ext cx="711200" cy="217488"/>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9" name="Line 41"/>
          <p:cNvSpPr>
            <a:spLocks noChangeShapeType="1"/>
          </p:cNvSpPr>
          <p:nvPr/>
        </p:nvSpPr>
        <p:spPr bwMode="auto">
          <a:xfrm flipV="1">
            <a:off x="6662738" y="4340225"/>
            <a:ext cx="361950" cy="260350"/>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70" name="Line 42"/>
          <p:cNvSpPr>
            <a:spLocks noChangeShapeType="1"/>
          </p:cNvSpPr>
          <p:nvPr/>
        </p:nvSpPr>
        <p:spPr bwMode="auto">
          <a:xfrm flipH="1">
            <a:off x="6561138" y="3903663"/>
            <a:ext cx="884237" cy="117475"/>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a:t>Sentence Alignment</a:t>
            </a:r>
          </a:p>
        </p:txBody>
      </p:sp>
      <p:sp>
        <p:nvSpPr>
          <p:cNvPr id="289799" name="Rectangle 7"/>
          <p:cNvSpPr>
            <a:spLocks noGrp="1" noChangeArrowheads="1"/>
          </p:cNvSpPr>
          <p:nvPr>
            <p:ph type="body" idx="1"/>
          </p:nvPr>
        </p:nvSpPr>
        <p:spPr>
          <a:xfrm>
            <a:off x="457200" y="1600200"/>
            <a:ext cx="3657600" cy="4525963"/>
          </a:xfrm>
        </p:spPr>
        <p:txBody>
          <a:bodyPr/>
          <a:lstStyle/>
          <a:p>
            <a:pPr>
              <a:buFontTx/>
              <a:buNone/>
            </a:pPr>
            <a:r>
              <a:rPr lang="en-US" sz="2800"/>
              <a:t>The old man is happy.  He has fished many times.  His wife talks to him.  The fish are jumping.  The sharks await.</a:t>
            </a:r>
          </a:p>
        </p:txBody>
      </p:sp>
      <p:sp>
        <p:nvSpPr>
          <p:cNvPr id="289800" name="Rectangle 8"/>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342900" indent="-342900" algn="l">
              <a:spcBef>
                <a:spcPct val="20000"/>
              </a:spcBef>
            </a:pPr>
            <a:r>
              <a:rPr lang="en-US" sz="2800"/>
              <a:t>El viejo est</a:t>
            </a:r>
            <a:r>
              <a:rPr lang="en-US" sz="2800">
                <a:ea typeface="Arial" pitchFamily="-111" charset="0"/>
                <a:cs typeface="Arial" pitchFamily="-111" charset="0"/>
              </a:rPr>
              <a:t>á</a:t>
            </a:r>
            <a:r>
              <a:rPr lang="en-US" sz="2800"/>
              <a:t> feliz porque ha pescado muchos veces.  Su mujer habla con </a:t>
            </a:r>
            <a:r>
              <a:rPr lang="en-US" sz="2400">
                <a:ea typeface="Arial" pitchFamily="-111" charset="0"/>
                <a:cs typeface="Arial" pitchFamily="-111" charset="0"/>
              </a:rPr>
              <a:t>é</a:t>
            </a:r>
            <a:r>
              <a:rPr lang="en-US" sz="2800"/>
              <a:t>l.  Los tiburones esperan.</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a:t>Sentence Alignment</a:t>
            </a:r>
          </a:p>
        </p:txBody>
      </p:sp>
      <p:sp>
        <p:nvSpPr>
          <p:cNvPr id="315395"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a:t>The old man is happy.  </a:t>
            </a:r>
          </a:p>
          <a:p>
            <a:pPr marL="609600" indent="-609600">
              <a:buFontTx/>
              <a:buAutoNum type="arabicPeriod"/>
            </a:pPr>
            <a:r>
              <a:rPr lang="en-US" sz="2800"/>
              <a:t>He has fished many times.  </a:t>
            </a:r>
          </a:p>
          <a:p>
            <a:pPr marL="609600" indent="-609600">
              <a:buFontTx/>
              <a:buAutoNum type="arabicPeriod"/>
            </a:pPr>
            <a:r>
              <a:rPr lang="en-US" sz="2800"/>
              <a:t>His wife talks to him.  </a:t>
            </a:r>
          </a:p>
          <a:p>
            <a:pPr marL="609600" indent="-609600">
              <a:buFontTx/>
              <a:buAutoNum type="arabicPeriod"/>
            </a:pPr>
            <a:r>
              <a:rPr lang="en-US" sz="2800"/>
              <a:t>The fish are jumping.  </a:t>
            </a:r>
          </a:p>
          <a:p>
            <a:pPr marL="609600" indent="-609600">
              <a:buFontTx/>
              <a:buAutoNum type="arabicPeriod"/>
            </a:pPr>
            <a:r>
              <a:rPr lang="en-US" sz="2800"/>
              <a:t>The sharks await.</a:t>
            </a:r>
          </a:p>
        </p:txBody>
      </p:sp>
      <p:sp>
        <p:nvSpPr>
          <p:cNvPr id="315396"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r>
              <a:rPr lang="en-US"/>
              <a:t>Sentence Alignment</a:t>
            </a:r>
          </a:p>
        </p:txBody>
      </p:sp>
      <p:sp>
        <p:nvSpPr>
          <p:cNvPr id="316419"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a:t>The old man is happy.  </a:t>
            </a:r>
          </a:p>
          <a:p>
            <a:pPr marL="609600" indent="-609600">
              <a:buFontTx/>
              <a:buAutoNum type="arabicPeriod"/>
            </a:pPr>
            <a:r>
              <a:rPr lang="en-US" sz="2800"/>
              <a:t>He has fished many times.  </a:t>
            </a:r>
          </a:p>
          <a:p>
            <a:pPr marL="609600" indent="-609600">
              <a:buFontTx/>
              <a:buAutoNum type="arabicPeriod"/>
            </a:pPr>
            <a:r>
              <a:rPr lang="en-US" sz="2800"/>
              <a:t>His wife talks to him.  </a:t>
            </a:r>
          </a:p>
          <a:p>
            <a:pPr marL="609600" indent="-609600">
              <a:buFontTx/>
              <a:buAutoNum type="arabicPeriod"/>
            </a:pPr>
            <a:r>
              <a:rPr lang="en-US" sz="2800"/>
              <a:t>The fish are jumping.  </a:t>
            </a:r>
          </a:p>
          <a:p>
            <a:pPr marL="609600" indent="-609600">
              <a:buFontTx/>
              <a:buAutoNum type="arabicPeriod"/>
            </a:pPr>
            <a:r>
              <a:rPr lang="en-US" sz="2800"/>
              <a:t>The sharks await.</a:t>
            </a:r>
          </a:p>
        </p:txBody>
      </p:sp>
      <p:sp>
        <p:nvSpPr>
          <p:cNvPr id="316420"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
        <p:nvSpPr>
          <p:cNvPr id="316421" name="Line 5"/>
          <p:cNvSpPr>
            <a:spLocks noChangeShapeType="1"/>
          </p:cNvSpPr>
          <p:nvPr/>
        </p:nvSpPr>
        <p:spPr bwMode="auto">
          <a:xfrm>
            <a:off x="3733800" y="1905000"/>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2" name="Line 6"/>
          <p:cNvSpPr>
            <a:spLocks noChangeShapeType="1"/>
          </p:cNvSpPr>
          <p:nvPr/>
        </p:nvSpPr>
        <p:spPr bwMode="auto">
          <a:xfrm flipH="1">
            <a:off x="3581400" y="1905000"/>
            <a:ext cx="1295400" cy="9906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3" name="Line 7"/>
          <p:cNvSpPr>
            <a:spLocks noChangeShapeType="1"/>
          </p:cNvSpPr>
          <p:nvPr/>
        </p:nvSpPr>
        <p:spPr bwMode="auto">
          <a:xfrm flipV="1">
            <a:off x="3810000" y="3657600"/>
            <a:ext cx="990600" cy="762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4" name="Line 8"/>
          <p:cNvSpPr>
            <a:spLocks noChangeShapeType="1"/>
          </p:cNvSpPr>
          <p:nvPr/>
        </p:nvSpPr>
        <p:spPr bwMode="auto">
          <a:xfrm flipV="1">
            <a:off x="4038600" y="4648200"/>
            <a:ext cx="838200" cy="9906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5" name="Line 9"/>
          <p:cNvSpPr>
            <a:spLocks noChangeShapeType="1"/>
          </p:cNvSpPr>
          <p:nvPr/>
        </p:nvSpPr>
        <p:spPr bwMode="auto">
          <a:xfrm>
            <a:off x="3200400" y="4648200"/>
            <a:ext cx="6096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6" name="Line 10"/>
          <p:cNvSpPr>
            <a:spLocks noChangeShapeType="1"/>
          </p:cNvSpPr>
          <p:nvPr/>
        </p:nvSpPr>
        <p:spPr bwMode="auto">
          <a:xfrm>
            <a:off x="3810000" y="4495800"/>
            <a:ext cx="0" cy="304800"/>
          </a:xfrm>
          <a:prstGeom prst="line">
            <a:avLst/>
          </a:prstGeom>
          <a:noFill/>
          <a:ln w="76200">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r>
              <a:rPr lang="en-US"/>
              <a:t>Sentence Alignment</a:t>
            </a:r>
          </a:p>
        </p:txBody>
      </p:sp>
      <p:sp>
        <p:nvSpPr>
          <p:cNvPr id="317443"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a:t>The old man is happy. He has fished many times.  </a:t>
            </a:r>
          </a:p>
          <a:p>
            <a:pPr marL="609600" indent="-609600">
              <a:buFontTx/>
              <a:buAutoNum type="arabicPeriod"/>
            </a:pPr>
            <a:r>
              <a:rPr lang="en-US" sz="2800"/>
              <a:t>His wife talks to him.  </a:t>
            </a:r>
          </a:p>
          <a:p>
            <a:pPr marL="609600" indent="-609600">
              <a:buFontTx/>
              <a:buAutoNum type="arabicPeriod"/>
            </a:pPr>
            <a:r>
              <a:rPr lang="en-US" sz="2800"/>
              <a:t>The sharks await.</a:t>
            </a:r>
          </a:p>
        </p:txBody>
      </p:sp>
      <p:sp>
        <p:nvSpPr>
          <p:cNvPr id="317444"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
        <p:nvSpPr>
          <p:cNvPr id="317445" name="Line 5"/>
          <p:cNvSpPr>
            <a:spLocks noChangeShapeType="1"/>
          </p:cNvSpPr>
          <p:nvPr/>
        </p:nvSpPr>
        <p:spPr bwMode="auto">
          <a:xfrm>
            <a:off x="4038600" y="19050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6" name="Line 6"/>
          <p:cNvSpPr>
            <a:spLocks noChangeShapeType="1"/>
          </p:cNvSpPr>
          <p:nvPr/>
        </p:nvSpPr>
        <p:spPr bwMode="auto">
          <a:xfrm flipV="1">
            <a:off x="4038600" y="37338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7" name="Line 7"/>
          <p:cNvSpPr>
            <a:spLocks noChangeShapeType="1"/>
          </p:cNvSpPr>
          <p:nvPr/>
        </p:nvSpPr>
        <p:spPr bwMode="auto">
          <a:xfrm>
            <a:off x="4038600" y="46482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8" name="Text Box 8"/>
          <p:cNvSpPr txBox="1">
            <a:spLocks noChangeArrowheads="1"/>
          </p:cNvSpPr>
          <p:nvPr/>
        </p:nvSpPr>
        <p:spPr bwMode="auto">
          <a:xfrm>
            <a:off x="1219200" y="5802313"/>
            <a:ext cx="6305550" cy="701675"/>
          </a:xfrm>
          <a:prstGeom prst="rect">
            <a:avLst/>
          </a:prstGeom>
          <a:noFill/>
          <a:ln w="9525">
            <a:noFill/>
            <a:miter lim="800000"/>
            <a:headEnd/>
            <a:tailEnd/>
          </a:ln>
          <a:effectLst/>
        </p:spPr>
        <p:txBody>
          <a:bodyPr wrap="none">
            <a:prstTxWarp prst="textNoShape">
              <a:avLst/>
            </a:prstTxWarp>
            <a:spAutoFit/>
          </a:bodyPr>
          <a:lstStyle/>
          <a:p>
            <a:pPr algn="l"/>
            <a:r>
              <a:rPr lang="en-US" sz="2000"/>
              <a:t>Note that unaligned sentences are thrown out, and</a:t>
            </a:r>
          </a:p>
          <a:p>
            <a:pPr algn="l"/>
            <a:r>
              <a:rPr lang="en-US" sz="2000"/>
              <a:t>sentences are merged in n-to-m alignments (n, m &gt; 0).</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US"/>
              <a:t>Tokenization (or Segmentation)</a:t>
            </a:r>
          </a:p>
        </p:txBody>
      </p:sp>
      <p:sp>
        <p:nvSpPr>
          <p:cNvPr id="288771" name="Rectangle 3"/>
          <p:cNvSpPr>
            <a:spLocks noGrp="1" noChangeArrowheads="1"/>
          </p:cNvSpPr>
          <p:nvPr>
            <p:ph type="body" idx="1"/>
          </p:nvPr>
        </p:nvSpPr>
        <p:spPr/>
        <p:txBody>
          <a:bodyPr/>
          <a:lstStyle/>
          <a:p>
            <a:pPr>
              <a:lnSpc>
                <a:spcPct val="90000"/>
              </a:lnSpc>
            </a:pPr>
            <a:r>
              <a:rPr lang="en-US"/>
              <a:t>English</a:t>
            </a:r>
          </a:p>
          <a:p>
            <a:pPr lvl="1">
              <a:lnSpc>
                <a:spcPct val="90000"/>
              </a:lnSpc>
            </a:pPr>
            <a:r>
              <a:rPr lang="en-US"/>
              <a:t>Input (some byte stream): 		</a:t>
            </a:r>
          </a:p>
          <a:p>
            <a:pPr lvl="2">
              <a:lnSpc>
                <a:spcPct val="90000"/>
              </a:lnSpc>
              <a:buFontTx/>
              <a:buNone/>
            </a:pPr>
            <a:r>
              <a:rPr lang="en-US" sz="2800">
                <a:latin typeface="Courier New" pitchFamily="-111" charset="0"/>
              </a:rPr>
              <a:t>			"There," said Bob.</a:t>
            </a:r>
          </a:p>
          <a:p>
            <a:pPr lvl="1">
              <a:lnSpc>
                <a:spcPct val="90000"/>
              </a:lnSpc>
            </a:pPr>
            <a:r>
              <a:rPr lang="en-US"/>
              <a:t>Output (7 “tokens” or “words”):</a:t>
            </a:r>
          </a:p>
          <a:p>
            <a:pPr lvl="1">
              <a:lnSpc>
                <a:spcPct val="90000"/>
              </a:lnSpc>
              <a:buFontTx/>
              <a:buNone/>
            </a:pPr>
            <a:r>
              <a:rPr lang="en-US">
                <a:latin typeface="Courier New" pitchFamily="-111" charset="0"/>
              </a:rPr>
              <a:t>  			" There , " said Bob .</a:t>
            </a:r>
          </a:p>
          <a:p>
            <a:pPr>
              <a:lnSpc>
                <a:spcPct val="90000"/>
              </a:lnSpc>
            </a:pPr>
            <a:r>
              <a:rPr lang="en-US"/>
              <a:t>Chinese</a:t>
            </a:r>
          </a:p>
          <a:p>
            <a:pPr lvl="1">
              <a:lnSpc>
                <a:spcPct val="90000"/>
              </a:lnSpc>
            </a:pPr>
            <a:r>
              <a:rPr lang="en-US"/>
              <a:t>Input (byte stream):</a:t>
            </a:r>
          </a:p>
          <a:p>
            <a:pPr lvl="1">
              <a:lnSpc>
                <a:spcPct val="90000"/>
              </a:lnSpc>
            </a:pPr>
            <a:endParaRPr lang="en-US"/>
          </a:p>
          <a:p>
            <a:pPr lvl="1">
              <a:lnSpc>
                <a:spcPct val="90000"/>
              </a:lnSpc>
            </a:pPr>
            <a:r>
              <a:rPr lang="en-US"/>
              <a:t>Output:</a:t>
            </a:r>
          </a:p>
          <a:p>
            <a:pPr lvl="1">
              <a:lnSpc>
                <a:spcPct val="90000"/>
              </a:lnSpc>
            </a:pPr>
            <a:endParaRPr lang="en-US">
              <a:latin typeface="Courier New" pitchFamily="-111" charset="0"/>
            </a:endParaRPr>
          </a:p>
          <a:p>
            <a:pPr lvl="1">
              <a:lnSpc>
                <a:spcPct val="90000"/>
              </a:lnSpc>
            </a:pPr>
            <a:endParaRPr lang="en-US">
              <a:latin typeface="Courier New" pitchFamily="-111" charset="0"/>
            </a:endParaRPr>
          </a:p>
        </p:txBody>
      </p:sp>
      <p:sp>
        <p:nvSpPr>
          <p:cNvPr id="288772" name="Text Box 4"/>
          <p:cNvSpPr txBox="1">
            <a:spLocks noChangeArrowheads="1"/>
          </p:cNvSpPr>
          <p:nvPr/>
        </p:nvSpPr>
        <p:spPr bwMode="auto">
          <a:xfrm>
            <a:off x="4572000" y="4648200"/>
            <a:ext cx="3505200" cy="825500"/>
          </a:xfrm>
          <a:prstGeom prst="rect">
            <a:avLst/>
          </a:prstGeom>
          <a:noFill/>
          <a:ln w="9525">
            <a:noFill/>
            <a:miter lim="800000"/>
            <a:headEnd/>
            <a:tailEnd/>
          </a:ln>
          <a:effectLst/>
        </p:spPr>
        <p:txBody>
          <a:bodyPr>
            <a:prstTxWarp prst="textNoShape">
              <a:avLst/>
            </a:prstTxWarp>
            <a:spAutoFit/>
          </a:bodyPr>
          <a:lstStyle/>
          <a:p>
            <a:pPr algn="l"/>
            <a:r>
              <a:rPr lang="ja-JP" altLang="en-US" sz="160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a:t>
            </a:r>
            <a:endParaRPr lang="en-US" sz="1600">
              <a:latin typeface="Times New Roman" pitchFamily="-111" charset="0"/>
            </a:endParaRPr>
          </a:p>
        </p:txBody>
      </p:sp>
      <p:sp>
        <p:nvSpPr>
          <p:cNvPr id="288773" name="Text Box 5"/>
          <p:cNvSpPr txBox="1">
            <a:spLocks noChangeArrowheads="1"/>
          </p:cNvSpPr>
          <p:nvPr/>
        </p:nvSpPr>
        <p:spPr bwMode="auto">
          <a:xfrm>
            <a:off x="4572000" y="5591175"/>
            <a:ext cx="3505200" cy="825500"/>
          </a:xfrm>
          <a:prstGeom prst="rect">
            <a:avLst/>
          </a:prstGeom>
          <a:noFill/>
          <a:ln w="9525">
            <a:noFill/>
            <a:miter lim="800000"/>
            <a:headEnd/>
            <a:tailEnd/>
          </a:ln>
          <a:effectLst/>
        </p:spPr>
        <p:txBody>
          <a:bodyPr>
            <a:prstTxWarp prst="textNoShape">
              <a:avLst/>
            </a:prstTxWarp>
            <a:spAutoFit/>
          </a:bodyPr>
          <a:lstStyle/>
          <a:p>
            <a:pPr algn="l"/>
            <a:r>
              <a:rPr lang="ja-JP" altLang="en-US" sz="1600">
                <a:latin typeface="Arial Unicode MS" pitchFamily="-111" charset="0"/>
                <a:ea typeface="Arial Unicode MS" pitchFamily="-111" charset="0"/>
                <a:cs typeface="Arial Unicode MS" pitchFamily="-111" charset="0"/>
              </a:rPr>
              <a:t>美国</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关岛国</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际机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及其</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办公</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室均接获</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一名</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自称</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沙地</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阿拉</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伯富</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商拉登</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等发</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的</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电子邮件。</a:t>
            </a:r>
            <a:endParaRPr lang="en-US" sz="1600">
              <a:latin typeface="Times New Roman" pitchFamily="-111"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rgbClr val="B3B3B3"/>
                </a:solidFill>
              </a:rPr>
              <a:t>Preprocessing</a:t>
            </a:r>
          </a:p>
          <a:p>
            <a:pPr>
              <a:lnSpc>
                <a:spcPct val="90000"/>
              </a:lnSpc>
            </a:pPr>
            <a:r>
              <a:rPr lang="en-US" sz="3600" dirty="0" smtClean="0"/>
              <a:t>Language modeling</a:t>
            </a:r>
          </a:p>
          <a:p>
            <a:pPr>
              <a:lnSpc>
                <a:spcPct val="90000"/>
              </a:lnSpc>
            </a:pPr>
            <a:r>
              <a:rPr lang="en-US" sz="3600" dirty="0" smtClean="0">
                <a:solidFill>
                  <a:srgbClr val="B3B3B3"/>
                </a:solidFill>
              </a:rPr>
              <a:t>Translation modeling</a:t>
            </a:r>
          </a:p>
          <a:p>
            <a:pPr>
              <a:lnSpc>
                <a:spcPct val="90000"/>
              </a:lnSpc>
            </a:pPr>
            <a:r>
              <a:rPr lang="en-US" sz="3600" dirty="0" smtClean="0">
                <a:solidFill>
                  <a:srgbClr val="B3B3B3"/>
                </a:solidFill>
              </a:rPr>
              <a:t>Decoding</a:t>
            </a:r>
          </a:p>
          <a:p>
            <a:pPr>
              <a:lnSpc>
                <a:spcPct val="90000"/>
              </a:lnSpc>
            </a:pPr>
            <a:r>
              <a:rPr lang="en-US" sz="3600" dirty="0" smtClean="0">
                <a:solidFill>
                  <a:srgbClr val="B3B3B3"/>
                </a:solidFill>
              </a:rPr>
              <a:t>Parameter optimization</a:t>
            </a:r>
          </a:p>
          <a:p>
            <a:pPr>
              <a:lnSpc>
                <a:spcPct val="90000"/>
              </a:lnSpc>
            </a:pPr>
            <a:r>
              <a:rPr lang="en-US" sz="3600" dirty="0" smtClean="0">
                <a:solidFill>
                  <a:srgbClr val="B3B3B3"/>
                </a:solidFill>
              </a:rPr>
              <a:t>Evaluation</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Modeling</a:t>
            </a:r>
            <a:endParaRPr lang="en-US" dirty="0"/>
          </a:p>
        </p:txBody>
      </p:sp>
      <p:sp>
        <p:nvSpPr>
          <p:cNvPr id="3" name="Content Placeholder 2"/>
          <p:cNvSpPr>
            <a:spLocks noGrp="1"/>
          </p:cNvSpPr>
          <p:nvPr>
            <p:ph idx="1"/>
          </p:nvPr>
        </p:nvSpPr>
        <p:spPr/>
        <p:txBody>
          <a:bodyPr/>
          <a:lstStyle/>
          <a:p>
            <a:r>
              <a:rPr lang="en-US" sz="2800" dirty="0" smtClean="0"/>
              <a:t>Most common: </a:t>
            </a:r>
            <a:r>
              <a:rPr lang="en-US" sz="2800" dirty="0" err="1" smtClean="0"/>
              <a:t>n</a:t>
            </a:r>
            <a:r>
              <a:rPr lang="en-US" sz="2800" dirty="0" smtClean="0"/>
              <a:t>-gram language models</a:t>
            </a:r>
          </a:p>
          <a:p>
            <a:r>
              <a:rPr lang="en-US" sz="2800" dirty="0" smtClean="0"/>
              <a:t>More data the better (Google </a:t>
            </a:r>
            <a:r>
              <a:rPr lang="en-US" sz="2800" dirty="0" err="1" smtClean="0"/>
              <a:t>n</a:t>
            </a:r>
            <a:r>
              <a:rPr lang="en-US" sz="2800" dirty="0" smtClean="0"/>
              <a:t>-grams)</a:t>
            </a:r>
          </a:p>
          <a:p>
            <a:r>
              <a:rPr lang="en-US" sz="2800" dirty="0" smtClean="0"/>
              <a:t>Domain is important</a:t>
            </a:r>
            <a:endParaRPr lang="en-US" sz="2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527300" y="1403350"/>
            <a:ext cx="4089400" cy="4051300"/>
          </a:xfrm>
          <a:prstGeom prst="rect">
            <a:avLst/>
          </a:prstGeo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rgbClr val="B3B3B3"/>
                </a:solidFill>
              </a:rPr>
              <a:t>Preprocessing</a:t>
            </a:r>
          </a:p>
          <a:p>
            <a:pPr>
              <a:lnSpc>
                <a:spcPct val="90000"/>
              </a:lnSpc>
            </a:pPr>
            <a:r>
              <a:rPr lang="en-US" sz="3600" dirty="0" smtClean="0">
                <a:solidFill>
                  <a:srgbClr val="B3B3B3"/>
                </a:solidFill>
              </a:rPr>
              <a:t>Language modeling</a:t>
            </a:r>
          </a:p>
          <a:p>
            <a:pPr>
              <a:lnSpc>
                <a:spcPct val="90000"/>
              </a:lnSpc>
            </a:pPr>
            <a:r>
              <a:rPr lang="en-US" sz="3600" dirty="0" smtClean="0"/>
              <a:t>Translation modeling</a:t>
            </a:r>
          </a:p>
          <a:p>
            <a:pPr>
              <a:lnSpc>
                <a:spcPct val="90000"/>
              </a:lnSpc>
            </a:pPr>
            <a:r>
              <a:rPr lang="en-US" sz="3600" dirty="0" smtClean="0">
                <a:solidFill>
                  <a:srgbClr val="B3B3B3"/>
                </a:solidFill>
              </a:rPr>
              <a:t>Decoding</a:t>
            </a:r>
          </a:p>
          <a:p>
            <a:pPr>
              <a:lnSpc>
                <a:spcPct val="90000"/>
              </a:lnSpc>
            </a:pPr>
            <a:r>
              <a:rPr lang="en-US" sz="3600" dirty="0" smtClean="0">
                <a:solidFill>
                  <a:srgbClr val="B3B3B3"/>
                </a:solidFill>
              </a:rPr>
              <a:t>Parameter optimization</a:t>
            </a:r>
          </a:p>
          <a:p>
            <a:pPr>
              <a:lnSpc>
                <a:spcPct val="90000"/>
              </a:lnSpc>
            </a:pPr>
            <a:r>
              <a:rPr lang="en-US" sz="3600" dirty="0" smtClean="0">
                <a:solidFill>
                  <a:srgbClr val="B3B3B3"/>
                </a:solidFill>
              </a:rPr>
              <a:t>Evaluation</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US" altLang="ja-JP" sz="3600">
                <a:ea typeface="ＭＳ Ｐゴシック" pitchFamily="-111" charset="-128"/>
                <a:cs typeface="ＭＳ Ｐゴシック" pitchFamily="-111" charset="-128"/>
              </a:rPr>
              <a:t>Translation Model</a:t>
            </a:r>
            <a:br>
              <a:rPr lang="en-US" altLang="ja-JP" sz="3600">
                <a:ea typeface="ＭＳ Ｐゴシック" pitchFamily="-111" charset="-128"/>
                <a:cs typeface="ＭＳ Ｐゴシック" pitchFamily="-111" charset="-128"/>
              </a:rPr>
            </a:br>
            <a:r>
              <a:rPr lang="en-US" altLang="ja-JP" sz="2000">
                <a:ea typeface="ＭＳ Ｐゴシック" pitchFamily="-111" charset="-128"/>
                <a:cs typeface="ＭＳ Ｐゴシック" pitchFamily="-111" charset="-128"/>
              </a:rPr>
              <a:t>Learn How to Translate from Data</a:t>
            </a:r>
            <a:endParaRPr lang="en-US" altLang="ja-JP" sz="2400">
              <a:ea typeface="ＭＳ Ｐゴシック" pitchFamily="-111" charset="-128"/>
              <a:cs typeface="ＭＳ Ｐゴシック" pitchFamily="-111" charset="-128"/>
            </a:endParaRPr>
          </a:p>
        </p:txBody>
      </p:sp>
      <p:sp>
        <p:nvSpPr>
          <p:cNvPr id="221187"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221197" name="Rectangle 13"/>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1198" name="Text Box 14"/>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21206" name="Line 22"/>
          <p:cNvSpPr>
            <a:spLocks noChangeShapeType="1"/>
          </p:cNvSpPr>
          <p:nvPr/>
        </p:nvSpPr>
        <p:spPr bwMode="auto">
          <a:xfrm>
            <a:off x="3962400" y="2667000"/>
            <a:ext cx="0" cy="2743200"/>
          </a:xfrm>
          <a:prstGeom prst="line">
            <a:avLst/>
          </a:prstGeom>
          <a:noFill/>
          <a:ln w="57150">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1212" name="Text Box 28"/>
          <p:cNvSpPr txBox="1">
            <a:spLocks noChangeArrowheads="1"/>
          </p:cNvSpPr>
          <p:nvPr/>
        </p:nvSpPr>
        <p:spPr bwMode="auto">
          <a:xfrm>
            <a:off x="381000" y="1676400"/>
            <a:ext cx="184150" cy="396875"/>
          </a:xfrm>
          <a:prstGeom prst="rect">
            <a:avLst/>
          </a:prstGeom>
          <a:noFill/>
          <a:ln w="9525">
            <a:noFill/>
            <a:miter lim="800000"/>
            <a:headEnd/>
            <a:tailEnd/>
          </a:ln>
          <a:effectLst/>
        </p:spPr>
        <p:txBody>
          <a:bodyPr wrap="none">
            <a:prstTxWarp prst="textNoShape">
              <a:avLst/>
            </a:prstTxWarp>
            <a:spAutoFit/>
          </a:bodyPr>
          <a:lstStyle/>
          <a:p>
            <a:pPr algn="l"/>
            <a:endParaRPr lang="en-US" sz="2000" b="1"/>
          </a:p>
        </p:txBody>
      </p:sp>
      <p:sp>
        <p:nvSpPr>
          <p:cNvPr id="221213" name="Text Box 29"/>
          <p:cNvSpPr txBox="1">
            <a:spLocks noChangeArrowheads="1"/>
          </p:cNvSpPr>
          <p:nvPr/>
        </p:nvSpPr>
        <p:spPr bwMode="auto">
          <a:xfrm>
            <a:off x="381000" y="1447800"/>
            <a:ext cx="2357438" cy="396875"/>
          </a:xfrm>
          <a:prstGeom prst="rect">
            <a:avLst/>
          </a:prstGeom>
          <a:noFill/>
          <a:ln w="9525">
            <a:noFill/>
            <a:miter lim="800000"/>
            <a:headEnd/>
            <a:tailEnd/>
          </a:ln>
          <a:effectLst/>
        </p:spPr>
        <p:txBody>
          <a:bodyPr wrap="none">
            <a:prstTxWarp prst="textNoShape">
              <a:avLst/>
            </a:prstTxWarp>
            <a:spAutoFit/>
          </a:bodyPr>
          <a:lstStyle/>
          <a:p>
            <a:pPr algn="l"/>
            <a:r>
              <a:rPr lang="en-US" sz="2000" b="1"/>
              <a:t>Direct Estimation:</a:t>
            </a:r>
          </a:p>
        </p:txBody>
      </p:sp>
      <p:sp>
        <p:nvSpPr>
          <p:cNvPr id="221214" name="Text Box 30"/>
          <p:cNvSpPr txBox="1">
            <a:spLocks noChangeArrowheads="1"/>
          </p:cNvSpPr>
          <p:nvPr/>
        </p:nvSpPr>
        <p:spPr bwMode="auto">
          <a:xfrm>
            <a:off x="4191000" y="3429000"/>
            <a:ext cx="4038600" cy="701675"/>
          </a:xfrm>
          <a:prstGeom prst="rect">
            <a:avLst/>
          </a:prstGeom>
          <a:noFill/>
          <a:ln w="9525">
            <a:noFill/>
            <a:miter lim="800000"/>
            <a:headEnd/>
            <a:tailEnd/>
          </a:ln>
          <a:effectLst/>
        </p:spPr>
        <p:txBody>
          <a:bodyPr>
            <a:prstTxWarp prst="textNoShape">
              <a:avLst/>
            </a:prstTxWarp>
            <a:spAutoFit/>
          </a:bodyPr>
          <a:lstStyle/>
          <a:p>
            <a:r>
              <a:rPr lang="en-US" sz="2000" b="1">
                <a:solidFill>
                  <a:srgbClr val="FF0000"/>
                </a:solidFill>
              </a:rPr>
              <a:t>not enough data for this</a:t>
            </a:r>
          </a:p>
          <a:p>
            <a:r>
              <a:rPr lang="en-US" sz="2000" b="1">
                <a:solidFill>
                  <a:srgbClr val="FF0000"/>
                </a:solidFill>
              </a:rPr>
              <a:t>(most input sentences unseen)</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152400" y="274638"/>
            <a:ext cx="8763000" cy="1143000"/>
          </a:xfrm>
        </p:spPr>
        <p:txBody>
          <a:bodyPr/>
          <a:lstStyle/>
          <a:p>
            <a:r>
              <a:rPr lang="en-US" altLang="ja-JP" sz="4000">
                <a:ea typeface="ＭＳ Ｐゴシック" pitchFamily="-111" charset="-128"/>
                <a:cs typeface="ＭＳ Ｐゴシック" pitchFamily="-111" charset="-128"/>
              </a:rPr>
              <a:t>Generative Model</a:t>
            </a:r>
            <a:endParaRPr lang="en-US" altLang="ja-JP" sz="2400">
              <a:ea typeface="ＭＳ Ｐゴシック" pitchFamily="-111" charset="-128"/>
              <a:cs typeface="ＭＳ Ｐゴシック" pitchFamily="-111" charset="-128"/>
            </a:endParaRPr>
          </a:p>
        </p:txBody>
      </p:sp>
      <p:sp>
        <p:nvSpPr>
          <p:cNvPr id="223235"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223236" name="Line 4"/>
          <p:cNvSpPr>
            <a:spLocks noChangeShapeType="1"/>
          </p:cNvSpPr>
          <p:nvPr/>
        </p:nvSpPr>
        <p:spPr bwMode="auto">
          <a:xfrm>
            <a:off x="2028825" y="28336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223237" name="Line 5"/>
          <p:cNvSpPr>
            <a:spLocks noChangeShapeType="1"/>
          </p:cNvSpPr>
          <p:nvPr/>
        </p:nvSpPr>
        <p:spPr bwMode="auto">
          <a:xfrm flipH="1">
            <a:off x="1647825" y="2605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38" name="Line 6"/>
          <p:cNvSpPr>
            <a:spLocks noChangeShapeType="1"/>
          </p:cNvSpPr>
          <p:nvPr/>
        </p:nvSpPr>
        <p:spPr bwMode="auto">
          <a:xfrm flipH="1">
            <a:off x="2257425" y="26050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223239" name="Line 7"/>
          <p:cNvSpPr>
            <a:spLocks noChangeShapeType="1"/>
          </p:cNvSpPr>
          <p:nvPr/>
        </p:nvSpPr>
        <p:spPr bwMode="auto">
          <a:xfrm flipH="1">
            <a:off x="2257425" y="26050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0" name="Line 8"/>
          <p:cNvSpPr>
            <a:spLocks noChangeShapeType="1"/>
          </p:cNvSpPr>
          <p:nvPr/>
        </p:nvSpPr>
        <p:spPr bwMode="auto">
          <a:xfrm flipH="1">
            <a:off x="2867025" y="26050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1" name="Line 9"/>
          <p:cNvSpPr>
            <a:spLocks noChangeShapeType="1"/>
          </p:cNvSpPr>
          <p:nvPr/>
        </p:nvSpPr>
        <p:spPr bwMode="auto">
          <a:xfrm flipH="1">
            <a:off x="3552825" y="26050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2" name="Line 10"/>
          <p:cNvSpPr>
            <a:spLocks noChangeShapeType="1"/>
          </p:cNvSpPr>
          <p:nvPr/>
        </p:nvSpPr>
        <p:spPr bwMode="auto">
          <a:xfrm>
            <a:off x="3629025" y="26050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3" name="Line 11"/>
          <p:cNvSpPr>
            <a:spLocks noChangeShapeType="1"/>
          </p:cNvSpPr>
          <p:nvPr/>
        </p:nvSpPr>
        <p:spPr bwMode="auto">
          <a:xfrm>
            <a:off x="4162425" y="26050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4" name="Line 12"/>
          <p:cNvSpPr>
            <a:spLocks noChangeShapeType="1"/>
          </p:cNvSpPr>
          <p:nvPr/>
        </p:nvSpPr>
        <p:spPr bwMode="auto">
          <a:xfrm>
            <a:off x="4772025" y="26050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5" name="Line 13"/>
          <p:cNvSpPr>
            <a:spLocks noChangeShapeType="1"/>
          </p:cNvSpPr>
          <p:nvPr/>
        </p:nvSpPr>
        <p:spPr bwMode="auto">
          <a:xfrm>
            <a:off x="5534025" y="26050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8" name="Rectangle 16"/>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3249" name="Text Box 17"/>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23251" name="Line 19"/>
          <p:cNvSpPr>
            <a:spLocks noChangeShapeType="1"/>
          </p:cNvSpPr>
          <p:nvPr/>
        </p:nvSpPr>
        <p:spPr bwMode="auto">
          <a:xfrm>
            <a:off x="16478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2" name="Line 20"/>
          <p:cNvSpPr>
            <a:spLocks noChangeShapeType="1"/>
          </p:cNvSpPr>
          <p:nvPr/>
        </p:nvSpPr>
        <p:spPr bwMode="auto">
          <a:xfrm>
            <a:off x="21812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3" name="Line 21"/>
          <p:cNvSpPr>
            <a:spLocks noChangeShapeType="1"/>
          </p:cNvSpPr>
          <p:nvPr/>
        </p:nvSpPr>
        <p:spPr bwMode="auto">
          <a:xfrm>
            <a:off x="27146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4" name="Line 22"/>
          <p:cNvSpPr>
            <a:spLocks noChangeShapeType="1"/>
          </p:cNvSpPr>
          <p:nvPr/>
        </p:nvSpPr>
        <p:spPr bwMode="auto">
          <a:xfrm>
            <a:off x="34004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5" name="Line 23"/>
          <p:cNvSpPr>
            <a:spLocks noChangeShapeType="1"/>
          </p:cNvSpPr>
          <p:nvPr/>
        </p:nvSpPr>
        <p:spPr bwMode="auto">
          <a:xfrm>
            <a:off x="43910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6" name="Line 24"/>
          <p:cNvSpPr>
            <a:spLocks noChangeShapeType="1"/>
          </p:cNvSpPr>
          <p:nvPr/>
        </p:nvSpPr>
        <p:spPr bwMode="auto">
          <a:xfrm>
            <a:off x="5153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7" name="Line 25"/>
          <p:cNvSpPr>
            <a:spLocks noChangeShapeType="1"/>
          </p:cNvSpPr>
          <p:nvPr/>
        </p:nvSpPr>
        <p:spPr bwMode="auto">
          <a:xfrm>
            <a:off x="5534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8" name="Line 26"/>
          <p:cNvSpPr>
            <a:spLocks noChangeShapeType="1"/>
          </p:cNvSpPr>
          <p:nvPr/>
        </p:nvSpPr>
        <p:spPr bwMode="auto">
          <a:xfrm>
            <a:off x="60674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9" name="Line 27"/>
          <p:cNvSpPr>
            <a:spLocks noChangeShapeType="1"/>
          </p:cNvSpPr>
          <p:nvPr/>
        </p:nvSpPr>
        <p:spPr bwMode="auto">
          <a:xfrm flipH="1">
            <a:off x="59912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2" name="Line 30"/>
          <p:cNvSpPr>
            <a:spLocks noChangeShapeType="1"/>
          </p:cNvSpPr>
          <p:nvPr/>
        </p:nvSpPr>
        <p:spPr bwMode="auto">
          <a:xfrm>
            <a:off x="1647825" y="32908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3" name="Line 31"/>
          <p:cNvSpPr>
            <a:spLocks noChangeShapeType="1"/>
          </p:cNvSpPr>
          <p:nvPr/>
        </p:nvSpPr>
        <p:spPr bwMode="auto">
          <a:xfrm>
            <a:off x="22574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4" name="Line 32"/>
          <p:cNvSpPr>
            <a:spLocks noChangeShapeType="1"/>
          </p:cNvSpPr>
          <p:nvPr/>
        </p:nvSpPr>
        <p:spPr bwMode="auto">
          <a:xfrm>
            <a:off x="2790825" y="32908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5" name="Line 33"/>
          <p:cNvSpPr>
            <a:spLocks noChangeShapeType="1"/>
          </p:cNvSpPr>
          <p:nvPr/>
        </p:nvSpPr>
        <p:spPr bwMode="auto">
          <a:xfrm>
            <a:off x="34766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6" name="Line 34"/>
          <p:cNvSpPr>
            <a:spLocks noChangeShapeType="1"/>
          </p:cNvSpPr>
          <p:nvPr/>
        </p:nvSpPr>
        <p:spPr bwMode="auto">
          <a:xfrm>
            <a:off x="4086225" y="3367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7" name="Line 35"/>
          <p:cNvSpPr>
            <a:spLocks noChangeShapeType="1"/>
          </p:cNvSpPr>
          <p:nvPr/>
        </p:nvSpPr>
        <p:spPr bwMode="auto">
          <a:xfrm>
            <a:off x="4695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8" name="Line 36"/>
          <p:cNvSpPr>
            <a:spLocks noChangeShapeType="1"/>
          </p:cNvSpPr>
          <p:nvPr/>
        </p:nvSpPr>
        <p:spPr bwMode="auto">
          <a:xfrm>
            <a:off x="5457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9" name="Line 37"/>
          <p:cNvSpPr>
            <a:spLocks noChangeShapeType="1"/>
          </p:cNvSpPr>
          <p:nvPr/>
        </p:nvSpPr>
        <p:spPr bwMode="auto">
          <a:xfrm>
            <a:off x="6219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2" name="Line 40"/>
          <p:cNvSpPr>
            <a:spLocks noChangeShapeType="1"/>
          </p:cNvSpPr>
          <p:nvPr/>
        </p:nvSpPr>
        <p:spPr bwMode="auto">
          <a:xfrm>
            <a:off x="16478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3" name="Line 41"/>
          <p:cNvSpPr>
            <a:spLocks noChangeShapeType="1"/>
          </p:cNvSpPr>
          <p:nvPr/>
        </p:nvSpPr>
        <p:spPr bwMode="auto">
          <a:xfrm>
            <a:off x="21812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4" name="Line 42"/>
          <p:cNvSpPr>
            <a:spLocks noChangeShapeType="1"/>
          </p:cNvSpPr>
          <p:nvPr/>
        </p:nvSpPr>
        <p:spPr bwMode="auto">
          <a:xfrm flipH="1">
            <a:off x="2743200" y="4205288"/>
            <a:ext cx="4762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5" name="Line 43"/>
          <p:cNvSpPr>
            <a:spLocks noChangeShapeType="1"/>
          </p:cNvSpPr>
          <p:nvPr/>
        </p:nvSpPr>
        <p:spPr bwMode="auto">
          <a:xfrm>
            <a:off x="3476625" y="4129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6" name="Line 44"/>
          <p:cNvSpPr>
            <a:spLocks noChangeShapeType="1"/>
          </p:cNvSpPr>
          <p:nvPr/>
        </p:nvSpPr>
        <p:spPr bwMode="auto">
          <a:xfrm>
            <a:off x="4086225" y="4129088"/>
            <a:ext cx="2286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7" name="Line 45"/>
          <p:cNvSpPr>
            <a:spLocks noChangeShapeType="1"/>
          </p:cNvSpPr>
          <p:nvPr/>
        </p:nvSpPr>
        <p:spPr bwMode="auto">
          <a:xfrm>
            <a:off x="4848225" y="4129088"/>
            <a:ext cx="257175" cy="4429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8" name="Line 46"/>
          <p:cNvSpPr>
            <a:spLocks noChangeShapeType="1"/>
          </p:cNvSpPr>
          <p:nvPr/>
        </p:nvSpPr>
        <p:spPr bwMode="auto">
          <a:xfrm flipH="1">
            <a:off x="5486400" y="4205288"/>
            <a:ext cx="47625" cy="2905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9" name="Line 47"/>
          <p:cNvSpPr>
            <a:spLocks noChangeShapeType="1"/>
          </p:cNvSpPr>
          <p:nvPr/>
        </p:nvSpPr>
        <p:spPr bwMode="auto">
          <a:xfrm flipH="1">
            <a:off x="5991225" y="4129088"/>
            <a:ext cx="2286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80" name="Line 48"/>
          <p:cNvSpPr>
            <a:spLocks noChangeShapeType="1"/>
          </p:cNvSpPr>
          <p:nvPr/>
        </p:nvSpPr>
        <p:spPr bwMode="auto">
          <a:xfrm flipH="1">
            <a:off x="6753225" y="4129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81" name="Line 49"/>
          <p:cNvSpPr>
            <a:spLocks noChangeShapeType="1"/>
          </p:cNvSpPr>
          <p:nvPr/>
        </p:nvSpPr>
        <p:spPr bwMode="auto">
          <a:xfrm>
            <a:off x="4114800" y="3352800"/>
            <a:ext cx="685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23282" name="Text Box 50"/>
          <p:cNvSpPr txBox="1">
            <a:spLocks noChangeArrowheads="1"/>
          </p:cNvSpPr>
          <p:nvPr/>
        </p:nvSpPr>
        <p:spPr bwMode="auto">
          <a:xfrm>
            <a:off x="381000" y="1447800"/>
            <a:ext cx="4630738" cy="396875"/>
          </a:xfrm>
          <a:prstGeom prst="rect">
            <a:avLst/>
          </a:prstGeom>
          <a:noFill/>
          <a:ln w="9525">
            <a:noFill/>
            <a:miter lim="800000"/>
            <a:headEnd/>
            <a:tailEnd/>
          </a:ln>
          <a:effectLst/>
        </p:spPr>
        <p:txBody>
          <a:bodyPr wrap="none">
            <a:prstTxWarp prst="textNoShape">
              <a:avLst/>
            </a:prstTxWarp>
            <a:spAutoFit/>
          </a:bodyPr>
          <a:lstStyle/>
          <a:p>
            <a:pPr algn="l"/>
            <a:r>
              <a:rPr lang="en-US" sz="2000" b="1"/>
              <a:t>Break up process into smaller steps:</a:t>
            </a:r>
          </a:p>
        </p:txBody>
      </p:sp>
      <p:sp>
        <p:nvSpPr>
          <p:cNvPr id="223285" name="Text Box 53"/>
          <p:cNvSpPr txBox="1">
            <a:spLocks noChangeArrowheads="1"/>
          </p:cNvSpPr>
          <p:nvPr/>
        </p:nvSpPr>
        <p:spPr bwMode="auto">
          <a:xfrm>
            <a:off x="6705600" y="2667000"/>
            <a:ext cx="1981200" cy="1006475"/>
          </a:xfrm>
          <a:prstGeom prst="rect">
            <a:avLst/>
          </a:prstGeom>
          <a:noFill/>
          <a:ln w="9525">
            <a:noFill/>
            <a:miter lim="800000"/>
            <a:headEnd/>
            <a:tailEnd/>
          </a:ln>
          <a:effectLst/>
        </p:spPr>
        <p:txBody>
          <a:bodyPr>
            <a:prstTxWarp prst="textNoShape">
              <a:avLst/>
            </a:prstTxWarp>
            <a:spAutoFit/>
          </a:bodyPr>
          <a:lstStyle/>
          <a:p>
            <a:r>
              <a:rPr lang="en-US" sz="2000" b="1">
                <a:solidFill>
                  <a:srgbClr val="008000"/>
                </a:solidFill>
              </a:rPr>
              <a:t>sufficient statistics for smaller steps</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r>
              <a:rPr lang="en-US" altLang="ja-JP" sz="3600">
                <a:ea typeface="ＭＳ Ｐゴシック" pitchFamily="-111" charset="-128"/>
                <a:cs typeface="ＭＳ Ｐゴシック" pitchFamily="-111" charset="-128"/>
              </a:rPr>
              <a:t>What kind of Translation Model?</a:t>
            </a:r>
            <a:endParaRPr lang="en-US" altLang="ja-JP" sz="2400">
              <a:ea typeface="ＭＳ Ｐゴシック" pitchFamily="-111" charset="-128"/>
              <a:cs typeface="ＭＳ Ｐゴシック" pitchFamily="-111" charset="-128"/>
            </a:endParaRPr>
          </a:p>
        </p:txBody>
      </p:sp>
      <p:sp>
        <p:nvSpPr>
          <p:cNvPr id="355331"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5332" name="Line 4"/>
          <p:cNvSpPr>
            <a:spLocks noChangeShapeType="1"/>
          </p:cNvSpPr>
          <p:nvPr/>
        </p:nvSpPr>
        <p:spPr bwMode="auto">
          <a:xfrm flipH="1">
            <a:off x="1647825" y="2605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3" name="Line 5"/>
          <p:cNvSpPr>
            <a:spLocks noChangeShapeType="1"/>
          </p:cNvSpPr>
          <p:nvPr/>
        </p:nvSpPr>
        <p:spPr bwMode="auto">
          <a:xfrm flipH="1">
            <a:off x="2257425" y="26050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5334" name="Line 6"/>
          <p:cNvSpPr>
            <a:spLocks noChangeShapeType="1"/>
          </p:cNvSpPr>
          <p:nvPr/>
        </p:nvSpPr>
        <p:spPr bwMode="auto">
          <a:xfrm flipH="1">
            <a:off x="2257425" y="26050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5" name="Line 7"/>
          <p:cNvSpPr>
            <a:spLocks noChangeShapeType="1"/>
          </p:cNvSpPr>
          <p:nvPr/>
        </p:nvSpPr>
        <p:spPr bwMode="auto">
          <a:xfrm flipH="1">
            <a:off x="2867025" y="26050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6" name="Line 8"/>
          <p:cNvSpPr>
            <a:spLocks noChangeShapeType="1"/>
          </p:cNvSpPr>
          <p:nvPr/>
        </p:nvSpPr>
        <p:spPr bwMode="auto">
          <a:xfrm flipH="1">
            <a:off x="3552825" y="26050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7" name="Line 9"/>
          <p:cNvSpPr>
            <a:spLocks noChangeShapeType="1"/>
          </p:cNvSpPr>
          <p:nvPr/>
        </p:nvSpPr>
        <p:spPr bwMode="auto">
          <a:xfrm>
            <a:off x="3629025" y="26050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8" name="Line 10"/>
          <p:cNvSpPr>
            <a:spLocks noChangeShapeType="1"/>
          </p:cNvSpPr>
          <p:nvPr/>
        </p:nvSpPr>
        <p:spPr bwMode="auto">
          <a:xfrm>
            <a:off x="4162425" y="26050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9" name="Line 11"/>
          <p:cNvSpPr>
            <a:spLocks noChangeShapeType="1"/>
          </p:cNvSpPr>
          <p:nvPr/>
        </p:nvSpPr>
        <p:spPr bwMode="auto">
          <a:xfrm>
            <a:off x="4772025" y="26050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0" name="Line 12"/>
          <p:cNvSpPr>
            <a:spLocks noChangeShapeType="1"/>
          </p:cNvSpPr>
          <p:nvPr/>
        </p:nvSpPr>
        <p:spPr bwMode="auto">
          <a:xfrm>
            <a:off x="5534025" y="26050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1" name="Rectangle 13"/>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5342" name="Text Box 14"/>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355343" name="Line 15"/>
          <p:cNvSpPr>
            <a:spLocks noChangeShapeType="1"/>
          </p:cNvSpPr>
          <p:nvPr/>
        </p:nvSpPr>
        <p:spPr bwMode="auto">
          <a:xfrm flipH="1">
            <a:off x="1647825" y="5181600"/>
            <a:ext cx="409575" cy="3190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4" name="Line 16"/>
          <p:cNvSpPr>
            <a:spLocks noChangeShapeType="1"/>
          </p:cNvSpPr>
          <p:nvPr/>
        </p:nvSpPr>
        <p:spPr bwMode="auto">
          <a:xfrm flipH="1">
            <a:off x="2181225" y="5105400"/>
            <a:ext cx="1047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5" name="Line 17"/>
          <p:cNvSpPr>
            <a:spLocks noChangeShapeType="1"/>
          </p:cNvSpPr>
          <p:nvPr/>
        </p:nvSpPr>
        <p:spPr bwMode="auto">
          <a:xfrm flipH="1">
            <a:off x="2714625" y="5105400"/>
            <a:ext cx="285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6" name="Line 18"/>
          <p:cNvSpPr>
            <a:spLocks noChangeShapeType="1"/>
          </p:cNvSpPr>
          <p:nvPr/>
        </p:nvSpPr>
        <p:spPr bwMode="auto">
          <a:xfrm>
            <a:off x="3352800" y="5105400"/>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7" name="Line 19"/>
          <p:cNvSpPr>
            <a:spLocks noChangeShapeType="1"/>
          </p:cNvSpPr>
          <p:nvPr/>
        </p:nvSpPr>
        <p:spPr bwMode="auto">
          <a:xfrm>
            <a:off x="4343400" y="5105400"/>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8" name="Line 20"/>
          <p:cNvSpPr>
            <a:spLocks noChangeShapeType="1"/>
          </p:cNvSpPr>
          <p:nvPr/>
        </p:nvSpPr>
        <p:spPr bwMode="auto">
          <a:xfrm>
            <a:off x="4724400" y="5105400"/>
            <a:ext cx="428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9" name="Line 21"/>
          <p:cNvSpPr>
            <a:spLocks noChangeShapeType="1"/>
          </p:cNvSpPr>
          <p:nvPr/>
        </p:nvSpPr>
        <p:spPr bwMode="auto">
          <a:xfrm>
            <a:off x="4876800" y="5029200"/>
            <a:ext cx="6572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0" name="Line 22"/>
          <p:cNvSpPr>
            <a:spLocks noChangeShapeType="1"/>
          </p:cNvSpPr>
          <p:nvPr/>
        </p:nvSpPr>
        <p:spPr bwMode="auto">
          <a:xfrm>
            <a:off x="5105400" y="5029200"/>
            <a:ext cx="1724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1" name="Line 23"/>
          <p:cNvSpPr>
            <a:spLocks noChangeShapeType="1"/>
          </p:cNvSpPr>
          <p:nvPr/>
        </p:nvSpPr>
        <p:spPr bwMode="auto">
          <a:xfrm>
            <a:off x="5029200" y="5029200"/>
            <a:ext cx="962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2" name="Text Box 24"/>
          <p:cNvSpPr txBox="1">
            <a:spLocks noChangeArrowheads="1"/>
          </p:cNvSpPr>
          <p:nvPr/>
        </p:nvSpPr>
        <p:spPr bwMode="auto">
          <a:xfrm>
            <a:off x="2567860" y="3048000"/>
            <a:ext cx="2232740" cy="2031325"/>
          </a:xfrm>
          <a:prstGeom prst="rect">
            <a:avLst/>
          </a:prstGeom>
          <a:noFill/>
          <a:ln w="9525">
            <a:noFill/>
            <a:miter lim="800000"/>
            <a:headEnd/>
            <a:tailEnd/>
          </a:ln>
          <a:effectLst/>
        </p:spPr>
        <p:txBody>
          <a:bodyPr wrap="none">
            <a:prstTxWarp prst="textNoShape">
              <a:avLst/>
            </a:prstTxWarp>
            <a:spAutoFit/>
          </a:bodyPr>
          <a:lstStyle/>
          <a:p>
            <a:pPr algn="l"/>
            <a:r>
              <a:rPr lang="en-US" b="1" dirty="0" smtClean="0"/>
              <a:t>Word-level models</a:t>
            </a:r>
          </a:p>
          <a:p>
            <a:pPr algn="l"/>
            <a:endParaRPr lang="en-US" b="1" dirty="0" smtClean="0"/>
          </a:p>
          <a:p>
            <a:pPr algn="l"/>
            <a:r>
              <a:rPr lang="en-US" b="1" dirty="0" smtClean="0"/>
              <a:t>Phrasal models</a:t>
            </a:r>
          </a:p>
          <a:p>
            <a:pPr algn="l"/>
            <a:endParaRPr lang="en-US" b="1" dirty="0" smtClean="0"/>
          </a:p>
          <a:p>
            <a:pPr algn="l"/>
            <a:r>
              <a:rPr lang="en-US" b="1" dirty="0" smtClean="0"/>
              <a:t>Syntactic models</a:t>
            </a:r>
          </a:p>
          <a:p>
            <a:pPr algn="l"/>
            <a:endParaRPr lang="en-US" b="1" dirty="0" smtClean="0"/>
          </a:p>
          <a:p>
            <a:pPr algn="l"/>
            <a:r>
              <a:rPr lang="en-US" b="1" dirty="0" smtClean="0"/>
              <a:t>Semantic models</a:t>
            </a:r>
          </a:p>
        </p:txBody>
      </p:sp>
      <p:sp>
        <p:nvSpPr>
          <p:cNvPr id="355356" name="Text Box 28"/>
          <p:cNvSpPr txBox="1">
            <a:spLocks noChangeArrowheads="1"/>
          </p:cNvSpPr>
          <p:nvPr/>
        </p:nvSpPr>
        <p:spPr bwMode="auto">
          <a:xfrm>
            <a:off x="381000" y="1447800"/>
            <a:ext cx="6113463" cy="396875"/>
          </a:xfrm>
          <a:prstGeom prst="rect">
            <a:avLst/>
          </a:prstGeom>
          <a:noFill/>
          <a:ln w="9525">
            <a:noFill/>
            <a:miter lim="800000"/>
            <a:headEnd/>
            <a:tailEnd/>
          </a:ln>
          <a:effectLst/>
        </p:spPr>
        <p:txBody>
          <a:bodyPr wrap="none">
            <a:prstTxWarp prst="textNoShape">
              <a:avLst/>
            </a:prstTxWarp>
            <a:spAutoFit/>
          </a:bodyPr>
          <a:lstStyle/>
          <a:p>
            <a:pPr algn="l"/>
            <a:r>
              <a:rPr lang="en-US" sz="2000" b="1"/>
              <a:t>May use syntactic and semantic representations:</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152400" y="274638"/>
            <a:ext cx="8763000" cy="1143000"/>
          </a:xfrm>
        </p:spPr>
        <p:txBody>
          <a:bodyPr/>
          <a:lstStyle/>
          <a:p>
            <a:r>
              <a:rPr lang="en-US" altLang="ja-JP" sz="3600">
                <a:ea typeface="ＭＳ Ｐゴシック" pitchFamily="-111" charset="-128"/>
                <a:cs typeface="ＭＳ Ｐゴシック" pitchFamily="-111" charset="-128"/>
              </a:rPr>
              <a:t>The Classic Translation Model</a:t>
            </a:r>
            <a:br>
              <a:rPr lang="en-US" altLang="ja-JP" sz="3600">
                <a:ea typeface="ＭＳ Ｐゴシック" pitchFamily="-111" charset="-128"/>
                <a:cs typeface="ＭＳ Ｐゴシック" pitchFamily="-111" charset="-128"/>
              </a:rPr>
            </a:br>
            <a:r>
              <a:rPr lang="en-US" altLang="ja-JP" sz="2000">
                <a:ea typeface="ＭＳ Ｐゴシック" pitchFamily="-111" charset="-128"/>
                <a:cs typeface="ＭＳ Ｐゴシック" pitchFamily="-111" charset="-128"/>
              </a:rPr>
              <a:t>Word Substitution/Permutation [IBM Model 3, Brown et al., 1993]</a:t>
            </a:r>
          </a:p>
        </p:txBody>
      </p:sp>
      <p:sp>
        <p:nvSpPr>
          <p:cNvPr id="356355"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6356" name="Line 4"/>
          <p:cNvSpPr>
            <a:spLocks noChangeShapeType="1"/>
          </p:cNvSpPr>
          <p:nvPr/>
        </p:nvSpPr>
        <p:spPr bwMode="auto">
          <a:xfrm>
            <a:off x="2028825" y="28336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7" name="Line 5"/>
          <p:cNvSpPr>
            <a:spLocks noChangeShapeType="1"/>
          </p:cNvSpPr>
          <p:nvPr/>
        </p:nvSpPr>
        <p:spPr bwMode="auto">
          <a:xfrm flipH="1">
            <a:off x="1647825" y="2605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58" name="Line 6"/>
          <p:cNvSpPr>
            <a:spLocks noChangeShapeType="1"/>
          </p:cNvSpPr>
          <p:nvPr/>
        </p:nvSpPr>
        <p:spPr bwMode="auto">
          <a:xfrm flipH="1">
            <a:off x="2257425" y="26050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9" name="Line 7"/>
          <p:cNvSpPr>
            <a:spLocks noChangeShapeType="1"/>
          </p:cNvSpPr>
          <p:nvPr/>
        </p:nvSpPr>
        <p:spPr bwMode="auto">
          <a:xfrm flipH="1">
            <a:off x="2257425" y="26050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0" name="Line 8"/>
          <p:cNvSpPr>
            <a:spLocks noChangeShapeType="1"/>
          </p:cNvSpPr>
          <p:nvPr/>
        </p:nvSpPr>
        <p:spPr bwMode="auto">
          <a:xfrm flipH="1">
            <a:off x="2867025" y="26050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1" name="Line 9"/>
          <p:cNvSpPr>
            <a:spLocks noChangeShapeType="1"/>
          </p:cNvSpPr>
          <p:nvPr/>
        </p:nvSpPr>
        <p:spPr bwMode="auto">
          <a:xfrm flipH="1">
            <a:off x="3552825" y="26050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2" name="Line 10"/>
          <p:cNvSpPr>
            <a:spLocks noChangeShapeType="1"/>
          </p:cNvSpPr>
          <p:nvPr/>
        </p:nvSpPr>
        <p:spPr bwMode="auto">
          <a:xfrm>
            <a:off x="3629025" y="26050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3" name="Line 11"/>
          <p:cNvSpPr>
            <a:spLocks noChangeShapeType="1"/>
          </p:cNvSpPr>
          <p:nvPr/>
        </p:nvSpPr>
        <p:spPr bwMode="auto">
          <a:xfrm>
            <a:off x="4162425" y="26050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4" name="Line 12"/>
          <p:cNvSpPr>
            <a:spLocks noChangeShapeType="1"/>
          </p:cNvSpPr>
          <p:nvPr/>
        </p:nvSpPr>
        <p:spPr bwMode="auto">
          <a:xfrm>
            <a:off x="4772025" y="26050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5" name="Line 13"/>
          <p:cNvSpPr>
            <a:spLocks noChangeShapeType="1"/>
          </p:cNvSpPr>
          <p:nvPr/>
        </p:nvSpPr>
        <p:spPr bwMode="auto">
          <a:xfrm>
            <a:off x="5534025" y="26050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6" name="Text Box 14"/>
          <p:cNvSpPr txBox="1">
            <a:spLocks noChangeArrowheads="1"/>
          </p:cNvSpPr>
          <p:nvPr/>
        </p:nvSpPr>
        <p:spPr bwMode="auto">
          <a:xfrm>
            <a:off x="1190625" y="2909888"/>
            <a:ext cx="5554663"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Mary not slap slap slap the green witch </a:t>
            </a:r>
          </a:p>
        </p:txBody>
      </p:sp>
      <p:sp>
        <p:nvSpPr>
          <p:cNvPr id="356367" name="Text Box 15"/>
          <p:cNvSpPr txBox="1">
            <a:spLocks noChangeArrowheads="1"/>
          </p:cNvSpPr>
          <p:nvPr/>
        </p:nvSpPr>
        <p:spPr bwMode="auto">
          <a:xfrm>
            <a:off x="7543800" y="2757488"/>
            <a:ext cx="1198563" cy="396875"/>
          </a:xfrm>
          <a:prstGeom prst="rect">
            <a:avLst/>
          </a:prstGeom>
          <a:noFill/>
          <a:ln w="9525">
            <a:noFill/>
            <a:miter lim="800000"/>
            <a:headEnd/>
            <a:tailEnd/>
          </a:ln>
          <a:effectLst/>
        </p:spPr>
        <p:txBody>
          <a:bodyPr wrap="none">
            <a:prstTxWarp prst="textNoShape">
              <a:avLst/>
            </a:prstTxWarp>
            <a:spAutoFit/>
          </a:bodyPr>
          <a:lstStyle/>
          <a:p>
            <a:pPr algn="l"/>
            <a:r>
              <a:rPr lang="en-US" altLang="ja-JP" sz="2000">
                <a:latin typeface="Tahoma" pitchFamily="-111" charset="0"/>
                <a:ea typeface="ＭＳ Ｐゴシック" pitchFamily="-111" charset="-128"/>
                <a:cs typeface="ＭＳ Ｐゴシック" pitchFamily="-111" charset="-128"/>
              </a:rPr>
              <a:t>n(3|slap)</a:t>
            </a:r>
          </a:p>
        </p:txBody>
      </p:sp>
      <p:sp>
        <p:nvSpPr>
          <p:cNvPr id="356368" name="Rectangle 16"/>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6369" name="Text Box 17"/>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356370" name="Text Box 18"/>
          <p:cNvSpPr txBox="1">
            <a:spLocks noChangeArrowheads="1"/>
          </p:cNvSpPr>
          <p:nvPr/>
        </p:nvSpPr>
        <p:spPr bwMode="auto">
          <a:xfrm>
            <a:off x="7543800" y="4930775"/>
            <a:ext cx="85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d(j|i)</a:t>
            </a:r>
          </a:p>
        </p:txBody>
      </p:sp>
      <p:sp>
        <p:nvSpPr>
          <p:cNvPr id="356371" name="Line 19"/>
          <p:cNvSpPr>
            <a:spLocks noChangeShapeType="1"/>
          </p:cNvSpPr>
          <p:nvPr/>
        </p:nvSpPr>
        <p:spPr bwMode="auto">
          <a:xfrm>
            <a:off x="16478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2" name="Line 20"/>
          <p:cNvSpPr>
            <a:spLocks noChangeShapeType="1"/>
          </p:cNvSpPr>
          <p:nvPr/>
        </p:nvSpPr>
        <p:spPr bwMode="auto">
          <a:xfrm>
            <a:off x="21812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3" name="Line 21"/>
          <p:cNvSpPr>
            <a:spLocks noChangeShapeType="1"/>
          </p:cNvSpPr>
          <p:nvPr/>
        </p:nvSpPr>
        <p:spPr bwMode="auto">
          <a:xfrm>
            <a:off x="27146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4" name="Line 22"/>
          <p:cNvSpPr>
            <a:spLocks noChangeShapeType="1"/>
          </p:cNvSpPr>
          <p:nvPr/>
        </p:nvSpPr>
        <p:spPr bwMode="auto">
          <a:xfrm>
            <a:off x="34004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5" name="Line 23"/>
          <p:cNvSpPr>
            <a:spLocks noChangeShapeType="1"/>
          </p:cNvSpPr>
          <p:nvPr/>
        </p:nvSpPr>
        <p:spPr bwMode="auto">
          <a:xfrm>
            <a:off x="43910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6" name="Line 24"/>
          <p:cNvSpPr>
            <a:spLocks noChangeShapeType="1"/>
          </p:cNvSpPr>
          <p:nvPr/>
        </p:nvSpPr>
        <p:spPr bwMode="auto">
          <a:xfrm>
            <a:off x="5153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7" name="Line 25"/>
          <p:cNvSpPr>
            <a:spLocks noChangeShapeType="1"/>
          </p:cNvSpPr>
          <p:nvPr/>
        </p:nvSpPr>
        <p:spPr bwMode="auto">
          <a:xfrm>
            <a:off x="5534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8" name="Line 26"/>
          <p:cNvSpPr>
            <a:spLocks noChangeShapeType="1"/>
          </p:cNvSpPr>
          <p:nvPr/>
        </p:nvSpPr>
        <p:spPr bwMode="auto">
          <a:xfrm>
            <a:off x="60674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9" name="Line 27"/>
          <p:cNvSpPr>
            <a:spLocks noChangeShapeType="1"/>
          </p:cNvSpPr>
          <p:nvPr/>
        </p:nvSpPr>
        <p:spPr bwMode="auto">
          <a:xfrm flipH="1">
            <a:off x="59912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0" name="Text Box 28"/>
          <p:cNvSpPr txBox="1">
            <a:spLocks noChangeArrowheads="1"/>
          </p:cNvSpPr>
          <p:nvPr/>
        </p:nvSpPr>
        <p:spPr bwMode="auto">
          <a:xfrm>
            <a:off x="1190625" y="3748088"/>
            <a:ext cx="626268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Mary not slap slap slap NULL the green witch</a:t>
            </a:r>
          </a:p>
        </p:txBody>
      </p:sp>
      <p:sp>
        <p:nvSpPr>
          <p:cNvPr id="356381" name="Text Box 29"/>
          <p:cNvSpPr txBox="1">
            <a:spLocks noChangeArrowheads="1"/>
          </p:cNvSpPr>
          <p:nvPr/>
        </p:nvSpPr>
        <p:spPr bwMode="auto">
          <a:xfrm>
            <a:off x="7543800" y="3443288"/>
            <a:ext cx="844550" cy="396875"/>
          </a:xfrm>
          <a:prstGeom prst="rect">
            <a:avLst/>
          </a:prstGeom>
          <a:noFill/>
          <a:ln w="9525">
            <a:noFill/>
            <a:miter lim="800000"/>
            <a:headEnd/>
            <a:tailEnd/>
          </a:ln>
          <a:effectLst/>
        </p:spPr>
        <p:txBody>
          <a:bodyPr wrap="none">
            <a:prstTxWarp prst="textNoShape">
              <a:avLst/>
            </a:prstTxWarp>
            <a:spAutoFit/>
          </a:bodyPr>
          <a:lstStyle/>
          <a:p>
            <a:pPr algn="l"/>
            <a:r>
              <a:rPr lang="en-US" altLang="ja-JP" sz="2000">
                <a:latin typeface="Tahoma" pitchFamily="-111" charset="0"/>
                <a:ea typeface="ＭＳ Ｐゴシック" pitchFamily="-111" charset="-128"/>
                <a:cs typeface="ＭＳ Ｐゴシック" pitchFamily="-111" charset="-128"/>
              </a:rPr>
              <a:t>P-Null</a:t>
            </a:r>
            <a:endParaRPr lang="en-US" altLang="ja-JP" sz="2400">
              <a:latin typeface="Tahoma" pitchFamily="-111" charset="0"/>
              <a:ea typeface="ＭＳ Ｐゴシック" pitchFamily="-111" charset="-128"/>
              <a:cs typeface="ＭＳ Ｐゴシック" pitchFamily="-111" charset="-128"/>
            </a:endParaRPr>
          </a:p>
        </p:txBody>
      </p:sp>
      <p:sp>
        <p:nvSpPr>
          <p:cNvPr id="356382" name="Line 30"/>
          <p:cNvSpPr>
            <a:spLocks noChangeShapeType="1"/>
          </p:cNvSpPr>
          <p:nvPr/>
        </p:nvSpPr>
        <p:spPr bwMode="auto">
          <a:xfrm>
            <a:off x="1647825" y="32908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3" name="Line 31"/>
          <p:cNvSpPr>
            <a:spLocks noChangeShapeType="1"/>
          </p:cNvSpPr>
          <p:nvPr/>
        </p:nvSpPr>
        <p:spPr bwMode="auto">
          <a:xfrm>
            <a:off x="22574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4" name="Line 32"/>
          <p:cNvSpPr>
            <a:spLocks noChangeShapeType="1"/>
          </p:cNvSpPr>
          <p:nvPr/>
        </p:nvSpPr>
        <p:spPr bwMode="auto">
          <a:xfrm>
            <a:off x="2790825" y="32908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5" name="Line 33"/>
          <p:cNvSpPr>
            <a:spLocks noChangeShapeType="1"/>
          </p:cNvSpPr>
          <p:nvPr/>
        </p:nvSpPr>
        <p:spPr bwMode="auto">
          <a:xfrm>
            <a:off x="34766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6" name="Line 34"/>
          <p:cNvSpPr>
            <a:spLocks noChangeShapeType="1"/>
          </p:cNvSpPr>
          <p:nvPr/>
        </p:nvSpPr>
        <p:spPr bwMode="auto">
          <a:xfrm>
            <a:off x="4086225" y="3367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7" name="Line 35"/>
          <p:cNvSpPr>
            <a:spLocks noChangeShapeType="1"/>
          </p:cNvSpPr>
          <p:nvPr/>
        </p:nvSpPr>
        <p:spPr bwMode="auto">
          <a:xfrm>
            <a:off x="4695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8" name="Line 36"/>
          <p:cNvSpPr>
            <a:spLocks noChangeShapeType="1"/>
          </p:cNvSpPr>
          <p:nvPr/>
        </p:nvSpPr>
        <p:spPr bwMode="auto">
          <a:xfrm>
            <a:off x="5457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9" name="Line 37"/>
          <p:cNvSpPr>
            <a:spLocks noChangeShapeType="1"/>
          </p:cNvSpPr>
          <p:nvPr/>
        </p:nvSpPr>
        <p:spPr bwMode="auto">
          <a:xfrm>
            <a:off x="6219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0" name="Text Box 38"/>
          <p:cNvSpPr txBox="1">
            <a:spLocks noChangeArrowheads="1"/>
          </p:cNvSpPr>
          <p:nvPr/>
        </p:nvSpPr>
        <p:spPr bwMode="auto">
          <a:xfrm>
            <a:off x="1174750" y="4473575"/>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verde bruja</a:t>
            </a:r>
          </a:p>
        </p:txBody>
      </p:sp>
      <p:sp>
        <p:nvSpPr>
          <p:cNvPr id="356391" name="Text Box 39"/>
          <p:cNvSpPr txBox="1">
            <a:spLocks noChangeArrowheads="1"/>
          </p:cNvSpPr>
          <p:nvPr/>
        </p:nvSpPr>
        <p:spPr bwMode="auto">
          <a:xfrm>
            <a:off x="7543800" y="4092575"/>
            <a:ext cx="1298575"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t(la|the)</a:t>
            </a:r>
          </a:p>
        </p:txBody>
      </p:sp>
      <p:sp>
        <p:nvSpPr>
          <p:cNvPr id="356392" name="Line 40"/>
          <p:cNvSpPr>
            <a:spLocks noChangeShapeType="1"/>
          </p:cNvSpPr>
          <p:nvPr/>
        </p:nvSpPr>
        <p:spPr bwMode="auto">
          <a:xfrm>
            <a:off x="16478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3" name="Line 41"/>
          <p:cNvSpPr>
            <a:spLocks noChangeShapeType="1"/>
          </p:cNvSpPr>
          <p:nvPr/>
        </p:nvSpPr>
        <p:spPr bwMode="auto">
          <a:xfrm>
            <a:off x="21812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4" name="Line 42"/>
          <p:cNvSpPr>
            <a:spLocks noChangeShapeType="1"/>
          </p:cNvSpPr>
          <p:nvPr/>
        </p:nvSpPr>
        <p:spPr bwMode="auto">
          <a:xfrm flipH="1">
            <a:off x="2743200" y="4205288"/>
            <a:ext cx="4762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5" name="Line 43"/>
          <p:cNvSpPr>
            <a:spLocks noChangeShapeType="1"/>
          </p:cNvSpPr>
          <p:nvPr/>
        </p:nvSpPr>
        <p:spPr bwMode="auto">
          <a:xfrm>
            <a:off x="3476625" y="4129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6" name="Line 44"/>
          <p:cNvSpPr>
            <a:spLocks noChangeShapeType="1"/>
          </p:cNvSpPr>
          <p:nvPr/>
        </p:nvSpPr>
        <p:spPr bwMode="auto">
          <a:xfrm>
            <a:off x="4086225" y="4129088"/>
            <a:ext cx="2286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7" name="Line 45"/>
          <p:cNvSpPr>
            <a:spLocks noChangeShapeType="1"/>
          </p:cNvSpPr>
          <p:nvPr/>
        </p:nvSpPr>
        <p:spPr bwMode="auto">
          <a:xfrm>
            <a:off x="4848225" y="4129088"/>
            <a:ext cx="257175" cy="4429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8" name="Line 46"/>
          <p:cNvSpPr>
            <a:spLocks noChangeShapeType="1"/>
          </p:cNvSpPr>
          <p:nvPr/>
        </p:nvSpPr>
        <p:spPr bwMode="auto">
          <a:xfrm flipH="1">
            <a:off x="5486400" y="4205288"/>
            <a:ext cx="47625" cy="2905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9" name="Line 47"/>
          <p:cNvSpPr>
            <a:spLocks noChangeShapeType="1"/>
          </p:cNvSpPr>
          <p:nvPr/>
        </p:nvSpPr>
        <p:spPr bwMode="auto">
          <a:xfrm flipH="1">
            <a:off x="5991225" y="4129088"/>
            <a:ext cx="2286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400" name="Line 48"/>
          <p:cNvSpPr>
            <a:spLocks noChangeShapeType="1"/>
          </p:cNvSpPr>
          <p:nvPr/>
        </p:nvSpPr>
        <p:spPr bwMode="auto">
          <a:xfrm flipH="1">
            <a:off x="6753225" y="4129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401" name="Line 49"/>
          <p:cNvSpPr>
            <a:spLocks noChangeShapeType="1"/>
          </p:cNvSpPr>
          <p:nvPr/>
        </p:nvSpPr>
        <p:spPr bwMode="auto">
          <a:xfrm>
            <a:off x="4114800" y="3352800"/>
            <a:ext cx="685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56402" name="Text Box 50"/>
          <p:cNvSpPr txBox="1">
            <a:spLocks noChangeArrowheads="1"/>
          </p:cNvSpPr>
          <p:nvPr/>
        </p:nvSpPr>
        <p:spPr bwMode="auto">
          <a:xfrm>
            <a:off x="381000" y="1524000"/>
            <a:ext cx="2270125" cy="396875"/>
          </a:xfrm>
          <a:prstGeom prst="rect">
            <a:avLst/>
          </a:prstGeom>
          <a:noFill/>
          <a:ln w="9525">
            <a:noFill/>
            <a:miter lim="800000"/>
            <a:headEnd/>
            <a:tailEnd/>
          </a:ln>
          <a:effectLst/>
        </p:spPr>
        <p:txBody>
          <a:bodyPr wrap="none">
            <a:prstTxWarp prst="textNoShape">
              <a:avLst/>
            </a:prstTxWarp>
            <a:spAutoFit/>
          </a:bodyPr>
          <a:lstStyle/>
          <a:p>
            <a:pPr algn="l"/>
            <a:r>
              <a:rPr lang="en-US" sz="2000" b="1"/>
              <a:t>Generative story:</a:t>
            </a:r>
          </a:p>
        </p:txBody>
      </p:sp>
      <p:sp>
        <p:nvSpPr>
          <p:cNvPr id="356403" name="Text Box 51"/>
          <p:cNvSpPr txBox="1">
            <a:spLocks noChangeArrowheads="1"/>
          </p:cNvSpPr>
          <p:nvPr/>
        </p:nvSpPr>
        <p:spPr bwMode="auto">
          <a:xfrm>
            <a:off x="3124200" y="6324600"/>
            <a:ext cx="5797550" cy="379413"/>
          </a:xfrm>
          <a:prstGeom prst="rect">
            <a:avLst/>
          </a:prstGeom>
          <a:noFill/>
          <a:ln w="12700">
            <a:solidFill>
              <a:schemeClr val="tx1"/>
            </a:solidFill>
            <a:miter lim="800000"/>
            <a:headEnd/>
            <a:tailEnd/>
          </a:ln>
          <a:effectLst/>
        </p:spPr>
        <p:txBody>
          <a:bodyPr wrap="none">
            <a:prstTxWarp prst="textNoShape">
              <a:avLst/>
            </a:prstTxWarp>
            <a:spAutoFit/>
          </a:bodyPr>
          <a:lstStyle/>
          <a:p>
            <a:pPr algn="l"/>
            <a:r>
              <a:rPr lang="en-US" b="1"/>
              <a:t>Probabilities can be learned from raw bilingual text.</a:t>
            </a:r>
          </a:p>
        </p:txBody>
      </p:sp>
      <p:sp>
        <p:nvSpPr>
          <p:cNvPr id="356404" name="Line 52"/>
          <p:cNvSpPr>
            <a:spLocks noChangeShapeType="1"/>
          </p:cNvSpPr>
          <p:nvPr/>
        </p:nvSpPr>
        <p:spPr bwMode="auto">
          <a:xfrm flipV="1">
            <a:off x="8001000" y="5486400"/>
            <a:ext cx="0" cy="68580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r>
              <a:rPr lang="en-US"/>
              <a:t>Phrase-Based Statistical MT</a:t>
            </a:r>
          </a:p>
        </p:txBody>
      </p:sp>
      <p:sp>
        <p:nvSpPr>
          <p:cNvPr id="287747" name="Rectangle 3"/>
          <p:cNvSpPr>
            <a:spLocks noChangeArrowheads="1"/>
          </p:cNvSpPr>
          <p:nvPr/>
        </p:nvSpPr>
        <p:spPr bwMode="auto">
          <a:xfrm>
            <a:off x="457200" y="3429000"/>
            <a:ext cx="8229600" cy="914400"/>
          </a:xfrm>
          <a:prstGeom prst="rect">
            <a:avLst/>
          </a:prstGeom>
          <a:noFill/>
          <a:ln w="9525">
            <a:noFill/>
            <a:miter lim="800000"/>
            <a:headEnd/>
            <a:tailEnd/>
          </a:ln>
          <a:effectLst/>
        </p:spPr>
        <p:txBody>
          <a:bodyPr>
            <a:prstTxWarp prst="textNoShape">
              <a:avLst/>
            </a:prstTxWarp>
          </a:bodyPr>
          <a:lstStyle/>
          <a:p>
            <a:pPr marL="342900" indent="-342900" algn="l">
              <a:spcBef>
                <a:spcPct val="20000"/>
              </a:spcBef>
              <a:buFontTx/>
              <a:buChar char="•"/>
            </a:pPr>
            <a:r>
              <a:rPr lang="en-US" sz="2400" dirty="0"/>
              <a:t>Foreign input segmented in to phrases</a:t>
            </a:r>
          </a:p>
          <a:p>
            <a:pPr marL="742950" lvl="1" indent="-285750" algn="l">
              <a:spcBef>
                <a:spcPct val="20000"/>
              </a:spcBef>
              <a:buFontTx/>
              <a:buChar char="–"/>
            </a:pPr>
            <a:r>
              <a:rPr lang="en-US" sz="2000" dirty="0">
                <a:ea typeface="ＭＳ Ｐゴシック" charset="-128"/>
              </a:rPr>
              <a:t>“phrase” is any sequence of words</a:t>
            </a:r>
          </a:p>
          <a:p>
            <a:pPr marL="342900" indent="-342900" algn="l">
              <a:spcBef>
                <a:spcPct val="20000"/>
              </a:spcBef>
              <a:buFontTx/>
              <a:buChar char="•"/>
            </a:pPr>
            <a:r>
              <a:rPr lang="en-US" sz="2400" dirty="0"/>
              <a:t>Each phrase is probabilistically translated into English</a:t>
            </a:r>
          </a:p>
          <a:p>
            <a:pPr marL="742950" lvl="1" indent="-285750" algn="l">
              <a:spcBef>
                <a:spcPct val="20000"/>
              </a:spcBef>
              <a:buFontTx/>
              <a:buChar char="–"/>
            </a:pPr>
            <a:r>
              <a:rPr lang="en-US" sz="2000" dirty="0" err="1">
                <a:ea typeface="ＭＳ Ｐゴシック" charset="-128"/>
              </a:rPr>
              <a:t>P(to</a:t>
            </a:r>
            <a:r>
              <a:rPr lang="en-US" sz="2000" dirty="0">
                <a:ea typeface="ＭＳ Ｐゴシック" charset="-128"/>
              </a:rPr>
              <a:t> the conference | </a:t>
            </a:r>
            <a:r>
              <a:rPr lang="en-US" sz="2000" dirty="0" err="1">
                <a:ea typeface="ＭＳ Ｐゴシック" charset="-128"/>
              </a:rPr>
              <a:t>zur</a:t>
            </a:r>
            <a:r>
              <a:rPr lang="en-US" sz="2000" dirty="0">
                <a:ea typeface="ＭＳ Ｐゴシック" charset="-128"/>
              </a:rPr>
              <a:t> </a:t>
            </a:r>
            <a:r>
              <a:rPr lang="en-US" sz="2000" dirty="0" err="1">
                <a:ea typeface="ＭＳ Ｐゴシック" charset="-128"/>
              </a:rPr>
              <a:t>Konferenz</a:t>
            </a:r>
            <a:r>
              <a:rPr lang="en-US" sz="2000" dirty="0">
                <a:ea typeface="ＭＳ Ｐゴシック" charset="-128"/>
              </a:rPr>
              <a:t>)</a:t>
            </a:r>
          </a:p>
          <a:p>
            <a:pPr marL="742950" lvl="1" indent="-285750" algn="l">
              <a:spcBef>
                <a:spcPct val="20000"/>
              </a:spcBef>
              <a:buFontTx/>
              <a:buChar char="–"/>
            </a:pPr>
            <a:r>
              <a:rPr lang="en-US" sz="2000" dirty="0" err="1">
                <a:ea typeface="ＭＳ Ｐゴシック" charset="-128"/>
              </a:rPr>
              <a:t>P(into</a:t>
            </a:r>
            <a:r>
              <a:rPr lang="en-US" sz="2000" dirty="0">
                <a:ea typeface="ＭＳ Ｐゴシック" charset="-128"/>
              </a:rPr>
              <a:t> the meeting | </a:t>
            </a:r>
            <a:r>
              <a:rPr lang="en-US" sz="2000" dirty="0" err="1">
                <a:ea typeface="ＭＳ Ｐゴシック" charset="-128"/>
              </a:rPr>
              <a:t>zur</a:t>
            </a:r>
            <a:r>
              <a:rPr lang="en-US" sz="2000" dirty="0">
                <a:ea typeface="ＭＳ Ｐゴシック" charset="-128"/>
              </a:rPr>
              <a:t> </a:t>
            </a:r>
            <a:r>
              <a:rPr lang="en-US" sz="2000" dirty="0" err="1">
                <a:ea typeface="ＭＳ Ｐゴシック" charset="-128"/>
              </a:rPr>
              <a:t>Konferenz</a:t>
            </a:r>
            <a:r>
              <a:rPr lang="en-US" sz="2000" dirty="0">
                <a:ea typeface="ＭＳ Ｐゴシック" charset="-128"/>
              </a:rPr>
              <a:t>)</a:t>
            </a:r>
          </a:p>
          <a:p>
            <a:pPr marL="342900" indent="-342900" algn="l">
              <a:spcBef>
                <a:spcPct val="20000"/>
              </a:spcBef>
              <a:buFontTx/>
              <a:buChar char="•"/>
            </a:pPr>
            <a:r>
              <a:rPr lang="en-US" sz="2400" dirty="0"/>
              <a:t>Phrases are probabilistically re-ordered</a:t>
            </a:r>
          </a:p>
          <a:p>
            <a:pPr marL="342900" indent="-342900" algn="l">
              <a:spcBef>
                <a:spcPct val="20000"/>
              </a:spcBef>
              <a:buFontTx/>
              <a:buChar char="•"/>
            </a:pPr>
            <a:r>
              <a:rPr lang="en-US" sz="2400" dirty="0"/>
              <a:t>See [Koehn et al, 2003] for an intro.</a:t>
            </a:r>
            <a:endParaRPr lang="en-US" sz="2400" dirty="0" smtClean="0"/>
          </a:p>
          <a:p>
            <a:pPr marL="342900" indent="-342900" algn="l">
              <a:spcBef>
                <a:spcPct val="20000"/>
              </a:spcBef>
            </a:pPr>
            <a:endParaRPr lang="en-US" sz="2400" dirty="0"/>
          </a:p>
        </p:txBody>
      </p:sp>
      <p:sp>
        <p:nvSpPr>
          <p:cNvPr id="287748" name="Text Box 4"/>
          <p:cNvSpPr txBox="1">
            <a:spLocks noChangeArrowheads="1"/>
          </p:cNvSpPr>
          <p:nvPr/>
        </p:nvSpPr>
        <p:spPr bwMode="auto">
          <a:xfrm>
            <a:off x="733425" y="1754188"/>
            <a:ext cx="971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Morgen</a:t>
            </a:r>
          </a:p>
        </p:txBody>
      </p:sp>
      <p:sp>
        <p:nvSpPr>
          <p:cNvPr id="287749" name="Text Box 5"/>
          <p:cNvSpPr txBox="1">
            <a:spLocks noChangeArrowheads="1"/>
          </p:cNvSpPr>
          <p:nvPr/>
        </p:nvSpPr>
        <p:spPr bwMode="auto">
          <a:xfrm>
            <a:off x="1962150" y="1754188"/>
            <a:ext cx="742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fliege</a:t>
            </a:r>
          </a:p>
        </p:txBody>
      </p:sp>
      <p:sp>
        <p:nvSpPr>
          <p:cNvPr id="287750" name="Text Box 6"/>
          <p:cNvSpPr txBox="1">
            <a:spLocks noChangeArrowheads="1"/>
          </p:cNvSpPr>
          <p:nvPr/>
        </p:nvSpPr>
        <p:spPr bwMode="auto">
          <a:xfrm>
            <a:off x="3117850" y="1754188"/>
            <a:ext cx="488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ich</a:t>
            </a:r>
          </a:p>
        </p:txBody>
      </p:sp>
      <p:sp>
        <p:nvSpPr>
          <p:cNvPr id="287751" name="Text Box 7"/>
          <p:cNvSpPr txBox="1">
            <a:spLocks noChangeArrowheads="1"/>
          </p:cNvSpPr>
          <p:nvPr/>
        </p:nvSpPr>
        <p:spPr bwMode="auto">
          <a:xfrm>
            <a:off x="4191000" y="1754188"/>
            <a:ext cx="15430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nach Kanada</a:t>
            </a:r>
          </a:p>
        </p:txBody>
      </p:sp>
      <p:sp>
        <p:nvSpPr>
          <p:cNvPr id="287752" name="Text Box 8"/>
          <p:cNvSpPr txBox="1">
            <a:spLocks noChangeArrowheads="1"/>
          </p:cNvSpPr>
          <p:nvPr/>
        </p:nvSpPr>
        <p:spPr bwMode="auto">
          <a:xfrm>
            <a:off x="6553200" y="1754188"/>
            <a:ext cx="16192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zur Konferenz</a:t>
            </a:r>
          </a:p>
        </p:txBody>
      </p:sp>
      <p:sp>
        <p:nvSpPr>
          <p:cNvPr id="287753" name="Text Box 9"/>
          <p:cNvSpPr txBox="1">
            <a:spLocks noChangeArrowheads="1"/>
          </p:cNvSpPr>
          <p:nvPr/>
        </p:nvSpPr>
        <p:spPr bwMode="auto">
          <a:xfrm>
            <a:off x="635000" y="2820988"/>
            <a:ext cx="1225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Tomorrow</a:t>
            </a:r>
          </a:p>
        </p:txBody>
      </p:sp>
      <p:sp>
        <p:nvSpPr>
          <p:cNvPr id="287754" name="Text Box 10"/>
          <p:cNvSpPr txBox="1">
            <a:spLocks noChangeArrowheads="1"/>
          </p:cNvSpPr>
          <p:nvPr/>
        </p:nvSpPr>
        <p:spPr bwMode="auto">
          <a:xfrm>
            <a:off x="2232025" y="2820988"/>
            <a:ext cx="2603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a:t>
            </a:r>
          </a:p>
        </p:txBody>
      </p:sp>
      <p:sp>
        <p:nvSpPr>
          <p:cNvPr id="287755" name="Text Box 11"/>
          <p:cNvSpPr txBox="1">
            <a:spLocks noChangeArrowheads="1"/>
          </p:cNvSpPr>
          <p:nvPr/>
        </p:nvSpPr>
        <p:spPr bwMode="auto">
          <a:xfrm>
            <a:off x="2987675" y="2820988"/>
            <a:ext cx="8064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will fly</a:t>
            </a:r>
          </a:p>
        </p:txBody>
      </p:sp>
      <p:sp>
        <p:nvSpPr>
          <p:cNvPr id="287756" name="Text Box 12"/>
          <p:cNvSpPr txBox="1">
            <a:spLocks noChangeArrowheads="1"/>
          </p:cNvSpPr>
          <p:nvPr/>
        </p:nvSpPr>
        <p:spPr bwMode="auto">
          <a:xfrm>
            <a:off x="4286250" y="2820988"/>
            <a:ext cx="19621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to the conference</a:t>
            </a:r>
          </a:p>
        </p:txBody>
      </p:sp>
      <p:sp>
        <p:nvSpPr>
          <p:cNvPr id="287757" name="Text Box 13"/>
          <p:cNvSpPr txBox="1">
            <a:spLocks noChangeArrowheads="1"/>
          </p:cNvSpPr>
          <p:nvPr/>
        </p:nvSpPr>
        <p:spPr bwMode="auto">
          <a:xfrm>
            <a:off x="6765925" y="2820988"/>
            <a:ext cx="1250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In Canada</a:t>
            </a:r>
          </a:p>
        </p:txBody>
      </p:sp>
      <p:sp>
        <p:nvSpPr>
          <p:cNvPr id="287758" name="Line 14"/>
          <p:cNvSpPr>
            <a:spLocks noChangeShapeType="1"/>
          </p:cNvSpPr>
          <p:nvPr/>
        </p:nvSpPr>
        <p:spPr bwMode="auto">
          <a:xfrm>
            <a:off x="1219200" y="21336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59" name="Line 15"/>
          <p:cNvSpPr>
            <a:spLocks noChangeShapeType="1"/>
          </p:cNvSpPr>
          <p:nvPr/>
        </p:nvSpPr>
        <p:spPr bwMode="auto">
          <a:xfrm>
            <a:off x="2362200" y="2133600"/>
            <a:ext cx="91440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0" name="Line 16"/>
          <p:cNvSpPr>
            <a:spLocks noChangeShapeType="1"/>
          </p:cNvSpPr>
          <p:nvPr/>
        </p:nvSpPr>
        <p:spPr bwMode="auto">
          <a:xfrm flipH="1">
            <a:off x="2438400" y="2133600"/>
            <a:ext cx="990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1" name="Line 17"/>
          <p:cNvSpPr>
            <a:spLocks noChangeShapeType="1"/>
          </p:cNvSpPr>
          <p:nvPr/>
        </p:nvSpPr>
        <p:spPr bwMode="auto">
          <a:xfrm>
            <a:off x="4953000" y="2133600"/>
            <a:ext cx="2133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2" name="Line 18"/>
          <p:cNvSpPr>
            <a:spLocks noChangeShapeType="1"/>
          </p:cNvSpPr>
          <p:nvPr/>
        </p:nvSpPr>
        <p:spPr bwMode="auto">
          <a:xfrm flipH="1">
            <a:off x="5181600" y="2133600"/>
            <a:ext cx="19812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US"/>
              <a:t>Advantages of Phrase-Based</a:t>
            </a:r>
          </a:p>
        </p:txBody>
      </p:sp>
      <p:sp>
        <p:nvSpPr>
          <p:cNvPr id="247811" name="Rectangle 3"/>
          <p:cNvSpPr>
            <a:spLocks noGrp="1" noChangeArrowheads="1"/>
          </p:cNvSpPr>
          <p:nvPr>
            <p:ph type="body" idx="1"/>
          </p:nvPr>
        </p:nvSpPr>
        <p:spPr/>
        <p:txBody>
          <a:bodyPr/>
          <a:lstStyle/>
          <a:p>
            <a:pPr>
              <a:lnSpc>
                <a:spcPct val="90000"/>
              </a:lnSpc>
            </a:pPr>
            <a:r>
              <a:rPr lang="en-US" sz="2800" dirty="0"/>
              <a:t>Many-to-many mappings can handle non-compositional </a:t>
            </a:r>
            <a:r>
              <a:rPr lang="en-US" sz="2800" dirty="0" smtClean="0"/>
              <a:t>phrases</a:t>
            </a:r>
          </a:p>
          <a:p>
            <a:pPr>
              <a:lnSpc>
                <a:spcPct val="90000"/>
              </a:lnSpc>
            </a:pPr>
            <a:r>
              <a:rPr lang="en-US" sz="2800" dirty="0" smtClean="0"/>
              <a:t>Easy to understand</a:t>
            </a:r>
          </a:p>
          <a:p>
            <a:pPr>
              <a:lnSpc>
                <a:spcPct val="90000"/>
              </a:lnSpc>
            </a:pPr>
            <a:r>
              <a:rPr lang="en-US" sz="2800" dirty="0"/>
              <a:t>Local context is very useful for disambiguating</a:t>
            </a:r>
          </a:p>
          <a:p>
            <a:pPr lvl="1">
              <a:lnSpc>
                <a:spcPct val="90000"/>
              </a:lnSpc>
            </a:pPr>
            <a:r>
              <a:rPr lang="en-US" sz="2400" dirty="0"/>
              <a:t>“Interest rate” </a:t>
            </a:r>
            <a:r>
              <a:rPr lang="en-US" sz="2400" dirty="0" err="1">
                <a:sym typeface="Wingdings" charset="2"/>
              </a:rPr>
              <a:t></a:t>
            </a:r>
            <a:r>
              <a:rPr lang="en-US" sz="2400" dirty="0">
                <a:sym typeface="Wingdings" charset="2"/>
              </a:rPr>
              <a:t> …</a:t>
            </a:r>
          </a:p>
          <a:p>
            <a:pPr lvl="1">
              <a:lnSpc>
                <a:spcPct val="90000"/>
              </a:lnSpc>
            </a:pPr>
            <a:r>
              <a:rPr lang="en-US" sz="2400" dirty="0">
                <a:sym typeface="Wingdings" charset="2"/>
              </a:rPr>
              <a:t>“Interest in” </a:t>
            </a:r>
            <a:r>
              <a:rPr lang="en-US" sz="2400" dirty="0" err="1">
                <a:sym typeface="Wingdings" charset="2"/>
              </a:rPr>
              <a:t></a:t>
            </a:r>
            <a:r>
              <a:rPr lang="en-US" sz="2400" dirty="0">
                <a:sym typeface="Wingdings" charset="2"/>
              </a:rPr>
              <a:t> …</a:t>
            </a:r>
          </a:p>
          <a:p>
            <a:pPr>
              <a:lnSpc>
                <a:spcPct val="90000"/>
              </a:lnSpc>
            </a:pPr>
            <a:r>
              <a:rPr lang="en-US" sz="2800" dirty="0"/>
              <a:t>The more data, the longer the learned phrases</a:t>
            </a:r>
          </a:p>
          <a:p>
            <a:pPr lvl="1">
              <a:lnSpc>
                <a:spcPct val="90000"/>
              </a:lnSpc>
            </a:pPr>
            <a:r>
              <a:rPr lang="en-US" sz="2400" dirty="0"/>
              <a:t>Sometimes whole sentences</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3698" name="Text Box 2"/>
          <p:cNvSpPr txBox="1">
            <a:spLocks noChangeArrowheads="1"/>
          </p:cNvSpPr>
          <p:nvPr/>
        </p:nvSpPr>
        <p:spPr bwMode="auto">
          <a:xfrm>
            <a:off x="381000" y="6165850"/>
            <a:ext cx="850900" cy="366713"/>
          </a:xfrm>
          <a:prstGeom prst="rect">
            <a:avLst/>
          </a:prstGeom>
          <a:noFill/>
          <a:ln w="9525">
            <a:noFill/>
            <a:miter lim="800000"/>
            <a:headEnd/>
            <a:tailEnd/>
          </a:ln>
          <a:effectLst/>
        </p:spPr>
        <p:txBody>
          <a:bodyPr>
            <a:prstTxWarp prst="textNoShape">
              <a:avLst/>
            </a:prstTxWarp>
            <a:spAutoFit/>
          </a:bodyPr>
          <a:lstStyle/>
          <a:p>
            <a:pPr algn="l"/>
            <a:r>
              <a:rPr lang="en-US"/>
              <a:t>These</a:t>
            </a:r>
          </a:p>
        </p:txBody>
      </p:sp>
      <p:sp>
        <p:nvSpPr>
          <p:cNvPr id="413699" name="Text Box 3"/>
          <p:cNvSpPr txBox="1">
            <a:spLocks noChangeArrowheads="1"/>
          </p:cNvSpPr>
          <p:nvPr/>
        </p:nvSpPr>
        <p:spPr bwMode="auto">
          <a:xfrm>
            <a:off x="1143000" y="6165850"/>
            <a:ext cx="304800" cy="366713"/>
          </a:xfrm>
          <a:prstGeom prst="rect">
            <a:avLst/>
          </a:prstGeom>
          <a:noFill/>
          <a:ln w="9525">
            <a:noFill/>
            <a:miter lim="800000"/>
            <a:headEnd/>
            <a:tailEnd/>
          </a:ln>
          <a:effectLst/>
        </p:spPr>
        <p:txBody>
          <a:bodyPr>
            <a:prstTxWarp prst="textNoShape">
              <a:avLst/>
            </a:prstTxWarp>
            <a:spAutoFit/>
          </a:bodyPr>
          <a:lstStyle/>
          <a:p>
            <a:pPr algn="l"/>
            <a:r>
              <a:rPr lang="en-US"/>
              <a:t>7</a:t>
            </a:r>
          </a:p>
        </p:txBody>
      </p:sp>
      <p:sp>
        <p:nvSpPr>
          <p:cNvPr id="413700" name="Text Box 4"/>
          <p:cNvSpPr txBox="1">
            <a:spLocks noChangeArrowheads="1"/>
          </p:cNvSpPr>
          <p:nvPr/>
        </p:nvSpPr>
        <p:spPr bwMode="auto">
          <a:xfrm>
            <a:off x="1447800" y="6165850"/>
            <a:ext cx="869950" cy="366713"/>
          </a:xfrm>
          <a:prstGeom prst="rect">
            <a:avLst/>
          </a:prstGeom>
          <a:noFill/>
          <a:ln w="9525">
            <a:noFill/>
            <a:miter lim="800000"/>
            <a:headEnd/>
            <a:tailEnd/>
          </a:ln>
          <a:effectLst/>
        </p:spPr>
        <p:txBody>
          <a:bodyPr wrap="none">
            <a:prstTxWarp prst="textNoShape">
              <a:avLst/>
            </a:prstTxWarp>
            <a:spAutoFit/>
          </a:bodyPr>
          <a:lstStyle/>
          <a:p>
            <a:pPr algn="l"/>
            <a:r>
              <a:rPr lang="en-US"/>
              <a:t>people</a:t>
            </a:r>
          </a:p>
        </p:txBody>
      </p:sp>
      <p:sp>
        <p:nvSpPr>
          <p:cNvPr id="413701" name="Text Box 5"/>
          <p:cNvSpPr txBox="1">
            <a:spLocks noChangeArrowheads="1"/>
          </p:cNvSpPr>
          <p:nvPr/>
        </p:nvSpPr>
        <p:spPr bwMode="auto">
          <a:xfrm>
            <a:off x="2286000" y="6165850"/>
            <a:ext cx="908050" cy="366713"/>
          </a:xfrm>
          <a:prstGeom prst="rect">
            <a:avLst/>
          </a:prstGeom>
          <a:noFill/>
          <a:ln w="9525">
            <a:noFill/>
            <a:miter lim="800000"/>
            <a:headEnd/>
            <a:tailEnd/>
          </a:ln>
          <a:effectLst/>
        </p:spPr>
        <p:txBody>
          <a:bodyPr wrap="none">
            <a:prstTxWarp prst="textNoShape">
              <a:avLst/>
            </a:prstTxWarp>
            <a:spAutoFit/>
          </a:bodyPr>
          <a:lstStyle/>
          <a:p>
            <a:pPr algn="l"/>
            <a:r>
              <a:rPr lang="en-US"/>
              <a:t>include</a:t>
            </a:r>
          </a:p>
        </p:txBody>
      </p:sp>
      <p:sp>
        <p:nvSpPr>
          <p:cNvPr id="413702" name="Text Box 6"/>
          <p:cNvSpPr txBox="1">
            <a:spLocks noChangeArrowheads="1"/>
          </p:cNvSpPr>
          <p:nvPr/>
        </p:nvSpPr>
        <p:spPr bwMode="auto">
          <a:xfrm>
            <a:off x="3124200" y="6165850"/>
            <a:ext cx="1250950" cy="366713"/>
          </a:xfrm>
          <a:prstGeom prst="rect">
            <a:avLst/>
          </a:prstGeom>
          <a:noFill/>
          <a:ln w="9525">
            <a:noFill/>
            <a:miter lim="800000"/>
            <a:headEnd/>
            <a:tailEnd/>
          </a:ln>
          <a:effectLst/>
        </p:spPr>
        <p:txBody>
          <a:bodyPr wrap="none">
            <a:prstTxWarp prst="textNoShape">
              <a:avLst/>
            </a:prstTxWarp>
            <a:spAutoFit/>
          </a:bodyPr>
          <a:lstStyle/>
          <a:p>
            <a:pPr algn="l"/>
            <a:r>
              <a:rPr lang="en-US"/>
              <a:t>astronauts</a:t>
            </a:r>
          </a:p>
        </p:txBody>
      </p:sp>
      <p:sp>
        <p:nvSpPr>
          <p:cNvPr id="413703" name="Text Box 7"/>
          <p:cNvSpPr txBox="1">
            <a:spLocks noChangeArrowheads="1"/>
          </p:cNvSpPr>
          <p:nvPr/>
        </p:nvSpPr>
        <p:spPr bwMode="auto">
          <a:xfrm>
            <a:off x="4343400" y="6165850"/>
            <a:ext cx="920750" cy="366713"/>
          </a:xfrm>
          <a:prstGeom prst="rect">
            <a:avLst/>
          </a:prstGeom>
          <a:noFill/>
          <a:ln w="9525">
            <a:noFill/>
            <a:miter lim="800000"/>
            <a:headEnd/>
            <a:tailEnd/>
          </a:ln>
          <a:effectLst/>
        </p:spPr>
        <p:txBody>
          <a:bodyPr wrap="none">
            <a:prstTxWarp prst="textNoShape">
              <a:avLst/>
            </a:prstTxWarp>
            <a:spAutoFit/>
          </a:bodyPr>
          <a:lstStyle/>
          <a:p>
            <a:pPr algn="l"/>
            <a:r>
              <a:rPr lang="en-US"/>
              <a:t>coming</a:t>
            </a:r>
          </a:p>
        </p:txBody>
      </p:sp>
      <p:sp>
        <p:nvSpPr>
          <p:cNvPr id="413704" name="Text Box 8"/>
          <p:cNvSpPr txBox="1">
            <a:spLocks noChangeArrowheads="1"/>
          </p:cNvSpPr>
          <p:nvPr/>
        </p:nvSpPr>
        <p:spPr bwMode="auto">
          <a:xfrm>
            <a:off x="5181600" y="6165850"/>
            <a:ext cx="641350" cy="366713"/>
          </a:xfrm>
          <a:prstGeom prst="rect">
            <a:avLst/>
          </a:prstGeom>
          <a:noFill/>
          <a:ln w="9525">
            <a:noFill/>
            <a:miter lim="800000"/>
            <a:headEnd/>
            <a:tailEnd/>
          </a:ln>
          <a:effectLst/>
        </p:spPr>
        <p:txBody>
          <a:bodyPr wrap="none">
            <a:prstTxWarp prst="textNoShape">
              <a:avLst/>
            </a:prstTxWarp>
            <a:spAutoFit/>
          </a:bodyPr>
          <a:lstStyle/>
          <a:p>
            <a:pPr algn="l"/>
            <a:r>
              <a:rPr lang="en-US"/>
              <a:t>from</a:t>
            </a:r>
          </a:p>
        </p:txBody>
      </p:sp>
      <p:sp>
        <p:nvSpPr>
          <p:cNvPr id="413705" name="Text Box 9"/>
          <p:cNvSpPr txBox="1">
            <a:spLocks noChangeArrowheads="1"/>
          </p:cNvSpPr>
          <p:nvPr/>
        </p:nvSpPr>
        <p:spPr bwMode="auto">
          <a:xfrm>
            <a:off x="5924550" y="6165850"/>
            <a:ext cx="895350" cy="366713"/>
          </a:xfrm>
          <a:prstGeom prst="rect">
            <a:avLst/>
          </a:prstGeom>
          <a:noFill/>
          <a:ln w="9525">
            <a:noFill/>
            <a:miter lim="800000"/>
            <a:headEnd/>
            <a:tailEnd/>
          </a:ln>
          <a:effectLst/>
        </p:spPr>
        <p:txBody>
          <a:bodyPr wrap="none">
            <a:prstTxWarp prst="textNoShape">
              <a:avLst/>
            </a:prstTxWarp>
            <a:spAutoFit/>
          </a:bodyPr>
          <a:lstStyle/>
          <a:p>
            <a:pPr algn="l"/>
            <a:r>
              <a:rPr lang="en-US"/>
              <a:t>France</a:t>
            </a:r>
          </a:p>
        </p:txBody>
      </p:sp>
      <p:sp>
        <p:nvSpPr>
          <p:cNvPr id="413706" name="Text Box 10"/>
          <p:cNvSpPr txBox="1">
            <a:spLocks noChangeArrowheads="1"/>
          </p:cNvSpPr>
          <p:nvPr/>
        </p:nvSpPr>
        <p:spPr bwMode="auto">
          <a:xfrm>
            <a:off x="6762750" y="616585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and</a:t>
            </a:r>
          </a:p>
        </p:txBody>
      </p:sp>
      <p:sp>
        <p:nvSpPr>
          <p:cNvPr id="413707" name="Text Box 11"/>
          <p:cNvSpPr txBox="1">
            <a:spLocks noChangeArrowheads="1"/>
          </p:cNvSpPr>
          <p:nvPr/>
        </p:nvSpPr>
        <p:spPr bwMode="auto">
          <a:xfrm>
            <a:off x="7219950" y="6165850"/>
            <a:ext cx="882650" cy="366713"/>
          </a:xfrm>
          <a:prstGeom prst="rect">
            <a:avLst/>
          </a:prstGeom>
          <a:noFill/>
          <a:ln w="9525">
            <a:noFill/>
            <a:miter lim="800000"/>
            <a:headEnd/>
            <a:tailEnd/>
          </a:ln>
          <a:effectLst/>
        </p:spPr>
        <p:txBody>
          <a:bodyPr wrap="none">
            <a:prstTxWarp prst="textNoShape">
              <a:avLst/>
            </a:prstTxWarp>
            <a:spAutoFit/>
          </a:bodyPr>
          <a:lstStyle/>
          <a:p>
            <a:pPr algn="l"/>
            <a:r>
              <a:rPr lang="en-US"/>
              <a:t>Russia</a:t>
            </a:r>
          </a:p>
        </p:txBody>
      </p:sp>
      <p:sp>
        <p:nvSpPr>
          <p:cNvPr id="413708" name="Text Box 12"/>
          <p:cNvSpPr txBox="1">
            <a:spLocks noChangeArrowheads="1"/>
          </p:cNvSpPr>
          <p:nvPr/>
        </p:nvSpPr>
        <p:spPr bwMode="auto">
          <a:xfrm>
            <a:off x="8286750" y="6151563"/>
            <a:ext cx="247650" cy="366712"/>
          </a:xfrm>
          <a:prstGeom prst="rect">
            <a:avLst/>
          </a:prstGeom>
          <a:noFill/>
          <a:ln w="9525">
            <a:noFill/>
            <a:miter lim="800000"/>
            <a:headEnd/>
            <a:tailEnd/>
          </a:ln>
          <a:effectLst/>
        </p:spPr>
        <p:txBody>
          <a:bodyPr wrap="none">
            <a:prstTxWarp prst="textNoShape">
              <a:avLst/>
            </a:prstTxWarp>
            <a:spAutoFit/>
          </a:bodyPr>
          <a:lstStyle/>
          <a:p>
            <a:pPr algn="l"/>
            <a:r>
              <a:rPr lang="en-US" b="1"/>
              <a:t>.</a:t>
            </a:r>
          </a:p>
        </p:txBody>
      </p:sp>
      <p:cxnSp>
        <p:nvCxnSpPr>
          <p:cNvPr id="413709" name="AutoShape 13"/>
          <p:cNvCxnSpPr>
            <a:cxnSpLocks noChangeShapeType="1"/>
          </p:cNvCxnSpPr>
          <p:nvPr/>
        </p:nvCxnSpPr>
        <p:spPr bwMode="auto">
          <a:xfrm>
            <a:off x="777875" y="5729288"/>
            <a:ext cx="0" cy="381000"/>
          </a:xfrm>
          <a:prstGeom prst="straightConnector1">
            <a:avLst/>
          </a:prstGeom>
          <a:noFill/>
          <a:ln w="28575">
            <a:solidFill>
              <a:schemeClr val="tx1"/>
            </a:solidFill>
            <a:round/>
            <a:headEnd/>
            <a:tailEnd/>
          </a:ln>
          <a:effectLst/>
        </p:spPr>
      </p:cxnSp>
      <p:cxnSp>
        <p:nvCxnSpPr>
          <p:cNvPr id="413710" name="AutoShape 14"/>
          <p:cNvCxnSpPr>
            <a:cxnSpLocks noChangeShapeType="1"/>
          </p:cNvCxnSpPr>
          <p:nvPr/>
        </p:nvCxnSpPr>
        <p:spPr bwMode="auto">
          <a:xfrm>
            <a:off x="1311275" y="5729288"/>
            <a:ext cx="0" cy="381000"/>
          </a:xfrm>
          <a:prstGeom prst="straightConnector1">
            <a:avLst/>
          </a:prstGeom>
          <a:noFill/>
          <a:ln w="28575">
            <a:solidFill>
              <a:schemeClr val="tx1"/>
            </a:solidFill>
            <a:round/>
            <a:headEnd/>
            <a:tailEnd/>
          </a:ln>
          <a:effectLst/>
        </p:spPr>
      </p:cxnSp>
      <p:cxnSp>
        <p:nvCxnSpPr>
          <p:cNvPr id="413711" name="AutoShape 15"/>
          <p:cNvCxnSpPr>
            <a:cxnSpLocks noChangeShapeType="1"/>
          </p:cNvCxnSpPr>
          <p:nvPr/>
        </p:nvCxnSpPr>
        <p:spPr bwMode="auto">
          <a:xfrm>
            <a:off x="2667000" y="5729288"/>
            <a:ext cx="0" cy="381000"/>
          </a:xfrm>
          <a:prstGeom prst="straightConnector1">
            <a:avLst/>
          </a:prstGeom>
          <a:noFill/>
          <a:ln w="28575">
            <a:solidFill>
              <a:schemeClr val="tx1"/>
            </a:solidFill>
            <a:round/>
            <a:headEnd/>
            <a:tailEnd/>
          </a:ln>
          <a:effectLst/>
        </p:spPr>
      </p:cxnSp>
      <p:cxnSp>
        <p:nvCxnSpPr>
          <p:cNvPr id="413712" name="AutoShape 16"/>
          <p:cNvCxnSpPr>
            <a:cxnSpLocks noChangeShapeType="1"/>
          </p:cNvCxnSpPr>
          <p:nvPr/>
        </p:nvCxnSpPr>
        <p:spPr bwMode="auto">
          <a:xfrm>
            <a:off x="3962400" y="5729288"/>
            <a:ext cx="0" cy="381000"/>
          </a:xfrm>
          <a:prstGeom prst="straightConnector1">
            <a:avLst/>
          </a:prstGeom>
          <a:noFill/>
          <a:ln w="28575">
            <a:solidFill>
              <a:schemeClr val="tx1"/>
            </a:solidFill>
            <a:round/>
            <a:headEnd/>
            <a:tailEnd/>
          </a:ln>
          <a:effectLst/>
        </p:spPr>
      </p:cxnSp>
      <p:cxnSp>
        <p:nvCxnSpPr>
          <p:cNvPr id="413713" name="AutoShape 17"/>
          <p:cNvCxnSpPr>
            <a:cxnSpLocks noChangeShapeType="1"/>
          </p:cNvCxnSpPr>
          <p:nvPr/>
        </p:nvCxnSpPr>
        <p:spPr bwMode="auto">
          <a:xfrm>
            <a:off x="5549900" y="5729288"/>
            <a:ext cx="0" cy="381000"/>
          </a:xfrm>
          <a:prstGeom prst="straightConnector1">
            <a:avLst/>
          </a:prstGeom>
          <a:noFill/>
          <a:ln w="28575">
            <a:solidFill>
              <a:schemeClr val="tx1"/>
            </a:solidFill>
            <a:round/>
            <a:headEnd/>
            <a:tailEnd/>
          </a:ln>
          <a:effectLst/>
        </p:spPr>
      </p:cxnSp>
      <p:cxnSp>
        <p:nvCxnSpPr>
          <p:cNvPr id="413714" name="AutoShape 18"/>
          <p:cNvCxnSpPr>
            <a:cxnSpLocks noChangeShapeType="1"/>
          </p:cNvCxnSpPr>
          <p:nvPr/>
        </p:nvCxnSpPr>
        <p:spPr bwMode="auto">
          <a:xfrm>
            <a:off x="6388100" y="5715000"/>
            <a:ext cx="0" cy="381000"/>
          </a:xfrm>
          <a:prstGeom prst="straightConnector1">
            <a:avLst/>
          </a:prstGeom>
          <a:noFill/>
          <a:ln w="28575">
            <a:solidFill>
              <a:schemeClr val="tx1"/>
            </a:solidFill>
            <a:round/>
            <a:headEnd/>
            <a:tailEnd/>
          </a:ln>
          <a:effectLst/>
        </p:spPr>
      </p:cxnSp>
      <p:cxnSp>
        <p:nvCxnSpPr>
          <p:cNvPr id="413715" name="AutoShape 19"/>
          <p:cNvCxnSpPr>
            <a:cxnSpLocks noChangeShapeType="1"/>
          </p:cNvCxnSpPr>
          <p:nvPr/>
        </p:nvCxnSpPr>
        <p:spPr bwMode="auto">
          <a:xfrm>
            <a:off x="7759700" y="5715000"/>
            <a:ext cx="0" cy="381000"/>
          </a:xfrm>
          <a:prstGeom prst="straightConnector1">
            <a:avLst/>
          </a:prstGeom>
          <a:noFill/>
          <a:ln w="28575">
            <a:solidFill>
              <a:schemeClr val="tx1"/>
            </a:solidFill>
            <a:round/>
            <a:headEnd/>
            <a:tailEnd/>
          </a:ln>
          <a:effectLst/>
        </p:spPr>
      </p:cxnSp>
      <p:sp>
        <p:nvSpPr>
          <p:cNvPr id="413716" name="Text Box 20"/>
          <p:cNvSpPr txBox="1">
            <a:spLocks noChangeArrowheads="1"/>
          </p:cNvSpPr>
          <p:nvPr/>
        </p:nvSpPr>
        <p:spPr bwMode="auto">
          <a:xfrm>
            <a:off x="549275" y="5424488"/>
            <a:ext cx="420688" cy="304800"/>
          </a:xfrm>
          <a:prstGeom prst="rect">
            <a:avLst/>
          </a:prstGeom>
          <a:noFill/>
          <a:ln w="28575">
            <a:noFill/>
            <a:miter lim="800000"/>
            <a:headEnd/>
            <a:tailEnd/>
          </a:ln>
          <a:effectLst/>
        </p:spPr>
        <p:txBody>
          <a:bodyPr wrap="none">
            <a:prstTxWarp prst="textNoShape">
              <a:avLst/>
            </a:prstTxWarp>
            <a:spAutoFit/>
          </a:bodyPr>
          <a:lstStyle/>
          <a:p>
            <a:pPr algn="l"/>
            <a:r>
              <a:rPr lang="en-US" sz="1400"/>
              <a:t>DT</a:t>
            </a:r>
          </a:p>
        </p:txBody>
      </p:sp>
      <p:sp>
        <p:nvSpPr>
          <p:cNvPr id="413717" name="Text Box 21"/>
          <p:cNvSpPr txBox="1">
            <a:spLocks noChangeArrowheads="1"/>
          </p:cNvSpPr>
          <p:nvPr/>
        </p:nvSpPr>
        <p:spPr bwMode="auto">
          <a:xfrm>
            <a:off x="1082675" y="5424488"/>
            <a:ext cx="441325" cy="304800"/>
          </a:xfrm>
          <a:prstGeom prst="rect">
            <a:avLst/>
          </a:prstGeom>
          <a:noFill/>
          <a:ln w="28575">
            <a:noFill/>
            <a:miter lim="800000"/>
            <a:headEnd/>
            <a:tailEnd/>
          </a:ln>
          <a:effectLst/>
        </p:spPr>
        <p:txBody>
          <a:bodyPr wrap="none">
            <a:prstTxWarp prst="textNoShape">
              <a:avLst/>
            </a:prstTxWarp>
            <a:spAutoFit/>
          </a:bodyPr>
          <a:lstStyle/>
          <a:p>
            <a:pPr algn="l"/>
            <a:r>
              <a:rPr lang="en-US" sz="1400"/>
              <a:t>CD</a:t>
            </a:r>
          </a:p>
        </p:txBody>
      </p:sp>
      <p:sp>
        <p:nvSpPr>
          <p:cNvPr id="413718" name="Text Box 22"/>
          <p:cNvSpPr txBox="1">
            <a:spLocks noChangeArrowheads="1"/>
          </p:cNvSpPr>
          <p:nvPr/>
        </p:nvSpPr>
        <p:spPr bwMode="auto">
          <a:xfrm>
            <a:off x="2438400" y="5424488"/>
            <a:ext cx="539750" cy="304800"/>
          </a:xfrm>
          <a:prstGeom prst="rect">
            <a:avLst/>
          </a:prstGeom>
          <a:noFill/>
          <a:ln w="28575">
            <a:noFill/>
            <a:miter lim="800000"/>
            <a:headEnd/>
            <a:tailEnd/>
          </a:ln>
          <a:effectLst/>
        </p:spPr>
        <p:txBody>
          <a:bodyPr wrap="none">
            <a:prstTxWarp prst="textNoShape">
              <a:avLst/>
            </a:prstTxWarp>
            <a:spAutoFit/>
          </a:bodyPr>
          <a:lstStyle/>
          <a:p>
            <a:pPr algn="l"/>
            <a:r>
              <a:rPr lang="en-US" sz="1400"/>
              <a:t>VBP</a:t>
            </a:r>
          </a:p>
        </p:txBody>
      </p:sp>
      <p:sp>
        <p:nvSpPr>
          <p:cNvPr id="413719" name="Text Box 23"/>
          <p:cNvSpPr txBox="1">
            <a:spLocks noChangeArrowheads="1"/>
          </p:cNvSpPr>
          <p:nvPr/>
        </p:nvSpPr>
        <p:spPr bwMode="auto">
          <a:xfrm>
            <a:off x="3733800" y="5424488"/>
            <a:ext cx="558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NNS</a:t>
            </a:r>
          </a:p>
        </p:txBody>
      </p:sp>
      <p:sp>
        <p:nvSpPr>
          <p:cNvPr id="413720" name="Text Box 24"/>
          <p:cNvSpPr txBox="1">
            <a:spLocks noChangeArrowheads="1"/>
          </p:cNvSpPr>
          <p:nvPr/>
        </p:nvSpPr>
        <p:spPr bwMode="auto">
          <a:xfrm>
            <a:off x="5397500" y="5424488"/>
            <a:ext cx="361950" cy="304800"/>
          </a:xfrm>
          <a:prstGeom prst="rect">
            <a:avLst/>
          </a:prstGeom>
          <a:noFill/>
          <a:ln w="28575">
            <a:noFill/>
            <a:miter lim="800000"/>
            <a:headEnd/>
            <a:tailEnd/>
          </a:ln>
          <a:effectLst/>
        </p:spPr>
        <p:txBody>
          <a:bodyPr wrap="none">
            <a:prstTxWarp prst="textNoShape">
              <a:avLst/>
            </a:prstTxWarp>
            <a:spAutoFit/>
          </a:bodyPr>
          <a:lstStyle/>
          <a:p>
            <a:pPr algn="l"/>
            <a:r>
              <a:rPr lang="en-US" sz="1400"/>
              <a:t>IN</a:t>
            </a:r>
          </a:p>
        </p:txBody>
      </p:sp>
      <p:sp>
        <p:nvSpPr>
          <p:cNvPr id="413721" name="Text Box 25"/>
          <p:cNvSpPr txBox="1">
            <a:spLocks noChangeArrowheads="1"/>
          </p:cNvSpPr>
          <p:nvPr/>
        </p:nvSpPr>
        <p:spPr bwMode="auto">
          <a:xfrm>
            <a:off x="6159500" y="5410200"/>
            <a:ext cx="558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NNP</a:t>
            </a:r>
          </a:p>
        </p:txBody>
      </p:sp>
      <p:sp>
        <p:nvSpPr>
          <p:cNvPr id="413722" name="Text Box 26"/>
          <p:cNvSpPr txBox="1">
            <a:spLocks noChangeArrowheads="1"/>
          </p:cNvSpPr>
          <p:nvPr/>
        </p:nvSpPr>
        <p:spPr bwMode="auto">
          <a:xfrm>
            <a:off x="6858000" y="5410200"/>
            <a:ext cx="441325" cy="304800"/>
          </a:xfrm>
          <a:prstGeom prst="rect">
            <a:avLst/>
          </a:prstGeom>
          <a:noFill/>
          <a:ln w="28575">
            <a:noFill/>
            <a:miter lim="800000"/>
            <a:headEnd/>
            <a:tailEnd/>
          </a:ln>
          <a:effectLst/>
        </p:spPr>
        <p:txBody>
          <a:bodyPr wrap="none">
            <a:prstTxWarp prst="textNoShape">
              <a:avLst/>
            </a:prstTxWarp>
            <a:spAutoFit/>
          </a:bodyPr>
          <a:lstStyle/>
          <a:p>
            <a:pPr algn="l"/>
            <a:r>
              <a:rPr lang="en-US" sz="1400"/>
              <a:t>CC</a:t>
            </a:r>
          </a:p>
        </p:txBody>
      </p:sp>
      <p:sp>
        <p:nvSpPr>
          <p:cNvPr id="413723" name="Text Box 27"/>
          <p:cNvSpPr txBox="1">
            <a:spLocks noChangeArrowheads="1"/>
          </p:cNvSpPr>
          <p:nvPr/>
        </p:nvSpPr>
        <p:spPr bwMode="auto">
          <a:xfrm>
            <a:off x="7531100" y="5410200"/>
            <a:ext cx="558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NNP</a:t>
            </a:r>
          </a:p>
        </p:txBody>
      </p:sp>
      <p:sp>
        <p:nvSpPr>
          <p:cNvPr id="413724" name="Line 28"/>
          <p:cNvSpPr>
            <a:spLocks noChangeShapeType="1"/>
          </p:cNvSpPr>
          <p:nvPr/>
        </p:nvSpPr>
        <p:spPr bwMode="auto">
          <a:xfrm flipV="1">
            <a:off x="762000" y="4129088"/>
            <a:ext cx="244475" cy="12049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5" name="Line 29"/>
          <p:cNvSpPr>
            <a:spLocks noChangeShapeType="1"/>
          </p:cNvSpPr>
          <p:nvPr/>
        </p:nvSpPr>
        <p:spPr bwMode="auto">
          <a:xfrm flipH="1" flipV="1">
            <a:off x="1006475" y="4129088"/>
            <a:ext cx="288925" cy="12049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6" name="Line 30"/>
          <p:cNvSpPr>
            <a:spLocks noChangeShapeType="1"/>
          </p:cNvSpPr>
          <p:nvPr/>
        </p:nvSpPr>
        <p:spPr bwMode="auto">
          <a:xfrm flipV="1">
            <a:off x="6388100" y="4205288"/>
            <a:ext cx="685800" cy="3048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7" name="Line 31"/>
          <p:cNvSpPr>
            <a:spLocks noChangeShapeType="1"/>
          </p:cNvSpPr>
          <p:nvPr/>
        </p:nvSpPr>
        <p:spPr bwMode="auto">
          <a:xfrm flipV="1">
            <a:off x="7073900" y="4205288"/>
            <a:ext cx="0" cy="10525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8" name="Line 32"/>
          <p:cNvSpPr>
            <a:spLocks noChangeShapeType="1"/>
          </p:cNvSpPr>
          <p:nvPr/>
        </p:nvSpPr>
        <p:spPr bwMode="auto">
          <a:xfrm flipH="1" flipV="1">
            <a:off x="7073900" y="4205288"/>
            <a:ext cx="685800" cy="3048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9" name="Text Box 33"/>
          <p:cNvSpPr txBox="1">
            <a:spLocks noChangeArrowheads="1"/>
          </p:cNvSpPr>
          <p:nvPr/>
        </p:nvSpPr>
        <p:spPr bwMode="auto">
          <a:xfrm>
            <a:off x="8077200" y="5410200"/>
            <a:ext cx="687388" cy="304800"/>
          </a:xfrm>
          <a:prstGeom prst="rect">
            <a:avLst/>
          </a:prstGeom>
          <a:noFill/>
          <a:ln w="28575">
            <a:noFill/>
            <a:miter lim="800000"/>
            <a:headEnd/>
            <a:tailEnd/>
          </a:ln>
          <a:effectLst/>
        </p:spPr>
        <p:txBody>
          <a:bodyPr wrap="none">
            <a:prstTxWarp prst="textNoShape">
              <a:avLst/>
            </a:prstTxWarp>
            <a:spAutoFit/>
          </a:bodyPr>
          <a:lstStyle/>
          <a:p>
            <a:pPr algn="l"/>
            <a:r>
              <a:rPr lang="en-US" sz="1400"/>
              <a:t>PUNC</a:t>
            </a:r>
          </a:p>
        </p:txBody>
      </p:sp>
      <p:sp>
        <p:nvSpPr>
          <p:cNvPr id="413730" name="Text Box 34"/>
          <p:cNvSpPr txBox="1">
            <a:spLocks noChangeArrowheads="1"/>
          </p:cNvSpPr>
          <p:nvPr/>
        </p:nvSpPr>
        <p:spPr bwMode="auto">
          <a:xfrm>
            <a:off x="6921500" y="3900488"/>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31" name="Text Box 35"/>
          <p:cNvSpPr txBox="1">
            <a:spLocks noChangeArrowheads="1"/>
          </p:cNvSpPr>
          <p:nvPr/>
        </p:nvSpPr>
        <p:spPr bwMode="auto">
          <a:xfrm>
            <a:off x="854075" y="3824288"/>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32" name="Line 36"/>
          <p:cNvSpPr>
            <a:spLocks noChangeShapeType="1"/>
          </p:cNvSpPr>
          <p:nvPr/>
        </p:nvSpPr>
        <p:spPr bwMode="auto">
          <a:xfrm flipH="1" flipV="1">
            <a:off x="3962400" y="4191000"/>
            <a:ext cx="0" cy="1143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3" name="Text Box 37"/>
          <p:cNvSpPr txBox="1">
            <a:spLocks noChangeArrowheads="1"/>
          </p:cNvSpPr>
          <p:nvPr/>
        </p:nvSpPr>
        <p:spPr bwMode="auto">
          <a:xfrm>
            <a:off x="3733800" y="3886200"/>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34" name="Line 38"/>
          <p:cNvSpPr>
            <a:spLocks noChangeShapeType="1"/>
          </p:cNvSpPr>
          <p:nvPr/>
        </p:nvSpPr>
        <p:spPr bwMode="auto">
          <a:xfrm flipV="1">
            <a:off x="5562600" y="3810000"/>
            <a:ext cx="990600" cy="1524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5" name="Line 39"/>
          <p:cNvSpPr>
            <a:spLocks noChangeShapeType="1"/>
          </p:cNvSpPr>
          <p:nvPr/>
        </p:nvSpPr>
        <p:spPr bwMode="auto">
          <a:xfrm>
            <a:off x="6553200" y="3810000"/>
            <a:ext cx="457200" cy="762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6" name="Text Box 40"/>
          <p:cNvSpPr txBox="1">
            <a:spLocks noChangeArrowheads="1"/>
          </p:cNvSpPr>
          <p:nvPr/>
        </p:nvSpPr>
        <p:spPr bwMode="auto">
          <a:xfrm>
            <a:off x="5638800" y="3124200"/>
            <a:ext cx="420688" cy="304800"/>
          </a:xfrm>
          <a:prstGeom prst="rect">
            <a:avLst/>
          </a:prstGeom>
          <a:noFill/>
          <a:ln w="28575">
            <a:noFill/>
            <a:miter lim="800000"/>
            <a:headEnd/>
            <a:tailEnd/>
          </a:ln>
          <a:effectLst/>
        </p:spPr>
        <p:txBody>
          <a:bodyPr wrap="none">
            <a:prstTxWarp prst="textNoShape">
              <a:avLst/>
            </a:prstTxWarp>
            <a:spAutoFit/>
          </a:bodyPr>
          <a:lstStyle/>
          <a:p>
            <a:pPr algn="l"/>
            <a:r>
              <a:rPr lang="en-US" sz="1400"/>
              <a:t>VP</a:t>
            </a:r>
          </a:p>
        </p:txBody>
      </p:sp>
      <p:sp>
        <p:nvSpPr>
          <p:cNvPr id="413737" name="Line 41"/>
          <p:cNvSpPr>
            <a:spLocks noChangeShapeType="1"/>
          </p:cNvSpPr>
          <p:nvPr/>
        </p:nvSpPr>
        <p:spPr bwMode="auto">
          <a:xfrm flipV="1">
            <a:off x="4191000" y="3048000"/>
            <a:ext cx="1066800" cy="762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8" name="Line 42"/>
          <p:cNvSpPr>
            <a:spLocks noChangeShapeType="1"/>
          </p:cNvSpPr>
          <p:nvPr/>
        </p:nvSpPr>
        <p:spPr bwMode="auto">
          <a:xfrm>
            <a:off x="5245100" y="3062288"/>
            <a:ext cx="393700" cy="1381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9" name="Text Box 43"/>
          <p:cNvSpPr txBox="1">
            <a:spLocks noChangeArrowheads="1"/>
          </p:cNvSpPr>
          <p:nvPr/>
        </p:nvSpPr>
        <p:spPr bwMode="auto">
          <a:xfrm>
            <a:off x="5016500" y="2757488"/>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40" name="Line 44"/>
          <p:cNvSpPr>
            <a:spLocks noChangeShapeType="1"/>
          </p:cNvSpPr>
          <p:nvPr/>
        </p:nvSpPr>
        <p:spPr bwMode="auto">
          <a:xfrm flipV="1">
            <a:off x="2667000" y="2605088"/>
            <a:ext cx="1892300" cy="27289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1" name="Line 45"/>
          <p:cNvSpPr>
            <a:spLocks noChangeShapeType="1"/>
          </p:cNvSpPr>
          <p:nvPr/>
        </p:nvSpPr>
        <p:spPr bwMode="auto">
          <a:xfrm>
            <a:off x="4572000" y="2590800"/>
            <a:ext cx="596900" cy="166688"/>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2" name="Text Box 46"/>
          <p:cNvSpPr txBox="1">
            <a:spLocks noChangeArrowheads="1"/>
          </p:cNvSpPr>
          <p:nvPr/>
        </p:nvSpPr>
        <p:spPr bwMode="auto">
          <a:xfrm>
            <a:off x="4419600" y="2286000"/>
            <a:ext cx="420688" cy="304800"/>
          </a:xfrm>
          <a:prstGeom prst="rect">
            <a:avLst/>
          </a:prstGeom>
          <a:noFill/>
          <a:ln w="28575">
            <a:noFill/>
            <a:miter lim="800000"/>
            <a:headEnd/>
            <a:tailEnd/>
          </a:ln>
          <a:effectLst/>
        </p:spPr>
        <p:txBody>
          <a:bodyPr wrap="none">
            <a:prstTxWarp prst="textNoShape">
              <a:avLst/>
            </a:prstTxWarp>
            <a:spAutoFit/>
          </a:bodyPr>
          <a:lstStyle/>
          <a:p>
            <a:pPr algn="l"/>
            <a:r>
              <a:rPr lang="en-US" sz="1400"/>
              <a:t>VP</a:t>
            </a:r>
          </a:p>
        </p:txBody>
      </p:sp>
      <p:sp>
        <p:nvSpPr>
          <p:cNvPr id="413743" name="Line 47"/>
          <p:cNvSpPr>
            <a:spLocks noChangeShapeType="1"/>
          </p:cNvSpPr>
          <p:nvPr/>
        </p:nvSpPr>
        <p:spPr bwMode="auto">
          <a:xfrm flipV="1">
            <a:off x="1295400" y="1828800"/>
            <a:ext cx="3886200" cy="19812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4" name="Line 48"/>
          <p:cNvSpPr>
            <a:spLocks noChangeShapeType="1"/>
          </p:cNvSpPr>
          <p:nvPr/>
        </p:nvSpPr>
        <p:spPr bwMode="auto">
          <a:xfrm flipH="1">
            <a:off x="4648200" y="1828800"/>
            <a:ext cx="533400" cy="4572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5" name="Line 49"/>
          <p:cNvSpPr>
            <a:spLocks noChangeShapeType="1"/>
          </p:cNvSpPr>
          <p:nvPr/>
        </p:nvSpPr>
        <p:spPr bwMode="auto">
          <a:xfrm>
            <a:off x="5181600" y="1828800"/>
            <a:ext cx="3124200" cy="24384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6" name="Text Box 50"/>
          <p:cNvSpPr txBox="1">
            <a:spLocks noChangeArrowheads="1"/>
          </p:cNvSpPr>
          <p:nvPr/>
        </p:nvSpPr>
        <p:spPr bwMode="auto">
          <a:xfrm>
            <a:off x="5029200" y="1524000"/>
            <a:ext cx="303213" cy="304800"/>
          </a:xfrm>
          <a:prstGeom prst="rect">
            <a:avLst/>
          </a:prstGeom>
          <a:noFill/>
          <a:ln w="9525">
            <a:noFill/>
            <a:miter lim="800000"/>
            <a:headEnd/>
            <a:tailEnd/>
          </a:ln>
          <a:effectLst/>
        </p:spPr>
        <p:txBody>
          <a:bodyPr wrap="none">
            <a:prstTxWarp prst="textNoShape">
              <a:avLst/>
            </a:prstTxWarp>
            <a:spAutoFit/>
          </a:bodyPr>
          <a:lstStyle/>
          <a:p>
            <a:pPr algn="l"/>
            <a:r>
              <a:rPr lang="en-US" sz="1400"/>
              <a:t>S</a:t>
            </a:r>
          </a:p>
        </p:txBody>
      </p:sp>
      <p:cxnSp>
        <p:nvCxnSpPr>
          <p:cNvPr id="413747" name="AutoShape 51"/>
          <p:cNvCxnSpPr>
            <a:cxnSpLocks noChangeShapeType="1"/>
          </p:cNvCxnSpPr>
          <p:nvPr/>
        </p:nvCxnSpPr>
        <p:spPr bwMode="auto">
          <a:xfrm>
            <a:off x="1920875" y="5715000"/>
            <a:ext cx="0" cy="381000"/>
          </a:xfrm>
          <a:prstGeom prst="straightConnector1">
            <a:avLst/>
          </a:prstGeom>
          <a:noFill/>
          <a:ln w="28575">
            <a:solidFill>
              <a:schemeClr val="tx1"/>
            </a:solidFill>
            <a:round/>
            <a:headEnd/>
            <a:tailEnd/>
          </a:ln>
          <a:effectLst/>
        </p:spPr>
      </p:cxnSp>
      <p:sp>
        <p:nvSpPr>
          <p:cNvPr id="413748" name="Text Box 52"/>
          <p:cNvSpPr txBox="1">
            <a:spLocks noChangeArrowheads="1"/>
          </p:cNvSpPr>
          <p:nvPr/>
        </p:nvSpPr>
        <p:spPr bwMode="auto">
          <a:xfrm>
            <a:off x="1692275" y="5410200"/>
            <a:ext cx="558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NNS</a:t>
            </a:r>
          </a:p>
        </p:txBody>
      </p:sp>
      <p:sp>
        <p:nvSpPr>
          <p:cNvPr id="413749" name="Line 53"/>
          <p:cNvSpPr>
            <a:spLocks noChangeShapeType="1"/>
          </p:cNvSpPr>
          <p:nvPr/>
        </p:nvSpPr>
        <p:spPr bwMode="auto">
          <a:xfrm flipH="1" flipV="1">
            <a:off x="990600" y="4114800"/>
            <a:ext cx="990600" cy="12192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50" name="Text Box 54"/>
          <p:cNvSpPr txBox="1">
            <a:spLocks noChangeArrowheads="1"/>
          </p:cNvSpPr>
          <p:nvPr/>
        </p:nvSpPr>
        <p:spPr bwMode="auto">
          <a:xfrm>
            <a:off x="4495800" y="5410200"/>
            <a:ext cx="560388" cy="304800"/>
          </a:xfrm>
          <a:prstGeom prst="rect">
            <a:avLst/>
          </a:prstGeom>
          <a:noFill/>
          <a:ln w="28575">
            <a:noFill/>
            <a:miter lim="800000"/>
            <a:headEnd/>
            <a:tailEnd/>
          </a:ln>
          <a:effectLst/>
        </p:spPr>
        <p:txBody>
          <a:bodyPr wrap="none">
            <a:prstTxWarp prst="textNoShape">
              <a:avLst/>
            </a:prstTxWarp>
            <a:spAutoFit/>
          </a:bodyPr>
          <a:lstStyle/>
          <a:p>
            <a:pPr algn="l"/>
            <a:r>
              <a:rPr lang="en-US" sz="1400"/>
              <a:t>VBG</a:t>
            </a:r>
          </a:p>
        </p:txBody>
      </p:sp>
      <p:cxnSp>
        <p:nvCxnSpPr>
          <p:cNvPr id="413751" name="AutoShape 55"/>
          <p:cNvCxnSpPr>
            <a:cxnSpLocks noChangeShapeType="1"/>
          </p:cNvCxnSpPr>
          <p:nvPr/>
        </p:nvCxnSpPr>
        <p:spPr bwMode="auto">
          <a:xfrm>
            <a:off x="4800600" y="5715000"/>
            <a:ext cx="0" cy="381000"/>
          </a:xfrm>
          <a:prstGeom prst="straightConnector1">
            <a:avLst/>
          </a:prstGeom>
          <a:noFill/>
          <a:ln w="28575">
            <a:solidFill>
              <a:schemeClr val="tx1"/>
            </a:solidFill>
            <a:round/>
            <a:headEnd/>
            <a:tailEnd/>
          </a:ln>
          <a:effectLst/>
        </p:spPr>
      </p:cxnSp>
      <p:sp>
        <p:nvSpPr>
          <p:cNvPr id="413752" name="Line 56"/>
          <p:cNvSpPr>
            <a:spLocks noChangeShapeType="1"/>
          </p:cNvSpPr>
          <p:nvPr/>
        </p:nvSpPr>
        <p:spPr bwMode="auto">
          <a:xfrm flipH="1">
            <a:off x="4876800" y="3429000"/>
            <a:ext cx="990600" cy="1905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53" name="Text Box 57"/>
          <p:cNvSpPr txBox="1">
            <a:spLocks noChangeArrowheads="1"/>
          </p:cNvSpPr>
          <p:nvPr/>
        </p:nvSpPr>
        <p:spPr bwMode="auto">
          <a:xfrm>
            <a:off x="6324600" y="3505200"/>
            <a:ext cx="420688" cy="304800"/>
          </a:xfrm>
          <a:prstGeom prst="rect">
            <a:avLst/>
          </a:prstGeom>
          <a:noFill/>
          <a:ln w="28575">
            <a:noFill/>
            <a:miter lim="800000"/>
            <a:headEnd/>
            <a:tailEnd/>
          </a:ln>
          <a:effectLst/>
        </p:spPr>
        <p:txBody>
          <a:bodyPr wrap="none">
            <a:prstTxWarp prst="textNoShape">
              <a:avLst/>
            </a:prstTxWarp>
            <a:spAutoFit/>
          </a:bodyPr>
          <a:lstStyle/>
          <a:p>
            <a:pPr algn="l"/>
            <a:r>
              <a:rPr lang="en-US" sz="1400"/>
              <a:t>PP</a:t>
            </a:r>
          </a:p>
        </p:txBody>
      </p:sp>
      <p:sp>
        <p:nvSpPr>
          <p:cNvPr id="413754" name="Line 58"/>
          <p:cNvSpPr>
            <a:spLocks noChangeShapeType="1"/>
          </p:cNvSpPr>
          <p:nvPr/>
        </p:nvSpPr>
        <p:spPr bwMode="auto">
          <a:xfrm>
            <a:off x="5867400" y="3429000"/>
            <a:ext cx="457200" cy="152400"/>
          </a:xfrm>
          <a:prstGeom prst="line">
            <a:avLst/>
          </a:prstGeom>
          <a:noFill/>
          <a:ln w="28575">
            <a:solidFill>
              <a:schemeClr val="tx1"/>
            </a:solidFill>
            <a:round/>
            <a:headEnd/>
            <a:tailEnd/>
          </a:ln>
          <a:effectLst/>
        </p:spPr>
        <p:txBody>
          <a:bodyPr>
            <a:prstTxWarp prst="textNoShape">
              <a:avLst/>
            </a:prstTxWarp>
          </a:bodyPr>
          <a:lstStyle/>
          <a:p>
            <a:endParaRPr lang="en-US"/>
          </a:p>
        </p:txBody>
      </p:sp>
      <p:cxnSp>
        <p:nvCxnSpPr>
          <p:cNvPr id="413755" name="AutoShape 59"/>
          <p:cNvCxnSpPr>
            <a:cxnSpLocks noChangeShapeType="1"/>
          </p:cNvCxnSpPr>
          <p:nvPr/>
        </p:nvCxnSpPr>
        <p:spPr bwMode="auto">
          <a:xfrm>
            <a:off x="7791450" y="4891088"/>
            <a:ext cx="0" cy="381000"/>
          </a:xfrm>
          <a:prstGeom prst="straightConnector1">
            <a:avLst/>
          </a:prstGeom>
          <a:noFill/>
          <a:ln w="28575">
            <a:solidFill>
              <a:schemeClr val="tx1"/>
            </a:solidFill>
            <a:round/>
            <a:headEnd/>
            <a:tailEnd/>
          </a:ln>
          <a:effectLst/>
        </p:spPr>
      </p:cxnSp>
      <p:sp>
        <p:nvSpPr>
          <p:cNvPr id="413756" name="Text Box 60"/>
          <p:cNvSpPr txBox="1">
            <a:spLocks noChangeArrowheads="1"/>
          </p:cNvSpPr>
          <p:nvPr/>
        </p:nvSpPr>
        <p:spPr bwMode="auto">
          <a:xfrm>
            <a:off x="7639050" y="4586288"/>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57" name="Text Box 61"/>
          <p:cNvSpPr txBox="1">
            <a:spLocks noChangeArrowheads="1"/>
          </p:cNvSpPr>
          <p:nvPr/>
        </p:nvSpPr>
        <p:spPr bwMode="auto">
          <a:xfrm>
            <a:off x="6172200" y="4572000"/>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cxnSp>
        <p:nvCxnSpPr>
          <p:cNvPr id="413758" name="AutoShape 62"/>
          <p:cNvCxnSpPr>
            <a:cxnSpLocks noChangeShapeType="1"/>
          </p:cNvCxnSpPr>
          <p:nvPr/>
        </p:nvCxnSpPr>
        <p:spPr bwMode="auto">
          <a:xfrm>
            <a:off x="6400800" y="4876800"/>
            <a:ext cx="0" cy="381000"/>
          </a:xfrm>
          <a:prstGeom prst="straightConnector1">
            <a:avLst/>
          </a:prstGeom>
          <a:noFill/>
          <a:ln w="28575">
            <a:solidFill>
              <a:schemeClr val="tx1"/>
            </a:solidFill>
            <a:round/>
            <a:headEnd/>
            <a:tailEnd/>
          </a:ln>
          <a:effectLst/>
        </p:spPr>
      </p:cxnSp>
      <p:cxnSp>
        <p:nvCxnSpPr>
          <p:cNvPr id="413759" name="AutoShape 63"/>
          <p:cNvCxnSpPr>
            <a:cxnSpLocks noChangeShapeType="1"/>
          </p:cNvCxnSpPr>
          <p:nvPr/>
        </p:nvCxnSpPr>
        <p:spPr bwMode="auto">
          <a:xfrm>
            <a:off x="7086600" y="5715000"/>
            <a:ext cx="0" cy="381000"/>
          </a:xfrm>
          <a:prstGeom prst="straightConnector1">
            <a:avLst/>
          </a:prstGeom>
          <a:noFill/>
          <a:ln w="28575">
            <a:solidFill>
              <a:schemeClr val="tx1"/>
            </a:solidFill>
            <a:round/>
            <a:headEnd/>
            <a:tailEnd/>
          </a:ln>
          <a:effectLst/>
        </p:spPr>
      </p:cxnSp>
      <p:cxnSp>
        <p:nvCxnSpPr>
          <p:cNvPr id="413760" name="AutoShape 64"/>
          <p:cNvCxnSpPr>
            <a:cxnSpLocks noChangeShapeType="1"/>
          </p:cNvCxnSpPr>
          <p:nvPr/>
        </p:nvCxnSpPr>
        <p:spPr bwMode="auto">
          <a:xfrm>
            <a:off x="8382000" y="5715000"/>
            <a:ext cx="0" cy="381000"/>
          </a:xfrm>
          <a:prstGeom prst="straightConnector1">
            <a:avLst/>
          </a:prstGeom>
          <a:noFill/>
          <a:ln w="28575">
            <a:solidFill>
              <a:schemeClr val="tx1"/>
            </a:solidFill>
            <a:round/>
            <a:headEnd/>
            <a:tailEnd/>
          </a:ln>
          <a:effectLst/>
        </p:spPr>
      </p:cxnSp>
      <p:sp>
        <p:nvSpPr>
          <p:cNvPr id="413761" name="Line 65"/>
          <p:cNvSpPr>
            <a:spLocks noChangeShapeType="1"/>
          </p:cNvSpPr>
          <p:nvPr/>
        </p:nvSpPr>
        <p:spPr bwMode="auto">
          <a:xfrm>
            <a:off x="8305800" y="4267200"/>
            <a:ext cx="76200" cy="1143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62" name="Text Box 66"/>
          <p:cNvSpPr txBox="1">
            <a:spLocks noChangeArrowheads="1"/>
          </p:cNvSpPr>
          <p:nvPr/>
        </p:nvSpPr>
        <p:spPr bwMode="auto">
          <a:xfrm>
            <a:off x="4114800" y="457200"/>
            <a:ext cx="1981200" cy="76200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4400" b="1">
                <a:latin typeface="Times New Roman" pitchFamily="-111" charset="0"/>
              </a:rPr>
              <a:t>Syntax</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66900" y="1155700"/>
            <a:ext cx="5410200" cy="4546600"/>
          </a:xfrm>
          <a:prstGeom prst="rect">
            <a:avLst/>
          </a:prstGeom>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rgbClr val="B3B3B3"/>
                </a:solidFill>
              </a:rPr>
              <a:t>Preprocessing</a:t>
            </a:r>
          </a:p>
          <a:p>
            <a:pPr>
              <a:lnSpc>
                <a:spcPct val="90000"/>
              </a:lnSpc>
            </a:pPr>
            <a:r>
              <a:rPr lang="en-US" sz="3600" dirty="0" smtClean="0">
                <a:solidFill>
                  <a:srgbClr val="B3B3B3"/>
                </a:solidFill>
              </a:rPr>
              <a:t>Language modeling</a:t>
            </a:r>
          </a:p>
          <a:p>
            <a:pPr>
              <a:lnSpc>
                <a:spcPct val="90000"/>
              </a:lnSpc>
            </a:pPr>
            <a:r>
              <a:rPr lang="en-US" sz="3600" dirty="0" smtClean="0">
                <a:solidFill>
                  <a:srgbClr val="B3B3B3"/>
                </a:solidFill>
              </a:rPr>
              <a:t>Translation modeling</a:t>
            </a:r>
          </a:p>
          <a:p>
            <a:pPr>
              <a:lnSpc>
                <a:spcPct val="90000"/>
              </a:lnSpc>
            </a:pPr>
            <a:r>
              <a:rPr lang="en-US" sz="3600" dirty="0" smtClean="0"/>
              <a:t>Decoding</a:t>
            </a:r>
          </a:p>
          <a:p>
            <a:pPr>
              <a:lnSpc>
                <a:spcPct val="90000"/>
              </a:lnSpc>
            </a:pPr>
            <a:r>
              <a:rPr lang="en-US" sz="3600" dirty="0" smtClean="0">
                <a:solidFill>
                  <a:srgbClr val="B3B3B3"/>
                </a:solidFill>
              </a:rPr>
              <a:t>Parameter optimization</a:t>
            </a:r>
          </a:p>
          <a:p>
            <a:pPr>
              <a:lnSpc>
                <a:spcPct val="90000"/>
              </a:lnSpc>
            </a:pPr>
            <a:r>
              <a:rPr lang="en-US" sz="3600" dirty="0" smtClean="0">
                <a:solidFill>
                  <a:srgbClr val="B3B3B3"/>
                </a:solidFill>
              </a:rPr>
              <a:t>Evaluation</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dirty="0" smtClean="0"/>
              <a:t>Decoding</a:t>
            </a:r>
            <a:endParaRPr lang="en-US" sz="2800" dirty="0"/>
          </a:p>
        </p:txBody>
      </p:sp>
      <p:sp>
        <p:nvSpPr>
          <p:cNvPr id="234499" name="Rectangle 3"/>
          <p:cNvSpPr>
            <a:spLocks noGrp="1" noChangeArrowheads="1"/>
          </p:cNvSpPr>
          <p:nvPr>
            <p:ph type="body" idx="1"/>
          </p:nvPr>
        </p:nvSpPr>
        <p:spPr>
          <a:xfrm>
            <a:off x="304800" y="1600200"/>
            <a:ext cx="8610600" cy="4525963"/>
          </a:xfrm>
        </p:spPr>
        <p:txBody>
          <a:bodyPr/>
          <a:lstStyle/>
          <a:p>
            <a:pPr>
              <a:lnSpc>
                <a:spcPct val="90000"/>
              </a:lnSpc>
            </a:pPr>
            <a:r>
              <a:rPr lang="en-US" sz="2800" dirty="0"/>
              <a:t>Of all conceivable English word strings, find the one maximizing </a:t>
            </a:r>
            <a:r>
              <a:rPr lang="en-US" sz="2800" dirty="0" err="1"/>
              <a:t>P(e</a:t>
            </a:r>
            <a:r>
              <a:rPr lang="en-US" sz="2800" dirty="0"/>
              <a:t>) </a:t>
            </a:r>
            <a:r>
              <a:rPr lang="en-US" sz="2000" dirty="0" err="1"/>
              <a:t>x</a:t>
            </a:r>
            <a:r>
              <a:rPr lang="en-US" sz="2800" dirty="0"/>
              <a:t> </a:t>
            </a:r>
            <a:r>
              <a:rPr lang="en-US" sz="2800" dirty="0" err="1"/>
              <a:t>P(f</a:t>
            </a:r>
            <a:r>
              <a:rPr lang="en-US" sz="2800" dirty="0"/>
              <a:t> | </a:t>
            </a:r>
            <a:r>
              <a:rPr lang="en-US" sz="2800" dirty="0" err="1"/>
              <a:t>e</a:t>
            </a:r>
            <a:r>
              <a:rPr lang="en-US" sz="2800" dirty="0"/>
              <a:t>)</a:t>
            </a:r>
          </a:p>
          <a:p>
            <a:pPr>
              <a:lnSpc>
                <a:spcPct val="90000"/>
              </a:lnSpc>
            </a:pPr>
            <a:endParaRPr lang="en-US" sz="2800" dirty="0"/>
          </a:p>
          <a:p>
            <a:pPr>
              <a:lnSpc>
                <a:spcPct val="90000"/>
              </a:lnSpc>
            </a:pPr>
            <a:r>
              <a:rPr lang="en-US" sz="2800" dirty="0"/>
              <a:t>Decoding is an NP-complete</a:t>
            </a:r>
            <a:r>
              <a:rPr lang="en-US" sz="2800" dirty="0" smtClean="0"/>
              <a:t> problem (for many translation models </a:t>
            </a:r>
            <a:endParaRPr lang="en-US" sz="2800" dirty="0"/>
          </a:p>
          <a:p>
            <a:pPr lvl="1">
              <a:lnSpc>
                <a:spcPct val="90000"/>
              </a:lnSpc>
            </a:pPr>
            <a:r>
              <a:rPr lang="en-US" sz="2400" dirty="0"/>
              <a:t>(Knight, 1999)</a:t>
            </a:r>
          </a:p>
          <a:p>
            <a:pPr>
              <a:lnSpc>
                <a:spcPct val="90000"/>
              </a:lnSpc>
            </a:pPr>
            <a:endParaRPr lang="en-US" sz="2800" dirty="0"/>
          </a:p>
          <a:p>
            <a:pPr>
              <a:lnSpc>
                <a:spcPct val="90000"/>
              </a:lnSpc>
            </a:pPr>
            <a:r>
              <a:rPr lang="en-US" sz="2800" dirty="0" smtClean="0"/>
              <a:t>Several decoding strategies </a:t>
            </a:r>
            <a:r>
              <a:rPr lang="en-US" sz="2800" dirty="0"/>
              <a:t>are</a:t>
            </a:r>
            <a:r>
              <a:rPr lang="en-US" sz="2800" dirty="0" smtClean="0"/>
              <a:t> </a:t>
            </a:r>
            <a:r>
              <a:rPr lang="en-US" sz="2800" smtClean="0"/>
              <a:t>often available</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TextBox 2"/>
          <p:cNvSpPr txBox="1"/>
          <p:nvPr/>
        </p:nvSpPr>
        <p:spPr>
          <a:xfrm>
            <a:off x="381000" y="3429000"/>
            <a:ext cx="1676400" cy="369332"/>
          </a:xfrm>
          <a:prstGeom prst="rect">
            <a:avLst/>
          </a:prstGeom>
          <a:noFill/>
        </p:spPr>
        <p:txBody>
          <a:bodyPr wrap="squar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graphicFrame>
        <p:nvGraphicFramePr>
          <p:cNvPr id="903170" name="Object 2"/>
          <p:cNvGraphicFramePr>
            <a:graphicFrameLocks noChangeAspect="1"/>
          </p:cNvGraphicFramePr>
          <p:nvPr/>
        </p:nvGraphicFramePr>
        <p:xfrm>
          <a:off x="762000" y="1371600"/>
          <a:ext cx="2901950" cy="398463"/>
        </p:xfrm>
        <a:graphic>
          <a:graphicData uri="http://schemas.openxmlformats.org/presentationml/2006/ole">
            <p:oleObj spid="_x0000_s903170" name="Equation" r:id="rId3" imgW="1295400" imgH="177800" progId="Equation.3">
              <p:embed/>
            </p:oleObj>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TextBox 2"/>
          <p:cNvSpPr txBox="1"/>
          <p:nvPr/>
        </p:nvSpPr>
        <p:spPr>
          <a:xfrm>
            <a:off x="381000" y="3429000"/>
            <a:ext cx="1676400" cy="369332"/>
          </a:xfrm>
          <a:prstGeom prst="rect">
            <a:avLst/>
          </a:prstGeom>
          <a:noFill/>
        </p:spPr>
        <p:txBody>
          <a:bodyPr wrap="squar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graphicFrame>
        <p:nvGraphicFramePr>
          <p:cNvPr id="903170" name="Object 2"/>
          <p:cNvGraphicFramePr>
            <a:graphicFrameLocks noChangeAspect="1"/>
          </p:cNvGraphicFramePr>
          <p:nvPr/>
        </p:nvGraphicFramePr>
        <p:xfrm>
          <a:off x="762000" y="1371600"/>
          <a:ext cx="2901950" cy="398463"/>
        </p:xfrm>
        <a:graphic>
          <a:graphicData uri="http://schemas.openxmlformats.org/presentationml/2006/ole">
            <p:oleObj spid="_x0000_s904194" name="Equation" r:id="rId3" imgW="1295400" imgH="177800" progId="Equation.3">
              <p:embed/>
            </p:oleObj>
          </a:graphicData>
        </a:graphic>
      </p:graphicFrame>
      <p:sp>
        <p:nvSpPr>
          <p:cNvPr id="5" name="TextBox 4"/>
          <p:cNvSpPr txBox="1"/>
          <p:nvPr/>
        </p:nvSpPr>
        <p:spPr>
          <a:xfrm>
            <a:off x="2286000" y="2286000"/>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9" name="TextBox 8"/>
          <p:cNvSpPr txBox="1"/>
          <p:nvPr/>
        </p:nvSpPr>
        <p:spPr>
          <a:xfrm>
            <a:off x="2209800" y="4114800"/>
            <a:ext cx="1752600" cy="523220"/>
          </a:xfrm>
          <a:prstGeom prst="rect">
            <a:avLst/>
          </a:prstGeom>
          <a:noFill/>
        </p:spPr>
        <p:txBody>
          <a:bodyPr wrap="square" rtlCol="0">
            <a:spAutoFit/>
          </a:bodyPr>
          <a:lstStyle/>
          <a:p>
            <a:r>
              <a:rPr lang="en-US" sz="2800" dirty="0" smtClean="0"/>
              <a:t>…</a:t>
            </a:r>
            <a:endParaRPr lang="en-US" sz="2800" dirty="0"/>
          </a:p>
        </p:txBody>
      </p:sp>
      <p:sp>
        <p:nvSpPr>
          <p:cNvPr id="12" name="TextBox 11"/>
          <p:cNvSpPr txBox="1"/>
          <p:nvPr/>
        </p:nvSpPr>
        <p:spPr>
          <a:xfrm>
            <a:off x="2286000" y="3468469"/>
            <a:ext cx="1676400" cy="646331"/>
          </a:xfrm>
          <a:prstGeom prst="rect">
            <a:avLst/>
          </a:prstGeom>
          <a:noFill/>
        </p:spPr>
        <p:txBody>
          <a:bodyPr wrap="square" rtlCol="0">
            <a:spAutoFit/>
          </a:bodyPr>
          <a:lstStyle/>
          <a:p>
            <a:r>
              <a:rPr lang="en-US" b="1" dirty="0" smtClean="0">
                <a:solidFill>
                  <a:srgbClr val="FF0000"/>
                </a:solidFill>
              </a:rPr>
              <a:t>partial trans.</a:t>
            </a:r>
            <a:r>
              <a:rPr lang="en-US" b="1" dirty="0" smtClean="0"/>
              <a:t/>
            </a:r>
            <a:br>
              <a:rPr lang="en-US" b="1" dirty="0" smtClean="0"/>
            </a:br>
            <a:r>
              <a:rPr lang="en-US" b="1" dirty="0" smtClean="0">
                <a:solidFill>
                  <a:srgbClr val="FF00FF"/>
                </a:solidFill>
              </a:rPr>
              <a:t>f</a:t>
            </a:r>
            <a:r>
              <a:rPr lang="en-US" b="1" baseline="-25000" dirty="0" smtClean="0">
                <a:solidFill>
                  <a:srgbClr val="FF00FF"/>
                </a:solidFill>
              </a:rPr>
              <a:t>1</a:t>
            </a:r>
            <a:r>
              <a:rPr lang="en-US" b="1" dirty="0" smtClean="0"/>
              <a:t> </a:t>
            </a:r>
            <a:r>
              <a:rPr lang="en-US" b="1" dirty="0" smtClean="0">
                <a:solidFill>
                  <a:srgbClr val="FF00FF"/>
                </a:solidFill>
              </a:rPr>
              <a:t>f</a:t>
            </a:r>
            <a:r>
              <a:rPr lang="en-US" b="1" baseline="-25000" dirty="0" smtClean="0">
                <a:solidFill>
                  <a:srgbClr val="FF00FF"/>
                </a:solidFill>
              </a:rPr>
              <a:t>2</a:t>
            </a:r>
            <a:r>
              <a:rPr lang="en-US" b="1" dirty="0" smtClean="0"/>
              <a:t> f</a:t>
            </a:r>
            <a:r>
              <a:rPr lang="en-US" b="1" baseline="-25000" dirty="0" smtClean="0"/>
              <a:t>3</a:t>
            </a:r>
            <a:r>
              <a:rPr lang="en-US" b="1" dirty="0" smtClean="0"/>
              <a:t> f</a:t>
            </a:r>
            <a:r>
              <a:rPr lang="en-US" b="1" baseline="-25000" dirty="0" smtClean="0"/>
              <a:t>4</a:t>
            </a:r>
            <a:r>
              <a:rPr lang="en-US" b="1" dirty="0" smtClean="0"/>
              <a:t> f</a:t>
            </a:r>
            <a:r>
              <a:rPr lang="en-US" b="1" baseline="-25000" dirty="0" smtClean="0"/>
              <a:t>5</a:t>
            </a:r>
            <a:r>
              <a:rPr lang="en-US" b="1" dirty="0" smtClean="0"/>
              <a:t> f</a:t>
            </a:r>
            <a:r>
              <a:rPr lang="en-US" b="1" baseline="-25000" dirty="0" smtClean="0"/>
              <a:t>6</a:t>
            </a:r>
            <a:endParaRPr lang="en-US" b="1" baseline="-25000" dirty="0"/>
          </a:p>
        </p:txBody>
      </p:sp>
      <p:sp>
        <p:nvSpPr>
          <p:cNvPr id="13" name="TextBox 12"/>
          <p:cNvSpPr txBox="1"/>
          <p:nvPr/>
        </p:nvSpPr>
        <p:spPr>
          <a:xfrm>
            <a:off x="2362200" y="52210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chemeClr val="tx2"/>
                </a:solidFill>
              </a:rPr>
              <a:t>f</a:t>
            </a:r>
            <a:r>
              <a:rPr lang="en-US" baseline="-25000" dirty="0" smtClean="0">
                <a:solidFill>
                  <a:schemeClr val="tx2"/>
                </a:solidFill>
              </a:rPr>
              <a:t>1</a:t>
            </a:r>
            <a:r>
              <a:rPr lang="en-US" dirty="0" smtClean="0">
                <a:solidFill>
                  <a:schemeClr val="tx2"/>
                </a:solidFill>
              </a:rPr>
              <a:t> f</a:t>
            </a:r>
            <a:r>
              <a:rPr lang="en-US" baseline="-25000" dirty="0" smtClean="0">
                <a:solidFill>
                  <a:schemeClr val="tx2"/>
                </a:solidFill>
              </a:rPr>
              <a:t>2</a:t>
            </a:r>
            <a:r>
              <a:rPr lang="en-US" dirty="0" smtClean="0">
                <a:solidFill>
                  <a:schemeClr val="tx2"/>
                </a:solidFill>
              </a:rPr>
              <a:t> </a:t>
            </a:r>
            <a:r>
              <a:rPr lang="en-US" dirty="0" smtClean="0"/>
              <a:t>f</a:t>
            </a:r>
            <a:r>
              <a:rPr lang="en-US" baseline="-25000" dirty="0" smtClean="0"/>
              <a:t>3</a:t>
            </a:r>
            <a:r>
              <a:rPr lang="en-US" dirty="0" smtClean="0"/>
              <a:t> </a:t>
            </a:r>
            <a:r>
              <a:rPr lang="en-US" dirty="0" smtClean="0">
                <a:solidFill>
                  <a:srgbClr val="FF00FF"/>
                </a:solidFill>
              </a:rPr>
              <a:t>f</a:t>
            </a:r>
            <a:r>
              <a:rPr lang="en-US" baseline="-25000" dirty="0" smtClean="0">
                <a:solidFill>
                  <a:srgbClr val="FF00FF"/>
                </a:solidFill>
              </a:rPr>
              <a:t>4</a:t>
            </a:r>
            <a:r>
              <a:rPr lang="en-US" dirty="0" smtClean="0">
                <a:solidFill>
                  <a:srgbClr val="FF00FF"/>
                </a:solidFill>
              </a:rPr>
              <a:t> 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5" name="Straight Arrow Connector 14"/>
          <p:cNvCxnSpPr/>
          <p:nvPr/>
        </p:nvCxnSpPr>
        <p:spPr bwMode="auto">
          <a:xfrm rot="5400000" flipH="1" flipV="1">
            <a:off x="1866900" y="29337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a:off x="1905000" y="3657600"/>
            <a:ext cx="457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H="1">
            <a:off x="1371600" y="4343400"/>
            <a:ext cx="1600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TextBox 2"/>
          <p:cNvSpPr txBox="1"/>
          <p:nvPr/>
        </p:nvSpPr>
        <p:spPr>
          <a:xfrm>
            <a:off x="381000" y="3429000"/>
            <a:ext cx="1676400" cy="369332"/>
          </a:xfrm>
          <a:prstGeom prst="rect">
            <a:avLst/>
          </a:prstGeom>
          <a:noFill/>
        </p:spPr>
        <p:txBody>
          <a:bodyPr wrap="squar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graphicFrame>
        <p:nvGraphicFramePr>
          <p:cNvPr id="903170" name="Object 2"/>
          <p:cNvGraphicFramePr>
            <a:graphicFrameLocks noChangeAspect="1"/>
          </p:cNvGraphicFramePr>
          <p:nvPr/>
        </p:nvGraphicFramePr>
        <p:xfrm>
          <a:off x="762000" y="1371600"/>
          <a:ext cx="2901950" cy="398463"/>
        </p:xfrm>
        <a:graphic>
          <a:graphicData uri="http://schemas.openxmlformats.org/presentationml/2006/ole">
            <p:oleObj spid="_x0000_s905218" name="Equation" r:id="rId3" imgW="1295400" imgH="177800" progId="Equation.3">
              <p:embed/>
            </p:oleObj>
          </a:graphicData>
        </a:graphic>
      </p:graphicFrame>
      <p:sp>
        <p:nvSpPr>
          <p:cNvPr id="5" name="TextBox 4"/>
          <p:cNvSpPr txBox="1"/>
          <p:nvPr/>
        </p:nvSpPr>
        <p:spPr>
          <a:xfrm>
            <a:off x="2286000" y="2286000"/>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9" name="TextBox 8"/>
          <p:cNvSpPr txBox="1"/>
          <p:nvPr/>
        </p:nvSpPr>
        <p:spPr>
          <a:xfrm>
            <a:off x="2209800" y="4114800"/>
            <a:ext cx="1752600" cy="523220"/>
          </a:xfrm>
          <a:prstGeom prst="rect">
            <a:avLst/>
          </a:prstGeom>
          <a:noFill/>
        </p:spPr>
        <p:txBody>
          <a:bodyPr wrap="square" rtlCol="0">
            <a:spAutoFit/>
          </a:bodyPr>
          <a:lstStyle/>
          <a:p>
            <a:r>
              <a:rPr lang="en-US" sz="2800" dirty="0" smtClean="0"/>
              <a:t>…</a:t>
            </a:r>
            <a:endParaRPr lang="en-US" sz="2800" dirty="0"/>
          </a:p>
        </p:txBody>
      </p:sp>
      <p:sp>
        <p:nvSpPr>
          <p:cNvPr id="12" name="TextBox 11"/>
          <p:cNvSpPr txBox="1"/>
          <p:nvPr/>
        </p:nvSpPr>
        <p:spPr>
          <a:xfrm>
            <a:off x="2286000" y="3468469"/>
            <a:ext cx="1676400" cy="646331"/>
          </a:xfrm>
          <a:prstGeom prst="rect">
            <a:avLst/>
          </a:prstGeom>
          <a:noFill/>
        </p:spPr>
        <p:txBody>
          <a:bodyPr wrap="square" rtlCol="0">
            <a:spAutoFit/>
          </a:bodyPr>
          <a:lstStyle/>
          <a:p>
            <a:r>
              <a:rPr lang="en-US" b="1" dirty="0" smtClean="0">
                <a:solidFill>
                  <a:srgbClr val="FF0000"/>
                </a:solidFill>
              </a:rPr>
              <a:t>partial trans.</a:t>
            </a:r>
            <a:r>
              <a:rPr lang="en-US" b="1" dirty="0" smtClean="0"/>
              <a:t/>
            </a:r>
            <a:br>
              <a:rPr lang="en-US" b="1" dirty="0" smtClean="0"/>
            </a:br>
            <a:r>
              <a:rPr lang="en-US" b="1" dirty="0" smtClean="0">
                <a:solidFill>
                  <a:srgbClr val="FF00FF"/>
                </a:solidFill>
              </a:rPr>
              <a:t>f</a:t>
            </a:r>
            <a:r>
              <a:rPr lang="en-US" b="1" baseline="-25000" dirty="0" smtClean="0">
                <a:solidFill>
                  <a:srgbClr val="FF00FF"/>
                </a:solidFill>
              </a:rPr>
              <a:t>1</a:t>
            </a:r>
            <a:r>
              <a:rPr lang="en-US" b="1" dirty="0" smtClean="0"/>
              <a:t> </a:t>
            </a:r>
            <a:r>
              <a:rPr lang="en-US" b="1" dirty="0" smtClean="0">
                <a:solidFill>
                  <a:srgbClr val="FF00FF"/>
                </a:solidFill>
              </a:rPr>
              <a:t>f</a:t>
            </a:r>
            <a:r>
              <a:rPr lang="en-US" b="1" baseline="-25000" dirty="0" smtClean="0">
                <a:solidFill>
                  <a:srgbClr val="FF00FF"/>
                </a:solidFill>
              </a:rPr>
              <a:t>2</a:t>
            </a:r>
            <a:r>
              <a:rPr lang="en-US" b="1" dirty="0" smtClean="0"/>
              <a:t> f</a:t>
            </a:r>
            <a:r>
              <a:rPr lang="en-US" b="1" baseline="-25000" dirty="0" smtClean="0"/>
              <a:t>3</a:t>
            </a:r>
            <a:r>
              <a:rPr lang="en-US" b="1" dirty="0" smtClean="0"/>
              <a:t> f</a:t>
            </a:r>
            <a:r>
              <a:rPr lang="en-US" b="1" baseline="-25000" dirty="0" smtClean="0"/>
              <a:t>4</a:t>
            </a:r>
            <a:r>
              <a:rPr lang="en-US" b="1" dirty="0" smtClean="0"/>
              <a:t> f</a:t>
            </a:r>
            <a:r>
              <a:rPr lang="en-US" b="1" baseline="-25000" dirty="0" smtClean="0"/>
              <a:t>5</a:t>
            </a:r>
            <a:r>
              <a:rPr lang="en-US" b="1" dirty="0" smtClean="0"/>
              <a:t> f</a:t>
            </a:r>
            <a:r>
              <a:rPr lang="en-US" b="1" baseline="-25000" dirty="0" smtClean="0"/>
              <a:t>6</a:t>
            </a:r>
            <a:endParaRPr lang="en-US" b="1" baseline="-25000" dirty="0"/>
          </a:p>
        </p:txBody>
      </p:sp>
      <p:sp>
        <p:nvSpPr>
          <p:cNvPr id="13" name="TextBox 12"/>
          <p:cNvSpPr txBox="1"/>
          <p:nvPr/>
        </p:nvSpPr>
        <p:spPr>
          <a:xfrm>
            <a:off x="2362200" y="52210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chemeClr val="tx2"/>
                </a:solidFill>
              </a:rPr>
              <a:t>f</a:t>
            </a:r>
            <a:r>
              <a:rPr lang="en-US" baseline="-25000" dirty="0" smtClean="0">
                <a:solidFill>
                  <a:schemeClr val="tx2"/>
                </a:solidFill>
              </a:rPr>
              <a:t>1</a:t>
            </a:r>
            <a:r>
              <a:rPr lang="en-US" dirty="0" smtClean="0">
                <a:solidFill>
                  <a:schemeClr val="tx2"/>
                </a:solidFill>
              </a:rPr>
              <a:t> f</a:t>
            </a:r>
            <a:r>
              <a:rPr lang="en-US" baseline="-25000" dirty="0" smtClean="0">
                <a:solidFill>
                  <a:schemeClr val="tx2"/>
                </a:solidFill>
              </a:rPr>
              <a:t>2</a:t>
            </a:r>
            <a:r>
              <a:rPr lang="en-US" dirty="0" smtClean="0">
                <a:solidFill>
                  <a:schemeClr val="tx2"/>
                </a:solidFill>
              </a:rPr>
              <a:t> </a:t>
            </a:r>
            <a:r>
              <a:rPr lang="en-US" dirty="0" smtClean="0"/>
              <a:t>f</a:t>
            </a:r>
            <a:r>
              <a:rPr lang="en-US" baseline="-25000" dirty="0" smtClean="0"/>
              <a:t>3</a:t>
            </a:r>
            <a:r>
              <a:rPr lang="en-US" dirty="0" smtClean="0"/>
              <a:t> </a:t>
            </a:r>
            <a:r>
              <a:rPr lang="en-US" dirty="0" smtClean="0">
                <a:solidFill>
                  <a:srgbClr val="FF00FF"/>
                </a:solidFill>
              </a:rPr>
              <a:t>f</a:t>
            </a:r>
            <a:r>
              <a:rPr lang="en-US" baseline="-25000" dirty="0" smtClean="0">
                <a:solidFill>
                  <a:srgbClr val="FF00FF"/>
                </a:solidFill>
              </a:rPr>
              <a:t>4</a:t>
            </a:r>
            <a:r>
              <a:rPr lang="en-US" dirty="0" smtClean="0">
                <a:solidFill>
                  <a:srgbClr val="FF00FF"/>
                </a:solidFill>
              </a:rPr>
              <a:t> 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5" name="Straight Arrow Connector 14"/>
          <p:cNvCxnSpPr/>
          <p:nvPr/>
        </p:nvCxnSpPr>
        <p:spPr bwMode="auto">
          <a:xfrm rot="5400000" flipH="1" flipV="1">
            <a:off x="1866900" y="29337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a:off x="1905000" y="3657600"/>
            <a:ext cx="457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H="1">
            <a:off x="1371600" y="4343400"/>
            <a:ext cx="1600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4" name="TextBox 13"/>
          <p:cNvSpPr txBox="1"/>
          <p:nvPr/>
        </p:nvSpPr>
        <p:spPr>
          <a:xfrm>
            <a:off x="4267200" y="1563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a:t>
            </a:r>
            <a:r>
              <a:rPr lang="en-US" dirty="0" smtClean="0">
                <a:solidFill>
                  <a:srgbClr val="FF00FF"/>
                </a:solidFill>
              </a:rPr>
              <a:t>f</a:t>
            </a:r>
            <a:r>
              <a:rPr lang="en-US" baseline="-25000" dirty="0" smtClean="0">
                <a:solidFill>
                  <a:srgbClr val="FF00FF"/>
                </a:solidFill>
              </a:rPr>
              <a:t>2</a:t>
            </a:r>
            <a:r>
              <a:rPr lang="en-US" dirty="0" smtClean="0">
                <a:solidFill>
                  <a:srgbClr val="FF00FF"/>
                </a:solidFill>
              </a:rPr>
              <a:t> f</a:t>
            </a:r>
            <a:r>
              <a:rPr lang="en-US" baseline="-25000" dirty="0" smtClean="0">
                <a:solidFill>
                  <a:srgbClr val="FF00FF"/>
                </a:solidFill>
              </a:rPr>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16" name="TextBox 15"/>
          <p:cNvSpPr txBox="1"/>
          <p:nvPr/>
        </p:nvSpPr>
        <p:spPr>
          <a:xfrm>
            <a:off x="4267200" y="2325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a:t>
            </a:r>
            <a:r>
              <a:rPr lang="en-US" dirty="0" smtClean="0">
                <a:solidFill>
                  <a:srgbClr val="FF00FF"/>
                </a:solidFill>
              </a:rPr>
              <a:t>f</a:t>
            </a:r>
            <a:r>
              <a:rPr lang="en-US" baseline="-25000" dirty="0" smtClean="0">
                <a:solidFill>
                  <a:srgbClr val="FF00FF"/>
                </a:solidFill>
              </a:rPr>
              <a:t>3</a:t>
            </a:r>
            <a:r>
              <a:rPr lang="en-US" dirty="0" smtClean="0">
                <a:solidFill>
                  <a:srgbClr val="FF00FF"/>
                </a:solidFill>
              </a:rPr>
              <a:t> f</a:t>
            </a:r>
            <a:r>
              <a:rPr lang="en-US" baseline="-25000" dirty="0" smtClean="0">
                <a:solidFill>
                  <a:srgbClr val="FF00FF"/>
                </a:solidFill>
              </a:rPr>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17" name="TextBox 16"/>
          <p:cNvSpPr txBox="1"/>
          <p:nvPr/>
        </p:nvSpPr>
        <p:spPr>
          <a:xfrm>
            <a:off x="4267200" y="3087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a:t>
            </a:r>
            <a:r>
              <a:rPr lang="en-US" dirty="0" smtClean="0">
                <a:solidFill>
                  <a:srgbClr val="FF00FF"/>
                </a:solidFill>
              </a:rPr>
              <a:t>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8" name="Straight Arrow Connector 17"/>
          <p:cNvCxnSpPr/>
          <p:nvPr/>
        </p:nvCxnSpPr>
        <p:spPr bwMode="auto">
          <a:xfrm flipV="1">
            <a:off x="3810000" y="19812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a:off x="3810000" y="2667000"/>
            <a:ext cx="609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p:nvPr/>
        </p:nvCxnSpPr>
        <p:spPr bwMode="auto">
          <a:xfrm>
            <a:off x="3810000" y="28194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 name="TextBox 25"/>
          <p:cNvSpPr txBox="1"/>
          <p:nvPr/>
        </p:nvSpPr>
        <p:spPr>
          <a:xfrm>
            <a:off x="4114800" y="4201180"/>
            <a:ext cx="1752600" cy="523220"/>
          </a:xfrm>
          <a:prstGeom prst="rect">
            <a:avLst/>
          </a:prstGeom>
          <a:noFill/>
        </p:spPr>
        <p:txBody>
          <a:bodyPr wrap="square" rtlCol="0">
            <a:spAutoFit/>
          </a:bodyPr>
          <a:lstStyle/>
          <a:p>
            <a:r>
              <a:rPr lang="en-US" sz="2800" dirty="0" smtClean="0"/>
              <a:t>…</a:t>
            </a:r>
            <a:endParaRPr lang="en-US" sz="28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TextBox 2"/>
          <p:cNvSpPr txBox="1"/>
          <p:nvPr/>
        </p:nvSpPr>
        <p:spPr>
          <a:xfrm>
            <a:off x="381000" y="3429000"/>
            <a:ext cx="1676400" cy="369332"/>
          </a:xfrm>
          <a:prstGeom prst="rect">
            <a:avLst/>
          </a:prstGeom>
          <a:noFill/>
        </p:spPr>
        <p:txBody>
          <a:bodyPr wrap="squar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graphicFrame>
        <p:nvGraphicFramePr>
          <p:cNvPr id="903170" name="Object 2"/>
          <p:cNvGraphicFramePr>
            <a:graphicFrameLocks noChangeAspect="1"/>
          </p:cNvGraphicFramePr>
          <p:nvPr/>
        </p:nvGraphicFramePr>
        <p:xfrm>
          <a:off x="762000" y="1371600"/>
          <a:ext cx="2901950" cy="398463"/>
        </p:xfrm>
        <a:graphic>
          <a:graphicData uri="http://schemas.openxmlformats.org/presentationml/2006/ole">
            <p:oleObj spid="_x0000_s906242" name="Equation" r:id="rId3" imgW="1295400" imgH="177800" progId="Equation.3">
              <p:embed/>
            </p:oleObj>
          </a:graphicData>
        </a:graphic>
      </p:graphicFrame>
      <p:sp>
        <p:nvSpPr>
          <p:cNvPr id="5" name="TextBox 4"/>
          <p:cNvSpPr txBox="1"/>
          <p:nvPr/>
        </p:nvSpPr>
        <p:spPr>
          <a:xfrm>
            <a:off x="2286000" y="2286000"/>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9" name="TextBox 8"/>
          <p:cNvSpPr txBox="1"/>
          <p:nvPr/>
        </p:nvSpPr>
        <p:spPr>
          <a:xfrm>
            <a:off x="2209800" y="4114800"/>
            <a:ext cx="1752600" cy="523220"/>
          </a:xfrm>
          <a:prstGeom prst="rect">
            <a:avLst/>
          </a:prstGeom>
          <a:noFill/>
        </p:spPr>
        <p:txBody>
          <a:bodyPr wrap="square" rtlCol="0">
            <a:spAutoFit/>
          </a:bodyPr>
          <a:lstStyle/>
          <a:p>
            <a:r>
              <a:rPr lang="en-US" sz="2800" dirty="0" smtClean="0"/>
              <a:t>…</a:t>
            </a:r>
            <a:endParaRPr lang="en-US" sz="2800" dirty="0"/>
          </a:p>
        </p:txBody>
      </p:sp>
      <p:sp>
        <p:nvSpPr>
          <p:cNvPr id="12" name="TextBox 11"/>
          <p:cNvSpPr txBox="1"/>
          <p:nvPr/>
        </p:nvSpPr>
        <p:spPr>
          <a:xfrm>
            <a:off x="2286000" y="3468469"/>
            <a:ext cx="1676400" cy="646331"/>
          </a:xfrm>
          <a:prstGeom prst="rect">
            <a:avLst/>
          </a:prstGeom>
          <a:noFill/>
        </p:spPr>
        <p:txBody>
          <a:bodyPr wrap="square" rtlCol="0">
            <a:spAutoFit/>
          </a:bodyPr>
          <a:lstStyle/>
          <a:p>
            <a:r>
              <a:rPr lang="en-US" b="1" dirty="0" smtClean="0">
                <a:solidFill>
                  <a:srgbClr val="FF0000"/>
                </a:solidFill>
              </a:rPr>
              <a:t>partial trans.</a:t>
            </a:r>
            <a:r>
              <a:rPr lang="en-US" b="1" dirty="0" smtClean="0"/>
              <a:t/>
            </a:r>
            <a:br>
              <a:rPr lang="en-US" b="1" dirty="0" smtClean="0"/>
            </a:br>
            <a:r>
              <a:rPr lang="en-US" b="1" dirty="0" smtClean="0">
                <a:solidFill>
                  <a:srgbClr val="FF00FF"/>
                </a:solidFill>
              </a:rPr>
              <a:t>f</a:t>
            </a:r>
            <a:r>
              <a:rPr lang="en-US" b="1" baseline="-25000" dirty="0" smtClean="0">
                <a:solidFill>
                  <a:srgbClr val="FF00FF"/>
                </a:solidFill>
              </a:rPr>
              <a:t>1</a:t>
            </a:r>
            <a:r>
              <a:rPr lang="en-US" b="1" dirty="0" smtClean="0"/>
              <a:t> </a:t>
            </a:r>
            <a:r>
              <a:rPr lang="en-US" b="1" dirty="0" smtClean="0">
                <a:solidFill>
                  <a:srgbClr val="FF00FF"/>
                </a:solidFill>
              </a:rPr>
              <a:t>f</a:t>
            </a:r>
            <a:r>
              <a:rPr lang="en-US" b="1" baseline="-25000" dirty="0" smtClean="0">
                <a:solidFill>
                  <a:srgbClr val="FF00FF"/>
                </a:solidFill>
              </a:rPr>
              <a:t>2</a:t>
            </a:r>
            <a:r>
              <a:rPr lang="en-US" b="1" dirty="0" smtClean="0"/>
              <a:t> f</a:t>
            </a:r>
            <a:r>
              <a:rPr lang="en-US" b="1" baseline="-25000" dirty="0" smtClean="0"/>
              <a:t>3</a:t>
            </a:r>
            <a:r>
              <a:rPr lang="en-US" b="1" dirty="0" smtClean="0"/>
              <a:t> f</a:t>
            </a:r>
            <a:r>
              <a:rPr lang="en-US" b="1" baseline="-25000" dirty="0" smtClean="0"/>
              <a:t>4</a:t>
            </a:r>
            <a:r>
              <a:rPr lang="en-US" b="1" dirty="0" smtClean="0"/>
              <a:t> f</a:t>
            </a:r>
            <a:r>
              <a:rPr lang="en-US" b="1" baseline="-25000" dirty="0" smtClean="0"/>
              <a:t>5</a:t>
            </a:r>
            <a:r>
              <a:rPr lang="en-US" b="1" dirty="0" smtClean="0"/>
              <a:t> f</a:t>
            </a:r>
            <a:r>
              <a:rPr lang="en-US" b="1" baseline="-25000" dirty="0" smtClean="0"/>
              <a:t>6</a:t>
            </a:r>
            <a:endParaRPr lang="en-US" b="1" baseline="-25000" dirty="0"/>
          </a:p>
        </p:txBody>
      </p:sp>
      <p:sp>
        <p:nvSpPr>
          <p:cNvPr id="13" name="TextBox 12"/>
          <p:cNvSpPr txBox="1"/>
          <p:nvPr/>
        </p:nvSpPr>
        <p:spPr>
          <a:xfrm>
            <a:off x="2362200" y="52210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chemeClr val="tx2"/>
                </a:solidFill>
              </a:rPr>
              <a:t>f</a:t>
            </a:r>
            <a:r>
              <a:rPr lang="en-US" baseline="-25000" dirty="0" smtClean="0">
                <a:solidFill>
                  <a:schemeClr val="tx2"/>
                </a:solidFill>
              </a:rPr>
              <a:t>1</a:t>
            </a:r>
            <a:r>
              <a:rPr lang="en-US" dirty="0" smtClean="0">
                <a:solidFill>
                  <a:schemeClr val="tx2"/>
                </a:solidFill>
              </a:rPr>
              <a:t> f</a:t>
            </a:r>
            <a:r>
              <a:rPr lang="en-US" baseline="-25000" dirty="0" smtClean="0">
                <a:solidFill>
                  <a:schemeClr val="tx2"/>
                </a:solidFill>
              </a:rPr>
              <a:t>2</a:t>
            </a:r>
            <a:r>
              <a:rPr lang="en-US" dirty="0" smtClean="0">
                <a:solidFill>
                  <a:schemeClr val="tx2"/>
                </a:solidFill>
              </a:rPr>
              <a:t> </a:t>
            </a:r>
            <a:r>
              <a:rPr lang="en-US" dirty="0" smtClean="0"/>
              <a:t>f</a:t>
            </a:r>
            <a:r>
              <a:rPr lang="en-US" baseline="-25000" dirty="0" smtClean="0"/>
              <a:t>3</a:t>
            </a:r>
            <a:r>
              <a:rPr lang="en-US" dirty="0" smtClean="0"/>
              <a:t> </a:t>
            </a:r>
            <a:r>
              <a:rPr lang="en-US" dirty="0" smtClean="0">
                <a:solidFill>
                  <a:srgbClr val="FF00FF"/>
                </a:solidFill>
              </a:rPr>
              <a:t>f</a:t>
            </a:r>
            <a:r>
              <a:rPr lang="en-US" baseline="-25000" dirty="0" smtClean="0">
                <a:solidFill>
                  <a:srgbClr val="FF00FF"/>
                </a:solidFill>
              </a:rPr>
              <a:t>4</a:t>
            </a:r>
            <a:r>
              <a:rPr lang="en-US" dirty="0" smtClean="0">
                <a:solidFill>
                  <a:srgbClr val="FF00FF"/>
                </a:solidFill>
              </a:rPr>
              <a:t> 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5" name="Straight Arrow Connector 14"/>
          <p:cNvCxnSpPr/>
          <p:nvPr/>
        </p:nvCxnSpPr>
        <p:spPr bwMode="auto">
          <a:xfrm rot="5400000" flipH="1" flipV="1">
            <a:off x="1866900" y="29337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a:off x="1905000" y="3657600"/>
            <a:ext cx="457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H="1">
            <a:off x="1371600" y="4343400"/>
            <a:ext cx="1600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4" name="TextBox 13"/>
          <p:cNvSpPr txBox="1"/>
          <p:nvPr/>
        </p:nvSpPr>
        <p:spPr>
          <a:xfrm>
            <a:off x="4267200" y="1563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a:t>
            </a:r>
            <a:r>
              <a:rPr lang="en-US" dirty="0" smtClean="0">
                <a:solidFill>
                  <a:srgbClr val="FF00FF"/>
                </a:solidFill>
              </a:rPr>
              <a:t>f</a:t>
            </a:r>
            <a:r>
              <a:rPr lang="en-US" baseline="-25000" dirty="0" smtClean="0">
                <a:solidFill>
                  <a:srgbClr val="FF00FF"/>
                </a:solidFill>
              </a:rPr>
              <a:t>2</a:t>
            </a:r>
            <a:r>
              <a:rPr lang="en-US" dirty="0" smtClean="0">
                <a:solidFill>
                  <a:srgbClr val="FF00FF"/>
                </a:solidFill>
              </a:rPr>
              <a:t> f</a:t>
            </a:r>
            <a:r>
              <a:rPr lang="en-US" baseline="-25000" dirty="0" smtClean="0">
                <a:solidFill>
                  <a:srgbClr val="FF00FF"/>
                </a:solidFill>
              </a:rPr>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16" name="TextBox 15"/>
          <p:cNvSpPr txBox="1"/>
          <p:nvPr/>
        </p:nvSpPr>
        <p:spPr>
          <a:xfrm>
            <a:off x="4267200" y="2325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a:t>
            </a:r>
            <a:r>
              <a:rPr lang="en-US" dirty="0" smtClean="0">
                <a:solidFill>
                  <a:srgbClr val="FF00FF"/>
                </a:solidFill>
              </a:rPr>
              <a:t>f</a:t>
            </a:r>
            <a:r>
              <a:rPr lang="en-US" baseline="-25000" dirty="0" smtClean="0">
                <a:solidFill>
                  <a:srgbClr val="FF00FF"/>
                </a:solidFill>
              </a:rPr>
              <a:t>3</a:t>
            </a:r>
            <a:r>
              <a:rPr lang="en-US" dirty="0" smtClean="0">
                <a:solidFill>
                  <a:srgbClr val="FF00FF"/>
                </a:solidFill>
              </a:rPr>
              <a:t> f</a:t>
            </a:r>
            <a:r>
              <a:rPr lang="en-US" baseline="-25000" dirty="0" smtClean="0">
                <a:solidFill>
                  <a:srgbClr val="FF00FF"/>
                </a:solidFill>
              </a:rPr>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17" name="TextBox 16"/>
          <p:cNvSpPr txBox="1"/>
          <p:nvPr/>
        </p:nvSpPr>
        <p:spPr>
          <a:xfrm>
            <a:off x="4267200" y="3087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a:t>
            </a:r>
            <a:r>
              <a:rPr lang="en-US" dirty="0" smtClean="0">
                <a:solidFill>
                  <a:srgbClr val="FF00FF"/>
                </a:solidFill>
              </a:rPr>
              <a:t>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8" name="Straight Arrow Connector 17"/>
          <p:cNvCxnSpPr/>
          <p:nvPr/>
        </p:nvCxnSpPr>
        <p:spPr bwMode="auto">
          <a:xfrm flipV="1">
            <a:off x="3810000" y="19812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a:off x="3810000" y="2667000"/>
            <a:ext cx="609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p:nvPr/>
        </p:nvCxnSpPr>
        <p:spPr bwMode="auto">
          <a:xfrm>
            <a:off x="3810000" y="28194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 name="TextBox 25"/>
          <p:cNvSpPr txBox="1"/>
          <p:nvPr/>
        </p:nvSpPr>
        <p:spPr>
          <a:xfrm>
            <a:off x="4114800" y="4201180"/>
            <a:ext cx="1752600" cy="523220"/>
          </a:xfrm>
          <a:prstGeom prst="rect">
            <a:avLst/>
          </a:prstGeom>
          <a:noFill/>
        </p:spPr>
        <p:txBody>
          <a:bodyPr wrap="square" rtlCol="0">
            <a:spAutoFit/>
          </a:bodyPr>
          <a:lstStyle/>
          <a:p>
            <a:r>
              <a:rPr lang="en-US" sz="2800" dirty="0" smtClean="0"/>
              <a:t>…</a:t>
            </a:r>
            <a:endParaRPr lang="en-US" sz="2800" dirty="0"/>
          </a:p>
        </p:txBody>
      </p:sp>
      <p:sp>
        <p:nvSpPr>
          <p:cNvPr id="21" name="TextBox 20"/>
          <p:cNvSpPr txBox="1"/>
          <p:nvPr/>
        </p:nvSpPr>
        <p:spPr>
          <a:xfrm>
            <a:off x="4267200" y="5105400"/>
            <a:ext cx="4495800" cy="1200329"/>
          </a:xfrm>
          <a:prstGeom prst="rect">
            <a:avLst/>
          </a:prstGeom>
          <a:noFill/>
        </p:spPr>
        <p:txBody>
          <a:bodyPr wrap="square" rtlCol="0">
            <a:spAutoFit/>
          </a:bodyPr>
          <a:lstStyle/>
          <a:p>
            <a:pPr algn="l">
              <a:buFont typeface="Arial"/>
              <a:buChar char="•"/>
            </a:pPr>
            <a:r>
              <a:rPr lang="en-US" dirty="0" smtClean="0"/>
              <a:t> State space search problem</a:t>
            </a:r>
          </a:p>
          <a:p>
            <a:pPr algn="l">
              <a:buFont typeface="Arial"/>
              <a:buChar char="•"/>
            </a:pPr>
            <a:r>
              <a:rPr lang="en-US" dirty="0" smtClean="0"/>
              <a:t> Huge space</a:t>
            </a:r>
          </a:p>
          <a:p>
            <a:pPr algn="l">
              <a:buFont typeface="Arial"/>
              <a:buChar char="•"/>
            </a:pPr>
            <a:r>
              <a:rPr lang="en-US" dirty="0" smtClean="0"/>
              <a:t> Evaluate intermediate hypotheses using model and prune partial hypotheses</a:t>
            </a:r>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rgbClr val="B3B3B3"/>
                </a:solidFill>
              </a:rPr>
              <a:t>Preprocessing</a:t>
            </a:r>
          </a:p>
          <a:p>
            <a:pPr>
              <a:lnSpc>
                <a:spcPct val="90000"/>
              </a:lnSpc>
            </a:pPr>
            <a:r>
              <a:rPr lang="en-US" sz="3600" dirty="0" smtClean="0">
                <a:solidFill>
                  <a:srgbClr val="B3B3B3"/>
                </a:solidFill>
              </a:rPr>
              <a:t>Language modeling</a:t>
            </a:r>
          </a:p>
          <a:p>
            <a:pPr>
              <a:lnSpc>
                <a:spcPct val="90000"/>
              </a:lnSpc>
            </a:pPr>
            <a:r>
              <a:rPr lang="en-US" sz="3600" dirty="0" smtClean="0">
                <a:solidFill>
                  <a:srgbClr val="B3B3B3"/>
                </a:solidFill>
              </a:rPr>
              <a:t>Translation modeling</a:t>
            </a:r>
          </a:p>
          <a:p>
            <a:pPr>
              <a:lnSpc>
                <a:spcPct val="90000"/>
              </a:lnSpc>
            </a:pPr>
            <a:r>
              <a:rPr lang="en-US" sz="3600" dirty="0" smtClean="0">
                <a:solidFill>
                  <a:srgbClr val="B3B3B3"/>
                </a:solidFill>
              </a:rPr>
              <a:t>Decoding</a:t>
            </a:r>
          </a:p>
          <a:p>
            <a:pPr>
              <a:lnSpc>
                <a:spcPct val="90000"/>
              </a:lnSpc>
            </a:pPr>
            <a:r>
              <a:rPr lang="en-US" sz="3600" dirty="0" smtClean="0"/>
              <a:t>Parameter optimization</a:t>
            </a:r>
          </a:p>
          <a:p>
            <a:pPr>
              <a:lnSpc>
                <a:spcPct val="90000"/>
              </a:lnSpc>
            </a:pPr>
            <a:r>
              <a:rPr lang="en-US" sz="3600" dirty="0" smtClean="0">
                <a:solidFill>
                  <a:schemeClr val="bg2">
                    <a:lumMod val="60000"/>
                    <a:lumOff val="40000"/>
                  </a:schemeClr>
                </a:solidFill>
              </a:rPr>
              <a:t>Evaluation</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3986" name="Rectangle 2"/>
          <p:cNvSpPr>
            <a:spLocks noGrp="1" noChangeArrowheads="1"/>
          </p:cNvSpPr>
          <p:nvPr>
            <p:ph type="title" sz="quarter"/>
          </p:nvPr>
        </p:nvSpPr>
        <p:spPr>
          <a:xfrm>
            <a:off x="457200" y="0"/>
            <a:ext cx="8229600" cy="1143000"/>
          </a:xfrm>
        </p:spPr>
        <p:txBody>
          <a:bodyPr/>
          <a:lstStyle/>
          <a:p>
            <a:r>
              <a:rPr lang="en-US"/>
              <a:t>The Problem:  Learn Lambdas</a:t>
            </a:r>
          </a:p>
        </p:txBody>
      </p:sp>
      <p:graphicFrame>
        <p:nvGraphicFramePr>
          <p:cNvPr id="553988" name="Object 4"/>
          <p:cNvGraphicFramePr>
            <a:graphicFrameLocks noChangeAspect="1"/>
          </p:cNvGraphicFramePr>
          <p:nvPr>
            <p:ph sz="quarter" idx="1"/>
          </p:nvPr>
        </p:nvGraphicFramePr>
        <p:xfrm>
          <a:off x="457200" y="990600"/>
          <a:ext cx="2514600" cy="735013"/>
        </p:xfrm>
        <a:graphic>
          <a:graphicData uri="http://schemas.openxmlformats.org/presentationml/2006/ole">
            <p:oleObj spid="_x0000_s896002" name="Equation" r:id="rId4" imgW="1435497" imgH="419497" progId="Equation.3">
              <p:embed/>
            </p:oleObj>
          </a:graphicData>
        </a:graphic>
      </p:graphicFrame>
      <p:graphicFrame>
        <p:nvGraphicFramePr>
          <p:cNvPr id="553990" name="Object 6"/>
          <p:cNvGraphicFramePr>
            <a:graphicFrameLocks noChangeAspect="1"/>
          </p:cNvGraphicFramePr>
          <p:nvPr>
            <p:ph sz="quarter" idx="2"/>
          </p:nvPr>
        </p:nvGraphicFramePr>
        <p:xfrm>
          <a:off x="1295400" y="1920875"/>
          <a:ext cx="2133600" cy="769938"/>
        </p:xfrm>
        <a:graphic>
          <a:graphicData uri="http://schemas.openxmlformats.org/presentationml/2006/ole">
            <p:oleObj spid="_x0000_s896003" name="Equation" r:id="rId5" imgW="1549797" imgH="559197" progId="Equation.3">
              <p:embed/>
            </p:oleObj>
          </a:graphicData>
        </a:graphic>
      </p:graphicFrame>
      <p:graphicFrame>
        <p:nvGraphicFramePr>
          <p:cNvPr id="553992" name="Object 8"/>
          <p:cNvGraphicFramePr>
            <a:graphicFrameLocks noChangeAspect="1"/>
          </p:cNvGraphicFramePr>
          <p:nvPr>
            <p:ph sz="quarter" idx="3"/>
          </p:nvPr>
        </p:nvGraphicFramePr>
        <p:xfrm>
          <a:off x="1465263" y="2990850"/>
          <a:ext cx="4537075" cy="903288"/>
        </p:xfrm>
        <a:graphic>
          <a:graphicData uri="http://schemas.openxmlformats.org/presentationml/2006/ole">
            <p:oleObj spid="_x0000_s896004" name="Equation" r:id="rId6" imgW="2807097" imgH="559197" progId="Equation.3">
              <p:embed/>
            </p:oleObj>
          </a:graphicData>
        </a:graphic>
      </p:graphicFrame>
      <p:graphicFrame>
        <p:nvGraphicFramePr>
          <p:cNvPr id="553996" name="Object 12"/>
          <p:cNvGraphicFramePr>
            <a:graphicFrameLocks noChangeAspect="1"/>
          </p:cNvGraphicFramePr>
          <p:nvPr/>
        </p:nvGraphicFramePr>
        <p:xfrm>
          <a:off x="609600" y="4151313"/>
          <a:ext cx="8535988" cy="1054100"/>
        </p:xfrm>
        <a:graphic>
          <a:graphicData uri="http://schemas.openxmlformats.org/presentationml/2006/ole">
            <p:oleObj spid="_x0000_s896005" name="Equation" r:id="rId7" imgW="4318397" imgH="533797" progId="Equation.3">
              <p:embed/>
            </p:oleObj>
          </a:graphicData>
        </a:graphic>
      </p:graphicFrame>
      <p:graphicFrame>
        <p:nvGraphicFramePr>
          <p:cNvPr id="553998" name="Object 14"/>
          <p:cNvGraphicFramePr>
            <a:graphicFrameLocks noChangeAspect="1"/>
          </p:cNvGraphicFramePr>
          <p:nvPr/>
        </p:nvGraphicFramePr>
        <p:xfrm>
          <a:off x="1143000" y="5227637"/>
          <a:ext cx="2794000" cy="1630363"/>
        </p:xfrm>
        <a:graphic>
          <a:graphicData uri="http://schemas.openxmlformats.org/presentationml/2006/ole">
            <p:oleObj spid="_x0000_s896006" name="Equation" r:id="rId8" imgW="1524397" imgH="889397" progId="Equation.3">
              <p:embed/>
            </p:oleObj>
          </a:graphicData>
        </a:graphic>
      </p:graphicFrame>
      <p:sp>
        <p:nvSpPr>
          <p:cNvPr id="8" name="TextBox 7"/>
          <p:cNvSpPr txBox="1"/>
          <p:nvPr/>
        </p:nvSpPr>
        <p:spPr>
          <a:xfrm>
            <a:off x="4191000" y="5105400"/>
            <a:ext cx="4724400" cy="1323439"/>
          </a:xfrm>
          <a:prstGeom prst="rect">
            <a:avLst/>
          </a:prstGeom>
          <a:noFill/>
        </p:spPr>
        <p:txBody>
          <a:bodyPr wrap="square" rtlCol="0">
            <a:spAutoFit/>
          </a:bodyPr>
          <a:lstStyle/>
          <a:p>
            <a:pPr algn="l"/>
            <a:r>
              <a:rPr lang="en-US" sz="2000" dirty="0" smtClean="0">
                <a:solidFill>
                  <a:srgbClr val="FF0000"/>
                </a:solidFill>
              </a:rPr>
              <a:t>Given a data set with foreign/English sentences, find the </a:t>
            </a:r>
            <a:r>
              <a:rPr lang="en-US" sz="2000" dirty="0" err="1" smtClean="0">
                <a:solidFill>
                  <a:srgbClr val="FF0000"/>
                </a:solidFill>
              </a:rPr>
              <a:t>λ’s</a:t>
            </a:r>
            <a:r>
              <a:rPr lang="en-US" sz="2000" dirty="0" smtClean="0">
                <a:solidFill>
                  <a:srgbClr val="FF0000"/>
                </a:solidFill>
              </a:rPr>
              <a:t> that:</a:t>
            </a:r>
          </a:p>
          <a:p>
            <a:pPr algn="l">
              <a:buFont typeface="Arial"/>
              <a:buChar char="•"/>
            </a:pPr>
            <a:r>
              <a:rPr lang="en-US" sz="2000" dirty="0" smtClean="0">
                <a:solidFill>
                  <a:srgbClr val="FF0000"/>
                </a:solidFill>
              </a:rPr>
              <a:t> maximize the likelihood of the data</a:t>
            </a:r>
          </a:p>
          <a:p>
            <a:pPr algn="l">
              <a:buFont typeface="Arial"/>
              <a:buChar char="•"/>
            </a:pPr>
            <a:r>
              <a:rPr lang="en-US" sz="2000" dirty="0" smtClean="0">
                <a:solidFill>
                  <a:srgbClr val="FF0000"/>
                </a:solidFill>
              </a:rPr>
              <a:t> maximize an evaluation criterion</a:t>
            </a:r>
            <a:endParaRPr lang="en-US" sz="20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39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39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39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399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chemeClr val="bg2">
                    <a:lumMod val="40000"/>
                    <a:lumOff val="60000"/>
                  </a:schemeClr>
                </a:solidFill>
              </a:rPr>
              <a:t>Preprocessing</a:t>
            </a:r>
          </a:p>
          <a:p>
            <a:pPr>
              <a:lnSpc>
                <a:spcPct val="90000"/>
              </a:lnSpc>
            </a:pPr>
            <a:r>
              <a:rPr lang="en-US" sz="3600" dirty="0" smtClean="0">
                <a:solidFill>
                  <a:schemeClr val="bg2">
                    <a:lumMod val="40000"/>
                    <a:lumOff val="60000"/>
                  </a:schemeClr>
                </a:solidFill>
              </a:rPr>
              <a:t>Language modeling</a:t>
            </a:r>
          </a:p>
          <a:p>
            <a:pPr>
              <a:lnSpc>
                <a:spcPct val="90000"/>
              </a:lnSpc>
            </a:pPr>
            <a:r>
              <a:rPr lang="en-US" sz="3600" dirty="0" smtClean="0">
                <a:solidFill>
                  <a:schemeClr val="bg2">
                    <a:lumMod val="40000"/>
                    <a:lumOff val="60000"/>
                  </a:schemeClr>
                </a:solidFill>
              </a:rPr>
              <a:t>Translation modeling</a:t>
            </a:r>
          </a:p>
          <a:p>
            <a:pPr>
              <a:lnSpc>
                <a:spcPct val="90000"/>
              </a:lnSpc>
            </a:pPr>
            <a:r>
              <a:rPr lang="en-US" sz="3600" dirty="0" smtClean="0">
                <a:solidFill>
                  <a:schemeClr val="bg2">
                    <a:lumMod val="40000"/>
                    <a:lumOff val="60000"/>
                  </a:schemeClr>
                </a:solidFill>
              </a:rPr>
              <a:t>Decoding</a:t>
            </a:r>
          </a:p>
          <a:p>
            <a:pPr>
              <a:lnSpc>
                <a:spcPct val="90000"/>
              </a:lnSpc>
            </a:pPr>
            <a:r>
              <a:rPr lang="en-US" sz="3600" dirty="0" smtClean="0">
                <a:solidFill>
                  <a:schemeClr val="bg2">
                    <a:lumMod val="40000"/>
                    <a:lumOff val="60000"/>
                  </a:schemeClr>
                </a:solidFill>
              </a:rPr>
              <a:t>Parameter optimization</a:t>
            </a:r>
          </a:p>
          <a:p>
            <a:pPr>
              <a:lnSpc>
                <a:spcPct val="90000"/>
              </a:lnSpc>
            </a:pPr>
            <a:r>
              <a:rPr lang="en-US" sz="3600" dirty="0" smtClean="0"/>
              <a:t>Evaluation</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p:txBody>
          <a:bodyPr/>
          <a:lstStyle/>
          <a:p>
            <a:r>
              <a:rPr lang="en-US"/>
              <a:t>MT Evaluation</a:t>
            </a:r>
          </a:p>
        </p:txBody>
      </p:sp>
      <p:sp>
        <p:nvSpPr>
          <p:cNvPr id="366595" name="Rectangle 3"/>
          <p:cNvSpPr>
            <a:spLocks noGrp="1" noChangeArrowheads="1"/>
          </p:cNvSpPr>
          <p:nvPr>
            <p:ph type="body" idx="1"/>
          </p:nvPr>
        </p:nvSpPr>
        <p:spPr/>
        <p:txBody>
          <a:bodyPr/>
          <a:lstStyle/>
          <a:p>
            <a:pPr>
              <a:lnSpc>
                <a:spcPct val="80000"/>
              </a:lnSpc>
            </a:pPr>
            <a:r>
              <a:rPr lang="en-US" sz="2000"/>
              <a:t>Source only </a:t>
            </a:r>
          </a:p>
          <a:p>
            <a:pPr>
              <a:lnSpc>
                <a:spcPct val="80000"/>
              </a:lnSpc>
            </a:pPr>
            <a:r>
              <a:rPr lang="en-US" sz="2000"/>
              <a:t>Manual: </a:t>
            </a:r>
          </a:p>
          <a:p>
            <a:pPr lvl="1">
              <a:lnSpc>
                <a:spcPct val="80000"/>
              </a:lnSpc>
            </a:pPr>
            <a:r>
              <a:rPr lang="en-US" sz="1800"/>
              <a:t>SSER (subjective sentence error rate)</a:t>
            </a:r>
          </a:p>
          <a:p>
            <a:pPr lvl="1">
              <a:lnSpc>
                <a:spcPct val="80000"/>
              </a:lnSpc>
            </a:pPr>
            <a:r>
              <a:rPr lang="en-US" sz="1800"/>
              <a:t>Correct/Incorrect</a:t>
            </a:r>
          </a:p>
          <a:p>
            <a:pPr lvl="1">
              <a:lnSpc>
                <a:spcPct val="80000"/>
              </a:lnSpc>
            </a:pPr>
            <a:r>
              <a:rPr lang="en-US" sz="1800"/>
              <a:t>Error categorization</a:t>
            </a:r>
          </a:p>
          <a:p>
            <a:pPr>
              <a:lnSpc>
                <a:spcPct val="80000"/>
              </a:lnSpc>
            </a:pPr>
            <a:r>
              <a:rPr lang="en-US" sz="2000"/>
              <a:t>Objective usage testing</a:t>
            </a:r>
          </a:p>
          <a:p>
            <a:pPr>
              <a:lnSpc>
                <a:spcPct val="80000"/>
              </a:lnSpc>
            </a:pPr>
            <a:endParaRPr lang="en-US" sz="2000"/>
          </a:p>
          <a:p>
            <a:pPr>
              <a:lnSpc>
                <a:spcPct val="80000"/>
              </a:lnSpc>
            </a:pPr>
            <a:endParaRPr lang="en-US" sz="2000"/>
          </a:p>
          <a:p>
            <a:pPr>
              <a:lnSpc>
                <a:spcPct val="80000"/>
              </a:lnSpc>
            </a:pPr>
            <a:endParaRPr lang="en-US" sz="2000"/>
          </a:p>
          <a:p>
            <a:pPr>
              <a:lnSpc>
                <a:spcPct val="80000"/>
              </a:lnSpc>
            </a:pPr>
            <a:endParaRPr lang="en-US" sz="2000"/>
          </a:p>
          <a:p>
            <a:pPr>
              <a:lnSpc>
                <a:spcPct val="80000"/>
              </a:lnSpc>
            </a:pPr>
            <a:endParaRPr lang="en-US" sz="2000"/>
          </a:p>
          <a:p>
            <a:pPr>
              <a:lnSpc>
                <a:spcPct val="80000"/>
              </a:lnSpc>
            </a:pPr>
            <a:r>
              <a:rPr lang="en-US" sz="2000"/>
              <a:t>Automatic: </a:t>
            </a:r>
          </a:p>
          <a:p>
            <a:pPr lvl="1">
              <a:lnSpc>
                <a:spcPct val="80000"/>
              </a:lnSpc>
            </a:pPr>
            <a:r>
              <a:rPr lang="en-US" sz="1800"/>
              <a:t>WER (word error rate)</a:t>
            </a:r>
          </a:p>
          <a:p>
            <a:pPr lvl="1">
              <a:lnSpc>
                <a:spcPct val="80000"/>
              </a:lnSpc>
            </a:pPr>
            <a:r>
              <a:rPr lang="en-US" sz="1800"/>
              <a:t>BLEU (Bilingual Evaluation Understudy)</a:t>
            </a:r>
          </a:p>
          <a:p>
            <a:pPr lvl="1">
              <a:lnSpc>
                <a:spcPct val="80000"/>
              </a:lnSpc>
            </a:pPr>
            <a:r>
              <a:rPr lang="en-US" sz="1800"/>
              <a:t>NIST</a:t>
            </a:r>
          </a:p>
          <a:p>
            <a:pPr lvl="1">
              <a:lnSpc>
                <a:spcPct val="80000"/>
              </a:lnSpc>
            </a:pPr>
            <a:r>
              <a:rPr lang="en-US" sz="1800"/>
              <a:t>Named-Entity</a:t>
            </a:r>
          </a:p>
          <a:p>
            <a:pPr>
              <a:lnSpc>
                <a:spcPct val="80000"/>
              </a:lnSpc>
              <a:buFontTx/>
              <a:buNone/>
            </a:pPr>
            <a:endParaRPr lang="en-US" sz="2000"/>
          </a:p>
          <a:p>
            <a:pPr>
              <a:lnSpc>
                <a:spcPct val="90000"/>
              </a:lnSpc>
            </a:pPr>
            <a:endParaRPr lang="en-US" sz="2800"/>
          </a:p>
        </p:txBody>
      </p:sp>
      <p:pic>
        <p:nvPicPr>
          <p:cNvPr id="366596" name="Picture 4" descr="helicopter%20drawing"/>
          <p:cNvPicPr>
            <a:picLocks noChangeAspect="1" noChangeArrowheads="1"/>
          </p:cNvPicPr>
          <p:nvPr/>
        </p:nvPicPr>
        <p:blipFill>
          <a:blip r:embed="rId3"/>
          <a:srcRect/>
          <a:stretch>
            <a:fillRect/>
          </a:stretch>
        </p:blipFill>
        <p:spPr bwMode="auto">
          <a:xfrm>
            <a:off x="1219200" y="3581400"/>
            <a:ext cx="1133475" cy="649288"/>
          </a:xfrm>
          <a:prstGeom prst="rect">
            <a:avLst/>
          </a:prstGeom>
          <a:noFill/>
        </p:spPr>
      </p:pic>
      <p:pic>
        <p:nvPicPr>
          <p:cNvPr id="366597" name="Picture 5" descr="helicopter%20drawing"/>
          <p:cNvPicPr>
            <a:picLocks noChangeAspect="1" noChangeArrowheads="1"/>
          </p:cNvPicPr>
          <p:nvPr/>
        </p:nvPicPr>
        <p:blipFill>
          <a:blip r:embed="rId3"/>
          <a:srcRect/>
          <a:stretch>
            <a:fillRect/>
          </a:stretch>
        </p:blipFill>
        <p:spPr bwMode="auto">
          <a:xfrm>
            <a:off x="2209800" y="4114800"/>
            <a:ext cx="1133475" cy="649288"/>
          </a:xfrm>
          <a:prstGeom prst="rect">
            <a:avLst/>
          </a:prstGeom>
          <a:noFill/>
        </p:spPr>
      </p:pic>
      <p:pic>
        <p:nvPicPr>
          <p:cNvPr id="366598" name="Picture 6" descr="helicopter%20drawing"/>
          <p:cNvPicPr>
            <a:picLocks noChangeAspect="1" noChangeArrowheads="1"/>
          </p:cNvPicPr>
          <p:nvPr/>
        </p:nvPicPr>
        <p:blipFill>
          <a:blip r:embed="rId3"/>
          <a:srcRect/>
          <a:stretch>
            <a:fillRect/>
          </a:stretch>
        </p:blipFill>
        <p:spPr bwMode="auto">
          <a:xfrm>
            <a:off x="2514600" y="3581400"/>
            <a:ext cx="1133475" cy="649288"/>
          </a:xfrm>
          <a:prstGeom prst="rect">
            <a:avLst/>
          </a:prstGeom>
          <a:noFill/>
        </p:spPr>
      </p:pic>
      <p:pic>
        <p:nvPicPr>
          <p:cNvPr id="366599" name="Picture 7" descr="helicopter%20drawing"/>
          <p:cNvPicPr>
            <a:picLocks noChangeAspect="1" noChangeArrowheads="1"/>
          </p:cNvPicPr>
          <p:nvPr/>
        </p:nvPicPr>
        <p:blipFill>
          <a:blip r:embed="rId3"/>
          <a:srcRect/>
          <a:stretch>
            <a:fillRect/>
          </a:stretch>
        </p:blipFill>
        <p:spPr bwMode="auto">
          <a:xfrm>
            <a:off x="4038600" y="3581400"/>
            <a:ext cx="1133475" cy="649288"/>
          </a:xfrm>
          <a:prstGeom prst="rect">
            <a:avLst/>
          </a:prstGeom>
          <a:noFill/>
        </p:spPr>
      </p:pic>
      <p:pic>
        <p:nvPicPr>
          <p:cNvPr id="366600" name="Picture 8" descr="helicopter%20drawing"/>
          <p:cNvPicPr>
            <a:picLocks noChangeAspect="1" noChangeArrowheads="1"/>
          </p:cNvPicPr>
          <p:nvPr/>
        </p:nvPicPr>
        <p:blipFill>
          <a:blip r:embed="rId3"/>
          <a:srcRect/>
          <a:stretch>
            <a:fillRect/>
          </a:stretch>
        </p:blipFill>
        <p:spPr bwMode="auto">
          <a:xfrm>
            <a:off x="4953000" y="4038600"/>
            <a:ext cx="1133475" cy="649288"/>
          </a:xfrm>
          <a:prstGeom prst="rect">
            <a:avLst/>
          </a:prstGeom>
          <a:noFill/>
        </p:spPr>
      </p:pic>
      <p:pic>
        <p:nvPicPr>
          <p:cNvPr id="366601" name="Picture 9" descr="helicopter%20drawing"/>
          <p:cNvPicPr>
            <a:picLocks noChangeAspect="1" noChangeArrowheads="1"/>
          </p:cNvPicPr>
          <p:nvPr/>
        </p:nvPicPr>
        <p:blipFill>
          <a:blip r:embed="rId3"/>
          <a:srcRect/>
          <a:stretch>
            <a:fillRect/>
          </a:stretch>
        </p:blipFill>
        <p:spPr bwMode="auto">
          <a:xfrm>
            <a:off x="3581400" y="4191000"/>
            <a:ext cx="1133475" cy="649288"/>
          </a:xfrm>
          <a:prstGeom prst="rect">
            <a:avLst/>
          </a:prstGeom>
          <a:noFill/>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7618" name="Text Box 2"/>
          <p:cNvSpPr txBox="1">
            <a:spLocks noChangeArrowheads="1"/>
          </p:cNvSpPr>
          <p:nvPr/>
        </p:nvSpPr>
        <p:spPr bwMode="auto">
          <a:xfrm>
            <a:off x="2743200" y="1524000"/>
            <a:ext cx="3124200" cy="2228850"/>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228600" indent="-228600" algn="l"/>
            <a:r>
              <a:rPr lang="en-US" sz="1400" b="1"/>
              <a:t>Reference (human) translation:</a:t>
            </a:r>
            <a:r>
              <a:rPr lang="en-US" sz="1400">
                <a:solidFill>
                  <a:srgbClr val="C08080"/>
                </a:solidFill>
              </a:rPr>
              <a:t>  </a:t>
            </a:r>
            <a:br>
              <a:rPr lang="en-US" sz="1400">
                <a:solidFill>
                  <a:srgbClr val="C08080"/>
                </a:solidFill>
              </a:rPr>
            </a:br>
            <a:r>
              <a:rPr lang="en-US" sz="1400">
                <a:solidFill>
                  <a:srgbClr val="009900"/>
                </a:solidFill>
              </a:rPr>
              <a:t>The U.S. island of Guam is maintaining a high state of alert</a:t>
            </a:r>
            <a:r>
              <a:rPr lang="en-US" sz="1400">
                <a:solidFill>
                  <a:schemeClr val="accent2"/>
                </a:solidFill>
              </a:rPr>
              <a:t> </a:t>
            </a:r>
            <a:r>
              <a:rPr lang="en-US" sz="1400" u="sng">
                <a:solidFill>
                  <a:srgbClr val="800000"/>
                </a:solidFill>
              </a:rPr>
              <a:t>after the</a:t>
            </a:r>
            <a:r>
              <a:rPr lang="en-US" sz="1400">
                <a:solidFill>
                  <a:schemeClr val="accent2"/>
                </a:solidFill>
              </a:rPr>
              <a:t> </a:t>
            </a:r>
            <a:r>
              <a:rPr lang="en-US" sz="1400">
                <a:solidFill>
                  <a:srgbClr val="009900"/>
                </a:solidFill>
              </a:rPr>
              <a:t>Guam</a:t>
            </a:r>
            <a:r>
              <a:rPr lang="en-US" sz="1400">
                <a:solidFill>
                  <a:schemeClr val="accent2"/>
                </a:solidFill>
              </a:rPr>
              <a:t> </a:t>
            </a:r>
            <a:r>
              <a:rPr lang="en-US" sz="1400" u="sng">
                <a:solidFill>
                  <a:srgbClr val="FF0000"/>
                </a:solidFill>
              </a:rPr>
              <a:t>airport and its</a:t>
            </a:r>
            <a:r>
              <a:rPr lang="en-US" sz="1400">
                <a:solidFill>
                  <a:schemeClr val="accent2"/>
                </a:solidFill>
              </a:rPr>
              <a:t> </a:t>
            </a:r>
            <a:r>
              <a:rPr lang="en-US" sz="1400">
                <a:solidFill>
                  <a:srgbClr val="009900"/>
                </a:solidFill>
              </a:rPr>
              <a:t>offices both received an e-mail from someone calling himself the Saudi Arabian Osama bin Laden and threatening a biological/chemical attack against public places such as</a:t>
            </a:r>
            <a:r>
              <a:rPr lang="en-US" sz="1400">
                <a:solidFill>
                  <a:schemeClr val="accent2"/>
                </a:solidFill>
              </a:rPr>
              <a:t> </a:t>
            </a:r>
            <a:r>
              <a:rPr lang="en-US" sz="1400" u="sng">
                <a:solidFill>
                  <a:srgbClr val="800000"/>
                </a:solidFill>
              </a:rPr>
              <a:t>the airport</a:t>
            </a:r>
            <a:r>
              <a:rPr lang="en-US" sz="1400">
                <a:solidFill>
                  <a:schemeClr val="accent2"/>
                </a:solidFill>
              </a:rPr>
              <a:t> .</a:t>
            </a:r>
            <a:endParaRPr lang="en-US" sz="1400">
              <a:solidFill>
                <a:srgbClr val="C08080"/>
              </a:solidFill>
            </a:endParaRPr>
          </a:p>
        </p:txBody>
      </p:sp>
      <p:sp>
        <p:nvSpPr>
          <p:cNvPr id="367619" name="Text Box 3"/>
          <p:cNvSpPr txBox="1">
            <a:spLocks noChangeArrowheads="1"/>
          </p:cNvSpPr>
          <p:nvPr/>
        </p:nvSpPr>
        <p:spPr bwMode="auto">
          <a:xfrm>
            <a:off x="2743200" y="4267200"/>
            <a:ext cx="3124200" cy="2228850"/>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228600" indent="-228600" algn="l"/>
            <a:r>
              <a:rPr lang="en-US" sz="1400" b="1"/>
              <a:t>Machine translation:</a:t>
            </a:r>
            <a:r>
              <a:rPr lang="en-US" sz="1400">
                <a:solidFill>
                  <a:srgbClr val="C08080"/>
                </a:solidFill>
              </a:rPr>
              <a:t>  </a:t>
            </a:r>
            <a:br>
              <a:rPr lang="en-US" sz="1400">
                <a:solidFill>
                  <a:srgbClr val="C08080"/>
                </a:solidFill>
              </a:rPr>
            </a:br>
            <a:r>
              <a:rPr lang="en-US" sz="1400">
                <a:solidFill>
                  <a:schemeClr val="accent2"/>
                </a:solidFill>
              </a:rPr>
              <a:t>The American [?] international </a:t>
            </a:r>
            <a:r>
              <a:rPr lang="en-US" sz="1400" u="sng">
                <a:solidFill>
                  <a:srgbClr val="FF0000"/>
                </a:solidFill>
              </a:rPr>
              <a:t>airport and its</a:t>
            </a:r>
            <a:r>
              <a:rPr lang="en-US" sz="1400">
                <a:solidFill>
                  <a:schemeClr val="accent2"/>
                </a:solidFill>
              </a:rPr>
              <a:t> the office all receives one calls self the sand Arab rich business [?] and so on electronic mail , which sends out ;  The threat will be able after public place and so on </a:t>
            </a:r>
            <a:r>
              <a:rPr lang="en-US" sz="1400" u="sng">
                <a:solidFill>
                  <a:srgbClr val="800000"/>
                </a:solidFill>
              </a:rPr>
              <a:t>the airport</a:t>
            </a:r>
            <a:r>
              <a:rPr lang="en-US" sz="1400">
                <a:solidFill>
                  <a:schemeClr val="accent2"/>
                </a:solidFill>
              </a:rPr>
              <a:t> to start the biochemistry attack , [?] highly alerts </a:t>
            </a:r>
            <a:r>
              <a:rPr lang="en-US" sz="1400" u="sng">
                <a:solidFill>
                  <a:srgbClr val="800000"/>
                </a:solidFill>
              </a:rPr>
              <a:t>after the</a:t>
            </a:r>
            <a:r>
              <a:rPr lang="en-US" sz="1400">
                <a:solidFill>
                  <a:schemeClr val="accent2"/>
                </a:solidFill>
              </a:rPr>
              <a:t> maintenance.</a:t>
            </a:r>
          </a:p>
        </p:txBody>
      </p:sp>
      <p:sp>
        <p:nvSpPr>
          <p:cNvPr id="367620" name="Line 4"/>
          <p:cNvSpPr>
            <a:spLocks noChangeShapeType="1"/>
          </p:cNvSpPr>
          <p:nvPr/>
        </p:nvSpPr>
        <p:spPr bwMode="auto">
          <a:xfrm flipH="1">
            <a:off x="3886200" y="2438400"/>
            <a:ext cx="914400" cy="2362200"/>
          </a:xfrm>
          <a:prstGeom prst="line">
            <a:avLst/>
          </a:prstGeom>
          <a:noFill/>
          <a:ln w="38100" cap="rnd">
            <a:solidFill>
              <a:srgbClr val="FF0000"/>
            </a:solidFill>
            <a:prstDash val="sysDot"/>
            <a:round/>
            <a:headEnd/>
            <a:tailEnd/>
          </a:ln>
          <a:effectLst/>
        </p:spPr>
        <p:txBody>
          <a:bodyPr>
            <a:prstTxWarp prst="textNoShape">
              <a:avLst/>
            </a:prstTxWarp>
          </a:bodyPr>
          <a:lstStyle/>
          <a:p>
            <a:endParaRPr lang="en-US"/>
          </a:p>
        </p:txBody>
      </p:sp>
      <p:sp>
        <p:nvSpPr>
          <p:cNvPr id="367621" name="Line 5"/>
          <p:cNvSpPr>
            <a:spLocks noChangeShapeType="1"/>
          </p:cNvSpPr>
          <p:nvPr/>
        </p:nvSpPr>
        <p:spPr bwMode="auto">
          <a:xfrm>
            <a:off x="3352800" y="2514600"/>
            <a:ext cx="533400" cy="3733800"/>
          </a:xfrm>
          <a:prstGeom prst="line">
            <a:avLst/>
          </a:prstGeom>
          <a:noFill/>
          <a:ln w="38100" cap="rnd">
            <a:solidFill>
              <a:srgbClr val="800000"/>
            </a:solidFill>
            <a:prstDash val="sysDot"/>
            <a:round/>
            <a:headEnd/>
            <a:tailEnd/>
          </a:ln>
          <a:effectLst/>
        </p:spPr>
        <p:txBody>
          <a:bodyPr>
            <a:prstTxWarp prst="textNoShape">
              <a:avLst/>
            </a:prstTxWarp>
          </a:bodyPr>
          <a:lstStyle/>
          <a:p>
            <a:endParaRPr lang="en-US"/>
          </a:p>
        </p:txBody>
      </p:sp>
      <p:sp>
        <p:nvSpPr>
          <p:cNvPr id="367622" name="Line 6"/>
          <p:cNvSpPr>
            <a:spLocks noChangeShapeType="1"/>
          </p:cNvSpPr>
          <p:nvPr/>
        </p:nvSpPr>
        <p:spPr bwMode="auto">
          <a:xfrm flipH="1">
            <a:off x="4953000" y="3810000"/>
            <a:ext cx="304800" cy="1981200"/>
          </a:xfrm>
          <a:prstGeom prst="line">
            <a:avLst/>
          </a:prstGeom>
          <a:noFill/>
          <a:ln w="38100" cap="rnd">
            <a:solidFill>
              <a:srgbClr val="800000"/>
            </a:solidFill>
            <a:prstDash val="sysDot"/>
            <a:round/>
            <a:headEnd/>
            <a:tailEnd/>
          </a:ln>
          <a:effectLst/>
        </p:spPr>
        <p:txBody>
          <a:bodyPr>
            <a:prstTxWarp prst="textNoShape">
              <a:avLst/>
            </a:prstTxWarp>
          </a:bodyPr>
          <a:lstStyle/>
          <a:p>
            <a:endParaRPr lang="en-US"/>
          </a:p>
        </p:txBody>
      </p:sp>
      <p:sp>
        <p:nvSpPr>
          <p:cNvPr id="367623" name="Rectangle 7"/>
          <p:cNvSpPr>
            <a:spLocks noChangeArrowheads="1"/>
          </p:cNvSpPr>
          <p:nvPr/>
        </p:nvSpPr>
        <p:spPr bwMode="auto">
          <a:xfrm>
            <a:off x="457200" y="274638"/>
            <a:ext cx="8229600" cy="1143000"/>
          </a:xfrm>
          <a:prstGeom prst="rect">
            <a:avLst/>
          </a:prstGeom>
          <a:noFill/>
          <a:ln w="9525">
            <a:noFill/>
            <a:miter lim="800000"/>
            <a:headEnd/>
            <a:tailEnd/>
          </a:ln>
          <a:effectLst/>
        </p:spPr>
        <p:txBody>
          <a:bodyPr anchor="ctr">
            <a:prstTxWarp prst="textNoShape">
              <a:avLst/>
            </a:prstTxWarp>
          </a:bodyPr>
          <a:lstStyle/>
          <a:p>
            <a:r>
              <a:rPr lang="en-US" sz="4400" dirty="0" smtClean="0">
                <a:solidFill>
                  <a:schemeClr val="tx2"/>
                </a:solidFill>
              </a:rPr>
              <a:t>Reference Evaluation</a:t>
            </a:r>
          </a:p>
          <a:p>
            <a:endParaRPr lang="en-US" sz="2400" dirty="0">
              <a:solidFill>
                <a:schemeClr val="tx2"/>
              </a:solidFill>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7618" name="Text Box 2"/>
          <p:cNvSpPr txBox="1">
            <a:spLocks noChangeArrowheads="1"/>
          </p:cNvSpPr>
          <p:nvPr/>
        </p:nvSpPr>
        <p:spPr bwMode="auto">
          <a:xfrm>
            <a:off x="304800" y="1600200"/>
            <a:ext cx="3124200" cy="2228850"/>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228600" indent="-228600" algn="l"/>
            <a:r>
              <a:rPr lang="en-US" sz="1400" b="1"/>
              <a:t>Reference (human) translation:</a:t>
            </a:r>
            <a:r>
              <a:rPr lang="en-US" sz="1400">
                <a:solidFill>
                  <a:srgbClr val="C08080"/>
                </a:solidFill>
              </a:rPr>
              <a:t>  </a:t>
            </a:r>
            <a:br>
              <a:rPr lang="en-US" sz="1400">
                <a:solidFill>
                  <a:srgbClr val="C08080"/>
                </a:solidFill>
              </a:rPr>
            </a:br>
            <a:r>
              <a:rPr lang="en-US" sz="1400">
                <a:solidFill>
                  <a:srgbClr val="009900"/>
                </a:solidFill>
              </a:rPr>
              <a:t>The U.S. island of Guam is maintaining a high state of alert</a:t>
            </a:r>
            <a:r>
              <a:rPr lang="en-US" sz="1400">
                <a:solidFill>
                  <a:schemeClr val="accent2"/>
                </a:solidFill>
              </a:rPr>
              <a:t> </a:t>
            </a:r>
            <a:r>
              <a:rPr lang="en-US" sz="1400" u="sng">
                <a:solidFill>
                  <a:srgbClr val="800000"/>
                </a:solidFill>
              </a:rPr>
              <a:t>after the</a:t>
            </a:r>
            <a:r>
              <a:rPr lang="en-US" sz="1400">
                <a:solidFill>
                  <a:schemeClr val="accent2"/>
                </a:solidFill>
              </a:rPr>
              <a:t> </a:t>
            </a:r>
            <a:r>
              <a:rPr lang="en-US" sz="1400">
                <a:solidFill>
                  <a:srgbClr val="009900"/>
                </a:solidFill>
              </a:rPr>
              <a:t>Guam</a:t>
            </a:r>
            <a:r>
              <a:rPr lang="en-US" sz="1400">
                <a:solidFill>
                  <a:schemeClr val="accent2"/>
                </a:solidFill>
              </a:rPr>
              <a:t> </a:t>
            </a:r>
            <a:r>
              <a:rPr lang="en-US" sz="1400" u="sng">
                <a:solidFill>
                  <a:srgbClr val="FF0000"/>
                </a:solidFill>
              </a:rPr>
              <a:t>airport and its</a:t>
            </a:r>
            <a:r>
              <a:rPr lang="en-US" sz="1400">
                <a:solidFill>
                  <a:schemeClr val="accent2"/>
                </a:solidFill>
              </a:rPr>
              <a:t> </a:t>
            </a:r>
            <a:r>
              <a:rPr lang="en-US" sz="1400">
                <a:solidFill>
                  <a:srgbClr val="009900"/>
                </a:solidFill>
              </a:rPr>
              <a:t>offices both received an e-mail from someone calling himself the Saudi Arabian Osama bin Laden and threatening a biological/chemical attack against public places such as</a:t>
            </a:r>
            <a:r>
              <a:rPr lang="en-US" sz="1400">
                <a:solidFill>
                  <a:schemeClr val="accent2"/>
                </a:solidFill>
              </a:rPr>
              <a:t> </a:t>
            </a:r>
            <a:r>
              <a:rPr lang="en-US" sz="1400" u="sng">
                <a:solidFill>
                  <a:srgbClr val="800000"/>
                </a:solidFill>
              </a:rPr>
              <a:t>the airport</a:t>
            </a:r>
            <a:r>
              <a:rPr lang="en-US" sz="1400">
                <a:solidFill>
                  <a:schemeClr val="accent2"/>
                </a:solidFill>
              </a:rPr>
              <a:t> .</a:t>
            </a:r>
            <a:endParaRPr lang="en-US" sz="1400">
              <a:solidFill>
                <a:srgbClr val="C08080"/>
              </a:solidFill>
            </a:endParaRPr>
          </a:p>
        </p:txBody>
      </p:sp>
      <p:sp>
        <p:nvSpPr>
          <p:cNvPr id="367619" name="Text Box 3"/>
          <p:cNvSpPr txBox="1">
            <a:spLocks noChangeArrowheads="1"/>
          </p:cNvSpPr>
          <p:nvPr/>
        </p:nvSpPr>
        <p:spPr bwMode="auto">
          <a:xfrm>
            <a:off x="304800" y="4343400"/>
            <a:ext cx="3124200" cy="2228850"/>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228600" indent="-228600" algn="l"/>
            <a:r>
              <a:rPr lang="en-US" sz="1400" b="1"/>
              <a:t>Machine translation:</a:t>
            </a:r>
            <a:r>
              <a:rPr lang="en-US" sz="1400">
                <a:solidFill>
                  <a:srgbClr val="C08080"/>
                </a:solidFill>
              </a:rPr>
              <a:t>  </a:t>
            </a:r>
            <a:br>
              <a:rPr lang="en-US" sz="1400">
                <a:solidFill>
                  <a:srgbClr val="C08080"/>
                </a:solidFill>
              </a:rPr>
            </a:br>
            <a:r>
              <a:rPr lang="en-US" sz="1400">
                <a:solidFill>
                  <a:schemeClr val="accent2"/>
                </a:solidFill>
              </a:rPr>
              <a:t>The American [?] international </a:t>
            </a:r>
            <a:r>
              <a:rPr lang="en-US" sz="1400" u="sng">
                <a:solidFill>
                  <a:srgbClr val="FF0000"/>
                </a:solidFill>
              </a:rPr>
              <a:t>airport and its</a:t>
            </a:r>
            <a:r>
              <a:rPr lang="en-US" sz="1400">
                <a:solidFill>
                  <a:schemeClr val="accent2"/>
                </a:solidFill>
              </a:rPr>
              <a:t> the office all receives one calls self the sand Arab rich business [?] and so on electronic mail , which sends out ;  The threat will be able after public place and so on </a:t>
            </a:r>
            <a:r>
              <a:rPr lang="en-US" sz="1400" u="sng">
                <a:solidFill>
                  <a:srgbClr val="800000"/>
                </a:solidFill>
              </a:rPr>
              <a:t>the airport</a:t>
            </a:r>
            <a:r>
              <a:rPr lang="en-US" sz="1400">
                <a:solidFill>
                  <a:schemeClr val="accent2"/>
                </a:solidFill>
              </a:rPr>
              <a:t> to start the biochemistry attack , [?] highly alerts </a:t>
            </a:r>
            <a:r>
              <a:rPr lang="en-US" sz="1400" u="sng">
                <a:solidFill>
                  <a:srgbClr val="800000"/>
                </a:solidFill>
              </a:rPr>
              <a:t>after the</a:t>
            </a:r>
            <a:r>
              <a:rPr lang="en-US" sz="1400">
                <a:solidFill>
                  <a:schemeClr val="accent2"/>
                </a:solidFill>
              </a:rPr>
              <a:t> maintenance.</a:t>
            </a:r>
          </a:p>
        </p:txBody>
      </p:sp>
      <p:sp>
        <p:nvSpPr>
          <p:cNvPr id="367620" name="Line 4"/>
          <p:cNvSpPr>
            <a:spLocks noChangeShapeType="1"/>
          </p:cNvSpPr>
          <p:nvPr/>
        </p:nvSpPr>
        <p:spPr bwMode="auto">
          <a:xfrm flipH="1">
            <a:off x="1447800" y="2514600"/>
            <a:ext cx="914400" cy="2362200"/>
          </a:xfrm>
          <a:prstGeom prst="line">
            <a:avLst/>
          </a:prstGeom>
          <a:noFill/>
          <a:ln w="38100" cap="rnd">
            <a:solidFill>
              <a:srgbClr val="FF0000"/>
            </a:solidFill>
            <a:prstDash val="sysDot"/>
            <a:round/>
            <a:headEnd/>
            <a:tailEnd/>
          </a:ln>
          <a:effectLst/>
        </p:spPr>
        <p:txBody>
          <a:bodyPr>
            <a:prstTxWarp prst="textNoShape">
              <a:avLst/>
            </a:prstTxWarp>
          </a:bodyPr>
          <a:lstStyle/>
          <a:p>
            <a:endParaRPr lang="en-US"/>
          </a:p>
        </p:txBody>
      </p:sp>
      <p:sp>
        <p:nvSpPr>
          <p:cNvPr id="367621" name="Line 5"/>
          <p:cNvSpPr>
            <a:spLocks noChangeShapeType="1"/>
          </p:cNvSpPr>
          <p:nvPr/>
        </p:nvSpPr>
        <p:spPr bwMode="auto">
          <a:xfrm>
            <a:off x="914400" y="2590800"/>
            <a:ext cx="533400" cy="3733800"/>
          </a:xfrm>
          <a:prstGeom prst="line">
            <a:avLst/>
          </a:prstGeom>
          <a:noFill/>
          <a:ln w="38100" cap="rnd">
            <a:solidFill>
              <a:srgbClr val="800000"/>
            </a:solidFill>
            <a:prstDash val="sysDot"/>
            <a:round/>
            <a:headEnd/>
            <a:tailEnd/>
          </a:ln>
          <a:effectLst/>
        </p:spPr>
        <p:txBody>
          <a:bodyPr>
            <a:prstTxWarp prst="textNoShape">
              <a:avLst/>
            </a:prstTxWarp>
          </a:bodyPr>
          <a:lstStyle/>
          <a:p>
            <a:endParaRPr lang="en-US"/>
          </a:p>
        </p:txBody>
      </p:sp>
      <p:sp>
        <p:nvSpPr>
          <p:cNvPr id="367622" name="Line 6"/>
          <p:cNvSpPr>
            <a:spLocks noChangeShapeType="1"/>
          </p:cNvSpPr>
          <p:nvPr/>
        </p:nvSpPr>
        <p:spPr bwMode="auto">
          <a:xfrm flipH="1">
            <a:off x="2514600" y="3886200"/>
            <a:ext cx="304800" cy="1981200"/>
          </a:xfrm>
          <a:prstGeom prst="line">
            <a:avLst/>
          </a:prstGeom>
          <a:noFill/>
          <a:ln w="38100" cap="rnd">
            <a:solidFill>
              <a:srgbClr val="800000"/>
            </a:solidFill>
            <a:prstDash val="sysDot"/>
            <a:round/>
            <a:headEnd/>
            <a:tailEnd/>
          </a:ln>
          <a:effectLst/>
        </p:spPr>
        <p:txBody>
          <a:bodyPr>
            <a:prstTxWarp prst="textNoShape">
              <a:avLst/>
            </a:prstTxWarp>
          </a:bodyPr>
          <a:lstStyle/>
          <a:p>
            <a:endParaRPr lang="en-US"/>
          </a:p>
        </p:txBody>
      </p:sp>
      <p:sp>
        <p:nvSpPr>
          <p:cNvPr id="367623" name="Rectangle 7"/>
          <p:cNvSpPr>
            <a:spLocks noChangeArrowheads="1"/>
          </p:cNvSpPr>
          <p:nvPr/>
        </p:nvSpPr>
        <p:spPr bwMode="auto">
          <a:xfrm>
            <a:off x="457200" y="274638"/>
            <a:ext cx="8229600" cy="1143000"/>
          </a:xfrm>
          <a:prstGeom prst="rect">
            <a:avLst/>
          </a:prstGeom>
          <a:noFill/>
          <a:ln w="9525">
            <a:noFill/>
            <a:miter lim="800000"/>
            <a:headEnd/>
            <a:tailEnd/>
          </a:ln>
          <a:effectLst/>
        </p:spPr>
        <p:txBody>
          <a:bodyPr anchor="ctr">
            <a:prstTxWarp prst="textNoShape">
              <a:avLst/>
            </a:prstTxWarp>
          </a:bodyPr>
          <a:lstStyle/>
          <a:p>
            <a:r>
              <a:rPr lang="en-US" sz="4400">
                <a:solidFill>
                  <a:schemeClr val="tx2"/>
                </a:solidFill>
              </a:rPr>
              <a:t>BLEU Evaluation Metric</a:t>
            </a:r>
          </a:p>
          <a:p>
            <a:r>
              <a:rPr lang="en-US" sz="2400">
                <a:solidFill>
                  <a:schemeClr val="tx2"/>
                </a:solidFill>
              </a:rPr>
              <a:t>(Papineni et al, ACL-2002)</a:t>
            </a:r>
          </a:p>
        </p:txBody>
      </p:sp>
      <p:sp>
        <p:nvSpPr>
          <p:cNvPr id="367624" name="Rectangle 8"/>
          <p:cNvSpPr>
            <a:spLocks noChangeArrowheads="1"/>
          </p:cNvSpPr>
          <p:nvPr/>
        </p:nvSpPr>
        <p:spPr bwMode="auto">
          <a:xfrm>
            <a:off x="3505200" y="1600200"/>
            <a:ext cx="5486400" cy="4953000"/>
          </a:xfrm>
          <a:prstGeom prst="rect">
            <a:avLst/>
          </a:prstGeom>
          <a:noFill/>
          <a:ln w="9525">
            <a:noFill/>
            <a:miter lim="800000"/>
            <a:headEnd/>
            <a:tailEnd/>
          </a:ln>
          <a:effectLst/>
        </p:spPr>
        <p:txBody>
          <a:bodyPr>
            <a:prstTxWarp prst="textNoShape">
              <a:avLst/>
            </a:prstTxWarp>
          </a:bodyPr>
          <a:lstStyle/>
          <a:p>
            <a:pPr marL="342900" indent="-342900" algn="l">
              <a:lnSpc>
                <a:spcPct val="80000"/>
              </a:lnSpc>
              <a:spcBef>
                <a:spcPct val="20000"/>
              </a:spcBef>
              <a:buFontTx/>
              <a:buChar char="•"/>
            </a:pPr>
            <a:r>
              <a:rPr lang="en-US" sz="2000"/>
              <a:t>N-gram precision (score is between 0 &amp; 1)</a:t>
            </a:r>
          </a:p>
          <a:p>
            <a:pPr marL="742950" lvl="1" indent="-285750" algn="l">
              <a:lnSpc>
                <a:spcPct val="80000"/>
              </a:lnSpc>
              <a:spcBef>
                <a:spcPct val="20000"/>
              </a:spcBef>
              <a:buFontTx/>
              <a:buChar char="–"/>
            </a:pPr>
            <a:r>
              <a:rPr lang="en-US"/>
              <a:t>What percentage of machine n-grams can be found in the reference translation? </a:t>
            </a:r>
          </a:p>
          <a:p>
            <a:pPr marL="1143000" lvl="2" indent="-228600" algn="l">
              <a:lnSpc>
                <a:spcPct val="80000"/>
              </a:lnSpc>
              <a:spcBef>
                <a:spcPct val="20000"/>
              </a:spcBef>
              <a:buFontTx/>
              <a:buChar char="–"/>
            </a:pPr>
            <a:r>
              <a:rPr lang="en-US"/>
              <a:t>An n-gram is an sequence of n words</a:t>
            </a:r>
          </a:p>
          <a:p>
            <a:pPr marL="742950" lvl="1" indent="-285750" algn="l">
              <a:lnSpc>
                <a:spcPct val="80000"/>
              </a:lnSpc>
              <a:spcBef>
                <a:spcPct val="20000"/>
              </a:spcBef>
              <a:buFontTx/>
              <a:buChar char="–"/>
            </a:pPr>
            <a:r>
              <a:rPr lang="en-US"/>
              <a:t>Not allowed to use same portion of reference translation twice (can’t cheat by typing out “the the the the the”)</a:t>
            </a:r>
          </a:p>
          <a:p>
            <a:pPr marL="742950" lvl="1" indent="-285750" algn="l">
              <a:lnSpc>
                <a:spcPct val="80000"/>
              </a:lnSpc>
              <a:spcBef>
                <a:spcPct val="20000"/>
              </a:spcBef>
              <a:buFontTx/>
              <a:buChar char="–"/>
            </a:pPr>
            <a:endParaRPr lang="en-US"/>
          </a:p>
          <a:p>
            <a:pPr marL="342900" indent="-342900" algn="l">
              <a:lnSpc>
                <a:spcPct val="80000"/>
              </a:lnSpc>
              <a:spcBef>
                <a:spcPct val="20000"/>
              </a:spcBef>
              <a:buFontTx/>
              <a:buChar char="•"/>
            </a:pPr>
            <a:r>
              <a:rPr lang="en-US" sz="2000"/>
              <a:t>Brevity penalty</a:t>
            </a:r>
          </a:p>
          <a:p>
            <a:pPr marL="742950" lvl="1" indent="-285750" algn="l">
              <a:lnSpc>
                <a:spcPct val="80000"/>
              </a:lnSpc>
              <a:spcBef>
                <a:spcPct val="20000"/>
              </a:spcBef>
              <a:buFontTx/>
              <a:buChar char="–"/>
            </a:pPr>
            <a:r>
              <a:rPr lang="en-US"/>
              <a:t>Can’t just type out single word “the” (precision 1.0!)</a:t>
            </a:r>
          </a:p>
          <a:p>
            <a:pPr marL="342900" indent="-342900" algn="l">
              <a:lnSpc>
                <a:spcPct val="80000"/>
              </a:lnSpc>
              <a:spcBef>
                <a:spcPct val="20000"/>
              </a:spcBef>
            </a:pPr>
            <a:endParaRPr lang="en-US" sz="2000"/>
          </a:p>
          <a:p>
            <a:pPr marL="342900" indent="-342900" algn="l">
              <a:lnSpc>
                <a:spcPct val="80000"/>
              </a:lnSpc>
              <a:spcBef>
                <a:spcPct val="20000"/>
              </a:spcBef>
            </a:pPr>
            <a:r>
              <a:rPr lang="en-US"/>
              <a:t>*** Amazingly hard to “game” the system (i.e., find a way to change machine output so that BLEU goes up, but quality doesn’t)</a:t>
            </a:r>
          </a:p>
          <a:p>
            <a:pPr marL="742950" lvl="1" indent="-285750" algn="l">
              <a:lnSpc>
                <a:spcPct val="80000"/>
              </a:lnSpc>
              <a:spcBef>
                <a:spcPct val="20000"/>
              </a:spcBef>
            </a:pPr>
            <a:endParaRPr lang="en-US" sz="200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42" name="Text Box 2"/>
          <p:cNvSpPr txBox="1">
            <a:spLocks noChangeArrowheads="1"/>
          </p:cNvSpPr>
          <p:nvPr/>
        </p:nvSpPr>
        <p:spPr bwMode="auto">
          <a:xfrm>
            <a:off x="304800" y="1600200"/>
            <a:ext cx="3124200" cy="2228850"/>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228600" indent="-228600" algn="l"/>
            <a:r>
              <a:rPr lang="en-US" sz="1400" b="1"/>
              <a:t>Reference (human) translation:</a:t>
            </a:r>
            <a:r>
              <a:rPr lang="en-US" sz="1400">
                <a:solidFill>
                  <a:srgbClr val="C08080"/>
                </a:solidFill>
              </a:rPr>
              <a:t>  </a:t>
            </a:r>
            <a:br>
              <a:rPr lang="en-US" sz="1400">
                <a:solidFill>
                  <a:srgbClr val="C08080"/>
                </a:solidFill>
              </a:rPr>
            </a:br>
            <a:r>
              <a:rPr lang="en-US" sz="1400">
                <a:solidFill>
                  <a:srgbClr val="009900"/>
                </a:solidFill>
              </a:rPr>
              <a:t>The U.S. island of Guam is maintaining a high state of alert</a:t>
            </a:r>
            <a:r>
              <a:rPr lang="en-US" sz="1400">
                <a:solidFill>
                  <a:schemeClr val="accent2"/>
                </a:solidFill>
              </a:rPr>
              <a:t> </a:t>
            </a:r>
            <a:r>
              <a:rPr lang="en-US" sz="1400" u="sng">
                <a:solidFill>
                  <a:srgbClr val="800000"/>
                </a:solidFill>
              </a:rPr>
              <a:t>after the</a:t>
            </a:r>
            <a:r>
              <a:rPr lang="en-US" sz="1400">
                <a:solidFill>
                  <a:schemeClr val="accent2"/>
                </a:solidFill>
              </a:rPr>
              <a:t> </a:t>
            </a:r>
            <a:r>
              <a:rPr lang="en-US" sz="1400">
                <a:solidFill>
                  <a:srgbClr val="009900"/>
                </a:solidFill>
              </a:rPr>
              <a:t>Guam</a:t>
            </a:r>
            <a:r>
              <a:rPr lang="en-US" sz="1400">
                <a:solidFill>
                  <a:schemeClr val="accent2"/>
                </a:solidFill>
              </a:rPr>
              <a:t> </a:t>
            </a:r>
            <a:r>
              <a:rPr lang="en-US" sz="1400" u="sng">
                <a:solidFill>
                  <a:srgbClr val="FF0000"/>
                </a:solidFill>
              </a:rPr>
              <a:t>airport and its</a:t>
            </a:r>
            <a:r>
              <a:rPr lang="en-US" sz="1400">
                <a:solidFill>
                  <a:schemeClr val="accent2"/>
                </a:solidFill>
              </a:rPr>
              <a:t> </a:t>
            </a:r>
            <a:r>
              <a:rPr lang="en-US" sz="1400">
                <a:solidFill>
                  <a:srgbClr val="009900"/>
                </a:solidFill>
              </a:rPr>
              <a:t>offices both received an e-mail from someone calling himself the Saudi Arabian Osama bin Laden and threatening a biological/chemical attack against public places such as</a:t>
            </a:r>
            <a:r>
              <a:rPr lang="en-US" sz="1400">
                <a:solidFill>
                  <a:schemeClr val="accent2"/>
                </a:solidFill>
              </a:rPr>
              <a:t> </a:t>
            </a:r>
            <a:r>
              <a:rPr lang="en-US" sz="1400" u="sng">
                <a:solidFill>
                  <a:srgbClr val="800000"/>
                </a:solidFill>
              </a:rPr>
              <a:t>the airport</a:t>
            </a:r>
            <a:r>
              <a:rPr lang="en-US" sz="1400">
                <a:solidFill>
                  <a:schemeClr val="accent2"/>
                </a:solidFill>
              </a:rPr>
              <a:t> .</a:t>
            </a:r>
            <a:endParaRPr lang="en-US" sz="1400">
              <a:solidFill>
                <a:srgbClr val="C08080"/>
              </a:solidFill>
            </a:endParaRPr>
          </a:p>
        </p:txBody>
      </p:sp>
      <p:sp>
        <p:nvSpPr>
          <p:cNvPr id="368643" name="Text Box 3"/>
          <p:cNvSpPr txBox="1">
            <a:spLocks noChangeArrowheads="1"/>
          </p:cNvSpPr>
          <p:nvPr/>
        </p:nvSpPr>
        <p:spPr bwMode="auto">
          <a:xfrm>
            <a:off x="304800" y="4343400"/>
            <a:ext cx="3124200" cy="2228850"/>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228600" indent="-228600" algn="l"/>
            <a:r>
              <a:rPr lang="en-US" sz="1400" b="1"/>
              <a:t>Machine translation:</a:t>
            </a:r>
            <a:r>
              <a:rPr lang="en-US" sz="1400">
                <a:solidFill>
                  <a:srgbClr val="C08080"/>
                </a:solidFill>
              </a:rPr>
              <a:t>  </a:t>
            </a:r>
            <a:br>
              <a:rPr lang="en-US" sz="1400">
                <a:solidFill>
                  <a:srgbClr val="C08080"/>
                </a:solidFill>
              </a:rPr>
            </a:br>
            <a:r>
              <a:rPr lang="en-US" sz="1400">
                <a:solidFill>
                  <a:schemeClr val="accent2"/>
                </a:solidFill>
              </a:rPr>
              <a:t>The American [?] international </a:t>
            </a:r>
            <a:r>
              <a:rPr lang="en-US" sz="1400" u="sng">
                <a:solidFill>
                  <a:srgbClr val="FF0000"/>
                </a:solidFill>
              </a:rPr>
              <a:t>airport and its</a:t>
            </a:r>
            <a:r>
              <a:rPr lang="en-US" sz="1400">
                <a:solidFill>
                  <a:schemeClr val="accent2"/>
                </a:solidFill>
              </a:rPr>
              <a:t> the office all receives one calls self the sand Arab rich business [?] and so on electronic mail , which sends out ;  The threat will be able after public place and so on </a:t>
            </a:r>
            <a:r>
              <a:rPr lang="en-US" sz="1400" u="sng">
                <a:solidFill>
                  <a:srgbClr val="800000"/>
                </a:solidFill>
              </a:rPr>
              <a:t>the airport</a:t>
            </a:r>
            <a:r>
              <a:rPr lang="en-US" sz="1400">
                <a:solidFill>
                  <a:schemeClr val="accent2"/>
                </a:solidFill>
              </a:rPr>
              <a:t> to start the biochemistry attack , [?] highly alerts </a:t>
            </a:r>
            <a:r>
              <a:rPr lang="en-US" sz="1400" u="sng">
                <a:solidFill>
                  <a:srgbClr val="800000"/>
                </a:solidFill>
              </a:rPr>
              <a:t>after the</a:t>
            </a:r>
            <a:r>
              <a:rPr lang="en-US" sz="1400">
                <a:solidFill>
                  <a:schemeClr val="accent2"/>
                </a:solidFill>
              </a:rPr>
              <a:t> maintenance.</a:t>
            </a:r>
          </a:p>
        </p:txBody>
      </p:sp>
      <p:sp>
        <p:nvSpPr>
          <p:cNvPr id="368644" name="Line 4"/>
          <p:cNvSpPr>
            <a:spLocks noChangeShapeType="1"/>
          </p:cNvSpPr>
          <p:nvPr/>
        </p:nvSpPr>
        <p:spPr bwMode="auto">
          <a:xfrm flipH="1">
            <a:off x="1447800" y="2514600"/>
            <a:ext cx="914400" cy="2362200"/>
          </a:xfrm>
          <a:prstGeom prst="line">
            <a:avLst/>
          </a:prstGeom>
          <a:noFill/>
          <a:ln w="38100" cap="rnd">
            <a:solidFill>
              <a:srgbClr val="FF0000"/>
            </a:solidFill>
            <a:prstDash val="sysDot"/>
            <a:round/>
            <a:headEnd/>
            <a:tailEnd/>
          </a:ln>
          <a:effectLst/>
        </p:spPr>
        <p:txBody>
          <a:bodyPr>
            <a:prstTxWarp prst="textNoShape">
              <a:avLst/>
            </a:prstTxWarp>
          </a:bodyPr>
          <a:lstStyle/>
          <a:p>
            <a:endParaRPr lang="en-US"/>
          </a:p>
        </p:txBody>
      </p:sp>
      <p:sp>
        <p:nvSpPr>
          <p:cNvPr id="368645" name="Line 5"/>
          <p:cNvSpPr>
            <a:spLocks noChangeShapeType="1"/>
          </p:cNvSpPr>
          <p:nvPr/>
        </p:nvSpPr>
        <p:spPr bwMode="auto">
          <a:xfrm>
            <a:off x="914400" y="2590800"/>
            <a:ext cx="533400" cy="3733800"/>
          </a:xfrm>
          <a:prstGeom prst="line">
            <a:avLst/>
          </a:prstGeom>
          <a:noFill/>
          <a:ln w="38100" cap="rnd">
            <a:solidFill>
              <a:srgbClr val="800000"/>
            </a:solidFill>
            <a:prstDash val="sysDot"/>
            <a:round/>
            <a:headEnd/>
            <a:tailEnd/>
          </a:ln>
          <a:effectLst/>
        </p:spPr>
        <p:txBody>
          <a:bodyPr>
            <a:prstTxWarp prst="textNoShape">
              <a:avLst/>
            </a:prstTxWarp>
          </a:bodyPr>
          <a:lstStyle/>
          <a:p>
            <a:endParaRPr lang="en-US"/>
          </a:p>
        </p:txBody>
      </p:sp>
      <p:sp>
        <p:nvSpPr>
          <p:cNvPr id="368646" name="Line 6"/>
          <p:cNvSpPr>
            <a:spLocks noChangeShapeType="1"/>
          </p:cNvSpPr>
          <p:nvPr/>
        </p:nvSpPr>
        <p:spPr bwMode="auto">
          <a:xfrm flipH="1">
            <a:off x="2514600" y="3886200"/>
            <a:ext cx="304800" cy="1981200"/>
          </a:xfrm>
          <a:prstGeom prst="line">
            <a:avLst/>
          </a:prstGeom>
          <a:noFill/>
          <a:ln w="38100" cap="rnd">
            <a:solidFill>
              <a:srgbClr val="800000"/>
            </a:solidFill>
            <a:prstDash val="sysDot"/>
            <a:round/>
            <a:headEnd/>
            <a:tailEnd/>
          </a:ln>
          <a:effectLst/>
        </p:spPr>
        <p:txBody>
          <a:bodyPr>
            <a:prstTxWarp prst="textNoShape">
              <a:avLst/>
            </a:prstTxWarp>
          </a:bodyPr>
          <a:lstStyle/>
          <a:p>
            <a:endParaRPr lang="en-US"/>
          </a:p>
        </p:txBody>
      </p:sp>
      <p:sp>
        <p:nvSpPr>
          <p:cNvPr id="368647" name="Rectangle 7"/>
          <p:cNvSpPr>
            <a:spLocks noChangeArrowheads="1"/>
          </p:cNvSpPr>
          <p:nvPr/>
        </p:nvSpPr>
        <p:spPr bwMode="auto">
          <a:xfrm>
            <a:off x="457200" y="274638"/>
            <a:ext cx="8229600" cy="1143000"/>
          </a:xfrm>
          <a:prstGeom prst="rect">
            <a:avLst/>
          </a:prstGeom>
          <a:noFill/>
          <a:ln w="9525">
            <a:noFill/>
            <a:miter lim="800000"/>
            <a:headEnd/>
            <a:tailEnd/>
          </a:ln>
          <a:effectLst/>
        </p:spPr>
        <p:txBody>
          <a:bodyPr anchor="ctr">
            <a:prstTxWarp prst="textNoShape">
              <a:avLst/>
            </a:prstTxWarp>
          </a:bodyPr>
          <a:lstStyle/>
          <a:p>
            <a:r>
              <a:rPr lang="en-US" sz="4400">
                <a:solidFill>
                  <a:schemeClr val="tx2"/>
                </a:solidFill>
              </a:rPr>
              <a:t>BLEU Evaluation Metric</a:t>
            </a:r>
          </a:p>
          <a:p>
            <a:r>
              <a:rPr lang="en-US" sz="2400">
                <a:solidFill>
                  <a:schemeClr val="tx2"/>
                </a:solidFill>
              </a:rPr>
              <a:t>(Papineni et al, ACL-2002)</a:t>
            </a:r>
          </a:p>
        </p:txBody>
      </p:sp>
      <p:sp>
        <p:nvSpPr>
          <p:cNvPr id="368648" name="Rectangle 8"/>
          <p:cNvSpPr>
            <a:spLocks noChangeArrowheads="1"/>
          </p:cNvSpPr>
          <p:nvPr/>
        </p:nvSpPr>
        <p:spPr bwMode="auto">
          <a:xfrm>
            <a:off x="3505200" y="1600200"/>
            <a:ext cx="5486400" cy="990600"/>
          </a:xfrm>
          <a:prstGeom prst="rect">
            <a:avLst/>
          </a:prstGeom>
          <a:noFill/>
          <a:ln w="9525">
            <a:noFill/>
            <a:miter lim="800000"/>
            <a:headEnd/>
            <a:tailEnd/>
          </a:ln>
          <a:effectLst/>
        </p:spPr>
        <p:txBody>
          <a:bodyPr>
            <a:prstTxWarp prst="textNoShape">
              <a:avLst/>
            </a:prstTxWarp>
          </a:bodyPr>
          <a:lstStyle/>
          <a:p>
            <a:pPr marL="342900" indent="-342900" algn="l">
              <a:lnSpc>
                <a:spcPct val="80000"/>
              </a:lnSpc>
              <a:spcBef>
                <a:spcPct val="20000"/>
              </a:spcBef>
              <a:buFontTx/>
              <a:buChar char="•"/>
            </a:pPr>
            <a:r>
              <a:rPr lang="en-US" sz="2000"/>
              <a:t>BLEU formula</a:t>
            </a:r>
          </a:p>
          <a:p>
            <a:pPr marL="742950" lvl="1" indent="-285750" algn="l">
              <a:lnSpc>
                <a:spcPct val="80000"/>
              </a:lnSpc>
              <a:spcBef>
                <a:spcPct val="20000"/>
              </a:spcBef>
              <a:buFontTx/>
              <a:buChar char="•"/>
            </a:pPr>
            <a:r>
              <a:rPr lang="en-US" sz="2000"/>
              <a:t>Generally N=4</a:t>
            </a:r>
          </a:p>
          <a:p>
            <a:pPr marL="742950" lvl="1" indent="-285750" algn="l">
              <a:lnSpc>
                <a:spcPct val="80000"/>
              </a:lnSpc>
              <a:spcBef>
                <a:spcPct val="20000"/>
              </a:spcBef>
              <a:buFontTx/>
              <a:buChar char="•"/>
            </a:pPr>
            <a:r>
              <a:rPr lang="en-US" sz="2000"/>
              <a:t>w</a:t>
            </a:r>
            <a:r>
              <a:rPr lang="en-US" sz="2000" baseline="-25000"/>
              <a:t>i</a:t>
            </a:r>
            <a:r>
              <a:rPr lang="en-US" sz="2000"/>
              <a:t>=1/N (uniform weights)</a:t>
            </a:r>
          </a:p>
        </p:txBody>
      </p:sp>
      <p:graphicFrame>
        <p:nvGraphicFramePr>
          <p:cNvPr id="368649" name="Object 9"/>
          <p:cNvGraphicFramePr>
            <a:graphicFrameLocks noChangeAspect="1"/>
          </p:cNvGraphicFramePr>
          <p:nvPr/>
        </p:nvGraphicFramePr>
        <p:xfrm>
          <a:off x="3810000" y="2667000"/>
          <a:ext cx="3262313" cy="1036638"/>
        </p:xfrm>
        <a:graphic>
          <a:graphicData uri="http://schemas.openxmlformats.org/presentationml/2006/ole">
            <p:oleObj spid="_x0000_s1007618" name="Equation" r:id="rId3" imgW="1358640" imgH="431640" progId="Equation.3">
              <p:embed/>
            </p:oleObj>
          </a:graphicData>
        </a:graphic>
      </p:graphicFrame>
      <p:graphicFrame>
        <p:nvGraphicFramePr>
          <p:cNvPr id="368650" name="Object 10"/>
          <p:cNvGraphicFramePr>
            <a:graphicFrameLocks noChangeAspect="1"/>
          </p:cNvGraphicFramePr>
          <p:nvPr/>
        </p:nvGraphicFramePr>
        <p:xfrm>
          <a:off x="3810000" y="4724400"/>
          <a:ext cx="4635500" cy="1096963"/>
        </p:xfrm>
        <a:graphic>
          <a:graphicData uri="http://schemas.openxmlformats.org/presentationml/2006/ole">
            <p:oleObj spid="_x0000_s1007619" name="Equation" r:id="rId4" imgW="1930320" imgH="457200" progId="Equation.3">
              <p:embed/>
            </p:oleObj>
          </a:graphicData>
        </a:graphic>
      </p:graphicFrame>
      <p:sp>
        <p:nvSpPr>
          <p:cNvPr id="368651" name="Rectangle 11"/>
          <p:cNvSpPr>
            <a:spLocks noChangeArrowheads="1"/>
          </p:cNvSpPr>
          <p:nvPr/>
        </p:nvSpPr>
        <p:spPr bwMode="auto">
          <a:xfrm>
            <a:off x="3505200" y="3733800"/>
            <a:ext cx="5638800" cy="641350"/>
          </a:xfrm>
          <a:prstGeom prst="rect">
            <a:avLst/>
          </a:prstGeom>
          <a:noFill/>
          <a:ln w="9525">
            <a:noFill/>
            <a:miter lim="800000"/>
            <a:headEnd/>
            <a:tailEnd/>
          </a:ln>
          <a:effectLst/>
        </p:spPr>
        <p:txBody>
          <a:bodyPr>
            <a:prstTxWarp prst="textNoShape">
              <a:avLst/>
            </a:prstTxWarp>
            <a:spAutoFit/>
          </a:bodyPr>
          <a:lstStyle/>
          <a:p>
            <a:pPr lvl="1" algn="l"/>
            <a:r>
              <a:rPr lang="en-US"/>
              <a:t>BP=brevity penalty</a:t>
            </a:r>
            <a:br>
              <a:rPr lang="en-US"/>
            </a:br>
            <a:r>
              <a:rPr lang="en-US"/>
              <a:t>p</a:t>
            </a:r>
            <a:r>
              <a:rPr lang="en-US" baseline="-25000"/>
              <a:t>i</a:t>
            </a:r>
            <a:r>
              <a:rPr lang="en-US"/>
              <a:t>=i-gram precision</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85800" y="1752600"/>
            <a:ext cx="7620000" cy="4673600"/>
            <a:chOff x="432" y="1104"/>
            <a:chExt cx="4800" cy="2944"/>
          </a:xfrm>
        </p:grpSpPr>
        <p:sp>
          <p:nvSpPr>
            <p:cNvPr id="369667" name="Text Box 3"/>
            <p:cNvSpPr txBox="1">
              <a:spLocks noChangeArrowheads="1"/>
            </p:cNvSpPr>
            <p:nvPr/>
          </p:nvSpPr>
          <p:spPr bwMode="auto">
            <a:xfrm>
              <a:off x="432" y="1104"/>
              <a:ext cx="1584" cy="928"/>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112713" indent="-112713" algn="l"/>
              <a:r>
                <a:rPr lang="en-US" sz="1000" b="1"/>
                <a:t>Reference translation 1:</a:t>
              </a:r>
              <a:r>
                <a:rPr lang="en-US" sz="1000">
                  <a:solidFill>
                    <a:srgbClr val="C08080"/>
                  </a:solidFill>
                </a:rPr>
                <a:t>  </a:t>
              </a:r>
              <a:br>
                <a:rPr lang="en-US" sz="1000">
                  <a:solidFill>
                    <a:srgbClr val="C08080"/>
                  </a:solidFill>
                </a:rPr>
              </a:br>
              <a:r>
                <a:rPr lang="en-US" sz="1000">
                  <a:solidFill>
                    <a:srgbClr val="009900"/>
                  </a:solidFill>
                </a:rPr>
                <a:t>The U.S. island of Guam is maintaining a high state of alert after the Guam airport and its offices both received an e-mail from someone calling himself the Saudi Arabian Osama bin Laden and threatening a biological/chemical attack against public places such as the airport .</a:t>
              </a:r>
            </a:p>
          </p:txBody>
        </p:sp>
        <p:sp>
          <p:nvSpPr>
            <p:cNvPr id="369668" name="Text Box 4"/>
            <p:cNvSpPr txBox="1">
              <a:spLocks noChangeArrowheads="1"/>
            </p:cNvSpPr>
            <p:nvPr/>
          </p:nvSpPr>
          <p:spPr bwMode="auto">
            <a:xfrm>
              <a:off x="432" y="3120"/>
              <a:ext cx="1584" cy="832"/>
            </a:xfrm>
            <a:prstGeom prst="rect">
              <a:avLst/>
            </a:prstGeom>
            <a:solidFill>
              <a:schemeClr val="bg1"/>
            </a:solidFill>
            <a:ln w="9525">
              <a:solidFill>
                <a:srgbClr val="800000"/>
              </a:solidFill>
              <a:miter lim="800000"/>
              <a:headEnd/>
              <a:tailEnd/>
            </a:ln>
            <a:effectLst/>
          </p:spPr>
          <p:txBody>
            <a:bodyPr>
              <a:prstTxWarp prst="textNoShape">
                <a:avLst/>
              </a:prstTxWarp>
              <a:spAutoFit/>
            </a:bodyPr>
            <a:lstStyle/>
            <a:p>
              <a:pPr marL="112713" indent="-112713" algn="l"/>
              <a:r>
                <a:rPr lang="en-US" sz="1000" b="1"/>
                <a:t>Reference translation 3:</a:t>
              </a:r>
              <a:r>
                <a:rPr lang="en-US" sz="1000">
                  <a:solidFill>
                    <a:srgbClr val="C08080"/>
                  </a:solidFill>
                </a:rPr>
                <a:t>  </a:t>
              </a:r>
              <a:br>
                <a:rPr lang="en-US" sz="1000">
                  <a:solidFill>
                    <a:srgbClr val="C08080"/>
                  </a:solidFill>
                </a:rPr>
              </a:br>
              <a:r>
                <a:rPr lang="en-US" sz="1000">
                  <a:solidFill>
                    <a:srgbClr val="009900"/>
                  </a:solidFill>
                </a:rPr>
                <a:t>The US International Airport of Guam and its office has received an email from a self-claimed Arabian millionaire named Laden , which threatens to launch a biochemical attack on such public places as airport . Guam authority has been on alert . </a:t>
              </a:r>
            </a:p>
          </p:txBody>
        </p:sp>
        <p:sp>
          <p:nvSpPr>
            <p:cNvPr id="369669" name="Text Box 5"/>
            <p:cNvSpPr txBox="1">
              <a:spLocks noChangeArrowheads="1"/>
            </p:cNvSpPr>
            <p:nvPr/>
          </p:nvSpPr>
          <p:spPr bwMode="auto">
            <a:xfrm>
              <a:off x="3648" y="3120"/>
              <a:ext cx="1584" cy="928"/>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112713" indent="-112713" algn="l"/>
              <a:r>
                <a:rPr lang="en-US" sz="1000" b="1"/>
                <a:t>Reference translation 4:</a:t>
              </a:r>
              <a:r>
                <a:rPr lang="en-US" sz="1000">
                  <a:solidFill>
                    <a:srgbClr val="C08080"/>
                  </a:solidFill>
                </a:rPr>
                <a:t>  </a:t>
              </a:r>
              <a:br>
                <a:rPr lang="en-US" sz="1000">
                  <a:solidFill>
                    <a:srgbClr val="C08080"/>
                  </a:solidFill>
                </a:rPr>
              </a:br>
              <a:r>
                <a:rPr lang="en-US" sz="1000">
                  <a:solidFill>
                    <a:srgbClr val="009900"/>
                  </a:solidFill>
                </a:rPr>
                <a:t>US Guam International Airport and its office received an email from Mr. Bin Laden and other rich businessman from Saudi Arabia . They said there would be biochemistry air raid to Guam Airport and other public places . Guam needs to be in high precaution about this matter . </a:t>
              </a:r>
            </a:p>
          </p:txBody>
        </p:sp>
        <p:sp>
          <p:nvSpPr>
            <p:cNvPr id="369670" name="Text Box 6"/>
            <p:cNvSpPr txBox="1">
              <a:spLocks noChangeArrowheads="1"/>
            </p:cNvSpPr>
            <p:nvPr/>
          </p:nvSpPr>
          <p:spPr bwMode="auto">
            <a:xfrm>
              <a:off x="3648" y="1104"/>
              <a:ext cx="1584" cy="928"/>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112713" indent="-112713" algn="l"/>
              <a:r>
                <a:rPr lang="en-US" sz="1000" b="1"/>
                <a:t>Reference translation 2:</a:t>
              </a:r>
              <a:r>
                <a:rPr lang="en-US" sz="1000">
                  <a:solidFill>
                    <a:srgbClr val="C08080"/>
                  </a:solidFill>
                </a:rPr>
                <a:t>  </a:t>
              </a:r>
              <a:br>
                <a:rPr lang="en-US" sz="1000">
                  <a:solidFill>
                    <a:srgbClr val="C08080"/>
                  </a:solidFill>
                </a:rPr>
              </a:br>
              <a:r>
                <a:rPr lang="en-US" sz="1000">
                  <a:solidFill>
                    <a:srgbClr val="009900"/>
                  </a:solidFill>
                </a:rPr>
                <a:t>Guam International Airport and its offices are maintaining a high state of alert after receiving an e-mail that was from a person claiming to be the wealthy Saudi Arabian businessman Bin Laden and that threatened to launch a biological and chemical attack on the airport and other public places .</a:t>
              </a:r>
              <a:r>
                <a:rPr lang="en-US" sz="1000">
                  <a:solidFill>
                    <a:schemeClr val="accent2"/>
                  </a:solidFill>
                </a:rPr>
                <a:t> </a:t>
              </a:r>
            </a:p>
          </p:txBody>
        </p:sp>
        <p:sp>
          <p:nvSpPr>
            <p:cNvPr id="369671" name="Text Box 7"/>
            <p:cNvSpPr txBox="1">
              <a:spLocks noChangeArrowheads="1"/>
            </p:cNvSpPr>
            <p:nvPr/>
          </p:nvSpPr>
          <p:spPr bwMode="auto">
            <a:xfrm>
              <a:off x="2064" y="2064"/>
              <a:ext cx="1536" cy="1024"/>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112713" indent="-112713" algn="l"/>
              <a:r>
                <a:rPr lang="en-US" sz="1000" b="1"/>
                <a:t>Machine translation:</a:t>
              </a:r>
              <a:r>
                <a:rPr lang="en-US" sz="1000">
                  <a:solidFill>
                    <a:srgbClr val="C08080"/>
                  </a:solidFill>
                </a:rPr>
                <a:t>  </a:t>
              </a:r>
              <a:br>
                <a:rPr lang="en-US" sz="1000">
                  <a:solidFill>
                    <a:srgbClr val="C08080"/>
                  </a:solidFill>
                </a:rPr>
              </a:br>
              <a:r>
                <a:rPr lang="en-US" sz="1000">
                  <a:solidFill>
                    <a:schemeClr val="accent2"/>
                  </a:solidFill>
                </a:rPr>
                <a:t>The American [?] international airport and its the office all receives one calls self the sand Arab rich business [?] and so on electronic mail , which sends out ;  The threat will be able after public place and so on the airport to start the biochemistry attack , [?] highly alerts after the maintenance.</a:t>
              </a:r>
            </a:p>
          </p:txBody>
        </p:sp>
      </p:grpSp>
      <p:sp>
        <p:nvSpPr>
          <p:cNvPr id="369672" name="Rectangle 8"/>
          <p:cNvSpPr>
            <a:spLocks noChangeArrowheads="1"/>
          </p:cNvSpPr>
          <p:nvPr/>
        </p:nvSpPr>
        <p:spPr bwMode="auto">
          <a:xfrm>
            <a:off x="381000" y="0"/>
            <a:ext cx="8382000" cy="1600200"/>
          </a:xfrm>
          <a:prstGeom prst="rect">
            <a:avLst/>
          </a:prstGeom>
          <a:noFill/>
          <a:ln w="9525">
            <a:noFill/>
            <a:miter lim="800000"/>
            <a:headEnd/>
            <a:tailEnd/>
          </a:ln>
          <a:effectLst/>
        </p:spPr>
        <p:txBody>
          <a:bodyPr lIns="92075" tIns="46038" rIns="92075" bIns="46038" anchor="ctr">
            <a:prstTxWarp prst="textNoShape">
              <a:avLst/>
            </a:prstTxWarp>
          </a:bodyPr>
          <a:lstStyle/>
          <a:p>
            <a:pPr>
              <a:lnSpc>
                <a:spcPct val="80000"/>
              </a:lnSpc>
            </a:pPr>
            <a:r>
              <a:rPr lang="en-US" sz="4400">
                <a:solidFill>
                  <a:schemeClr val="tx2"/>
                </a:solidFill>
              </a:rPr>
              <a:t>Multiple Reference Translations</a:t>
            </a:r>
          </a:p>
        </p:txBody>
      </p:sp>
      <p:grpSp>
        <p:nvGrpSpPr>
          <p:cNvPr id="3" name="Group 9"/>
          <p:cNvGrpSpPr>
            <a:grpSpLocks/>
          </p:cNvGrpSpPr>
          <p:nvPr/>
        </p:nvGrpSpPr>
        <p:grpSpPr bwMode="auto">
          <a:xfrm>
            <a:off x="685800" y="1752600"/>
            <a:ext cx="7620000" cy="4673600"/>
            <a:chOff x="432" y="1104"/>
            <a:chExt cx="4800" cy="2944"/>
          </a:xfrm>
        </p:grpSpPr>
        <p:sp>
          <p:nvSpPr>
            <p:cNvPr id="369674" name="Text Box 10"/>
            <p:cNvSpPr txBox="1">
              <a:spLocks noChangeArrowheads="1"/>
            </p:cNvSpPr>
            <p:nvPr/>
          </p:nvSpPr>
          <p:spPr bwMode="auto">
            <a:xfrm>
              <a:off x="432" y="1104"/>
              <a:ext cx="1584" cy="928"/>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112713" indent="-112713" algn="l"/>
              <a:r>
                <a:rPr lang="en-US" sz="1000" b="1"/>
                <a:t>Reference translation 1:</a:t>
              </a:r>
              <a:r>
                <a:rPr lang="en-US" sz="1000">
                  <a:solidFill>
                    <a:srgbClr val="C08080"/>
                  </a:solidFill>
                </a:rPr>
                <a:t>  </a:t>
              </a:r>
              <a:br>
                <a:rPr lang="en-US" sz="1000">
                  <a:solidFill>
                    <a:srgbClr val="C08080"/>
                  </a:solidFill>
                </a:rPr>
              </a:br>
              <a:r>
                <a:rPr lang="en-US" sz="1000">
                  <a:solidFill>
                    <a:srgbClr val="800000"/>
                  </a:solidFill>
                </a:rPr>
                <a:t>The</a:t>
              </a:r>
              <a:r>
                <a:rPr lang="en-US" sz="1000">
                  <a:solidFill>
                    <a:srgbClr val="009900"/>
                  </a:solidFill>
                </a:rPr>
                <a:t> U.S. island of Guam is maintaining a high state of alert </a:t>
              </a:r>
              <a:r>
                <a:rPr lang="en-US" sz="1000">
                  <a:solidFill>
                    <a:srgbClr val="C00000"/>
                  </a:solidFill>
                </a:rPr>
                <a:t>after the</a:t>
              </a:r>
              <a:r>
                <a:rPr lang="en-US" sz="1000">
                  <a:solidFill>
                    <a:srgbClr val="009900"/>
                  </a:solidFill>
                </a:rPr>
                <a:t> Guam airport </a:t>
              </a:r>
              <a:r>
                <a:rPr lang="en-US" sz="1000">
                  <a:solidFill>
                    <a:srgbClr val="800000"/>
                  </a:solidFill>
                </a:rPr>
                <a:t>and</a:t>
              </a:r>
              <a:r>
                <a:rPr lang="en-US" sz="1000">
                  <a:solidFill>
                    <a:srgbClr val="009900"/>
                  </a:solidFill>
                </a:rPr>
                <a:t> its offices both received an e-mail from someone calling himself </a:t>
              </a:r>
              <a:r>
                <a:rPr lang="en-US" sz="1000">
                  <a:solidFill>
                    <a:srgbClr val="800000"/>
                  </a:solidFill>
                </a:rPr>
                <a:t>the</a:t>
              </a:r>
              <a:r>
                <a:rPr lang="en-US" sz="1000">
                  <a:solidFill>
                    <a:srgbClr val="009900"/>
                  </a:solidFill>
                </a:rPr>
                <a:t> Saudi Arabian Osama bin Laden </a:t>
              </a:r>
              <a:r>
                <a:rPr lang="en-US" sz="1000">
                  <a:solidFill>
                    <a:srgbClr val="800000"/>
                  </a:solidFill>
                </a:rPr>
                <a:t>and</a:t>
              </a:r>
              <a:r>
                <a:rPr lang="en-US" sz="1000">
                  <a:solidFill>
                    <a:srgbClr val="009900"/>
                  </a:solidFill>
                </a:rPr>
                <a:t> threatening a biological/chemical </a:t>
              </a:r>
              <a:r>
                <a:rPr lang="en-US" sz="1000">
                  <a:solidFill>
                    <a:srgbClr val="800000"/>
                  </a:solidFill>
                </a:rPr>
                <a:t>attack</a:t>
              </a:r>
              <a:r>
                <a:rPr lang="en-US" sz="1000">
                  <a:solidFill>
                    <a:srgbClr val="009900"/>
                  </a:solidFill>
                </a:rPr>
                <a:t> against </a:t>
              </a:r>
              <a:r>
                <a:rPr lang="en-US" sz="1000">
                  <a:solidFill>
                    <a:srgbClr val="800000"/>
                  </a:solidFill>
                </a:rPr>
                <a:t>public</a:t>
              </a:r>
              <a:r>
                <a:rPr lang="en-US" sz="1000">
                  <a:solidFill>
                    <a:srgbClr val="009900"/>
                  </a:solidFill>
                </a:rPr>
                <a:t> places such as </a:t>
              </a:r>
              <a:r>
                <a:rPr lang="en-US" sz="1000">
                  <a:solidFill>
                    <a:srgbClr val="C00000"/>
                  </a:solidFill>
                </a:rPr>
                <a:t>the airport</a:t>
              </a:r>
              <a:r>
                <a:rPr lang="en-US" sz="1000">
                  <a:solidFill>
                    <a:srgbClr val="009900"/>
                  </a:solidFill>
                </a:rPr>
                <a:t> .</a:t>
              </a:r>
            </a:p>
          </p:txBody>
        </p:sp>
        <p:sp>
          <p:nvSpPr>
            <p:cNvPr id="369675" name="Text Box 11"/>
            <p:cNvSpPr txBox="1">
              <a:spLocks noChangeArrowheads="1"/>
            </p:cNvSpPr>
            <p:nvPr/>
          </p:nvSpPr>
          <p:spPr bwMode="auto">
            <a:xfrm>
              <a:off x="432" y="3120"/>
              <a:ext cx="1584" cy="832"/>
            </a:xfrm>
            <a:prstGeom prst="rect">
              <a:avLst/>
            </a:prstGeom>
            <a:solidFill>
              <a:schemeClr val="bg1"/>
            </a:solidFill>
            <a:ln w="9525">
              <a:solidFill>
                <a:srgbClr val="800000"/>
              </a:solidFill>
              <a:miter lim="800000"/>
              <a:headEnd/>
              <a:tailEnd/>
            </a:ln>
            <a:effectLst/>
          </p:spPr>
          <p:txBody>
            <a:bodyPr>
              <a:prstTxWarp prst="textNoShape">
                <a:avLst/>
              </a:prstTxWarp>
              <a:spAutoFit/>
            </a:bodyPr>
            <a:lstStyle/>
            <a:p>
              <a:pPr marL="112713" indent="-112713" algn="l"/>
              <a:r>
                <a:rPr lang="en-US" sz="1000" b="1"/>
                <a:t>Reference translation 3:</a:t>
              </a:r>
              <a:r>
                <a:rPr lang="en-US" sz="1000">
                  <a:solidFill>
                    <a:srgbClr val="C08080"/>
                  </a:solidFill>
                </a:rPr>
                <a:t>  </a:t>
              </a:r>
              <a:br>
                <a:rPr lang="en-US" sz="1000">
                  <a:solidFill>
                    <a:srgbClr val="C08080"/>
                  </a:solidFill>
                </a:rPr>
              </a:br>
              <a:r>
                <a:rPr lang="en-US" sz="1000">
                  <a:solidFill>
                    <a:srgbClr val="009900"/>
                  </a:solidFill>
                </a:rPr>
                <a:t>The US International Airport of Guam and its office has received an email from a self-claimed Arabian millionaire named Laden </a:t>
              </a:r>
              <a:r>
                <a:rPr lang="en-US" sz="1000">
                  <a:solidFill>
                    <a:srgbClr val="C00000"/>
                  </a:solidFill>
                </a:rPr>
                <a:t>,</a:t>
              </a:r>
              <a:r>
                <a:rPr lang="en-US" sz="1000">
                  <a:solidFill>
                    <a:srgbClr val="009900"/>
                  </a:solidFill>
                </a:rPr>
                <a:t> </a:t>
              </a:r>
              <a:r>
                <a:rPr lang="en-US" sz="1000">
                  <a:solidFill>
                    <a:srgbClr val="C00000"/>
                  </a:solidFill>
                </a:rPr>
                <a:t>which</a:t>
              </a:r>
              <a:r>
                <a:rPr lang="en-US" sz="1000">
                  <a:solidFill>
                    <a:srgbClr val="009900"/>
                  </a:solidFill>
                </a:rPr>
                <a:t> threatens to launch a biochemical attack on such public places as airport . Guam authority has been </a:t>
              </a:r>
              <a:r>
                <a:rPr lang="en-US" sz="1000">
                  <a:solidFill>
                    <a:srgbClr val="800000"/>
                  </a:solidFill>
                </a:rPr>
                <a:t>on</a:t>
              </a:r>
              <a:r>
                <a:rPr lang="en-US" sz="1000">
                  <a:solidFill>
                    <a:srgbClr val="009900"/>
                  </a:solidFill>
                </a:rPr>
                <a:t> alert . </a:t>
              </a:r>
            </a:p>
          </p:txBody>
        </p:sp>
        <p:sp>
          <p:nvSpPr>
            <p:cNvPr id="369676" name="Text Box 12"/>
            <p:cNvSpPr txBox="1">
              <a:spLocks noChangeArrowheads="1"/>
            </p:cNvSpPr>
            <p:nvPr/>
          </p:nvSpPr>
          <p:spPr bwMode="auto">
            <a:xfrm>
              <a:off x="3648" y="3120"/>
              <a:ext cx="1584" cy="928"/>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112713" indent="-112713" algn="l"/>
              <a:r>
                <a:rPr lang="en-US" sz="1000" b="1"/>
                <a:t>Reference translation 4:</a:t>
              </a:r>
              <a:r>
                <a:rPr lang="en-US" sz="1000">
                  <a:solidFill>
                    <a:srgbClr val="C08080"/>
                  </a:solidFill>
                </a:rPr>
                <a:t>  </a:t>
              </a:r>
              <a:br>
                <a:rPr lang="en-US" sz="1000">
                  <a:solidFill>
                    <a:srgbClr val="C08080"/>
                  </a:solidFill>
                </a:rPr>
              </a:br>
              <a:r>
                <a:rPr lang="en-US" sz="1000">
                  <a:solidFill>
                    <a:srgbClr val="009900"/>
                  </a:solidFill>
                </a:rPr>
                <a:t>US Guam International Airport and its office received an email from Mr. Bin Laden and other </a:t>
              </a:r>
              <a:r>
                <a:rPr lang="en-US" sz="1000">
                  <a:solidFill>
                    <a:srgbClr val="800000"/>
                  </a:solidFill>
                </a:rPr>
                <a:t>rich</a:t>
              </a:r>
              <a:r>
                <a:rPr lang="en-US" sz="1000">
                  <a:solidFill>
                    <a:srgbClr val="009900"/>
                  </a:solidFill>
                </a:rPr>
                <a:t> businessman from Saudi Arabia . They said there would be </a:t>
              </a:r>
              <a:r>
                <a:rPr lang="en-US" sz="1000">
                  <a:solidFill>
                    <a:srgbClr val="800000"/>
                  </a:solidFill>
                </a:rPr>
                <a:t>biochemistry</a:t>
              </a:r>
              <a:r>
                <a:rPr lang="en-US" sz="1000">
                  <a:solidFill>
                    <a:srgbClr val="009900"/>
                  </a:solidFill>
                </a:rPr>
                <a:t> air raid to Guam Airport and other public places . Guam needs to be in high precaution about this matter . </a:t>
              </a:r>
            </a:p>
          </p:txBody>
        </p:sp>
        <p:sp>
          <p:nvSpPr>
            <p:cNvPr id="369677" name="Text Box 13"/>
            <p:cNvSpPr txBox="1">
              <a:spLocks noChangeArrowheads="1"/>
            </p:cNvSpPr>
            <p:nvPr/>
          </p:nvSpPr>
          <p:spPr bwMode="auto">
            <a:xfrm>
              <a:off x="3648" y="1104"/>
              <a:ext cx="1584" cy="928"/>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112713" indent="-112713" algn="l"/>
              <a:r>
                <a:rPr lang="en-US" sz="1000" b="1"/>
                <a:t>Reference translation 2:</a:t>
              </a:r>
              <a:r>
                <a:rPr lang="en-US" sz="1000">
                  <a:solidFill>
                    <a:srgbClr val="C08080"/>
                  </a:solidFill>
                </a:rPr>
                <a:t>  </a:t>
              </a:r>
              <a:br>
                <a:rPr lang="en-US" sz="1000">
                  <a:solidFill>
                    <a:srgbClr val="C08080"/>
                  </a:solidFill>
                </a:rPr>
              </a:br>
              <a:r>
                <a:rPr lang="en-US" sz="1000">
                  <a:solidFill>
                    <a:srgbClr val="009900"/>
                  </a:solidFill>
                </a:rPr>
                <a:t>Guam </a:t>
              </a:r>
              <a:r>
                <a:rPr lang="en-US" sz="1000">
                  <a:solidFill>
                    <a:srgbClr val="FF0000"/>
                  </a:solidFill>
                </a:rPr>
                <a:t>International Airport and its</a:t>
              </a:r>
              <a:r>
                <a:rPr lang="en-US" sz="1000">
                  <a:solidFill>
                    <a:srgbClr val="009900"/>
                  </a:solidFill>
                </a:rPr>
                <a:t> offices are maintaining a high state of alert </a:t>
              </a:r>
              <a:r>
                <a:rPr lang="en-US" sz="1000">
                  <a:solidFill>
                    <a:srgbClr val="800000"/>
                  </a:solidFill>
                </a:rPr>
                <a:t>after</a:t>
              </a:r>
              <a:r>
                <a:rPr lang="en-US" sz="1000">
                  <a:solidFill>
                    <a:srgbClr val="009900"/>
                  </a:solidFill>
                </a:rPr>
                <a:t> receiving an e-mail that was from a person claiming </a:t>
              </a:r>
              <a:r>
                <a:rPr lang="en-US" sz="1000">
                  <a:solidFill>
                    <a:srgbClr val="800000"/>
                  </a:solidFill>
                </a:rPr>
                <a:t>to be </a:t>
              </a:r>
              <a:r>
                <a:rPr lang="en-US" sz="1000">
                  <a:solidFill>
                    <a:srgbClr val="009900"/>
                  </a:solidFill>
                </a:rPr>
                <a:t>the wealthy Saudi Arabian businessman Bin Laden and that threatened to launch a biological and chemical attack </a:t>
              </a:r>
              <a:r>
                <a:rPr lang="en-US" sz="1000">
                  <a:solidFill>
                    <a:srgbClr val="C00000"/>
                  </a:solidFill>
                </a:rPr>
                <a:t>on the</a:t>
              </a:r>
              <a:r>
                <a:rPr lang="en-US" sz="1000">
                  <a:solidFill>
                    <a:srgbClr val="009900"/>
                  </a:solidFill>
                </a:rPr>
                <a:t> airport and other public places .</a:t>
              </a:r>
              <a:r>
                <a:rPr lang="en-US" sz="1000">
                  <a:solidFill>
                    <a:schemeClr val="accent2"/>
                  </a:solidFill>
                </a:rPr>
                <a:t> </a:t>
              </a:r>
            </a:p>
          </p:txBody>
        </p:sp>
        <p:sp>
          <p:nvSpPr>
            <p:cNvPr id="369678" name="Text Box 14"/>
            <p:cNvSpPr txBox="1">
              <a:spLocks noChangeArrowheads="1"/>
            </p:cNvSpPr>
            <p:nvPr/>
          </p:nvSpPr>
          <p:spPr bwMode="auto">
            <a:xfrm>
              <a:off x="2064" y="2064"/>
              <a:ext cx="1536" cy="1024"/>
            </a:xfrm>
            <a:prstGeom prst="rect">
              <a:avLst/>
            </a:prstGeom>
            <a:solidFill>
              <a:schemeClr val="bg1"/>
            </a:solidFill>
            <a:ln w="9525">
              <a:solidFill>
                <a:srgbClr val="993366"/>
              </a:solidFill>
              <a:miter lim="800000"/>
              <a:headEnd/>
              <a:tailEnd/>
            </a:ln>
            <a:effectLst/>
          </p:spPr>
          <p:txBody>
            <a:bodyPr>
              <a:prstTxWarp prst="textNoShape">
                <a:avLst/>
              </a:prstTxWarp>
              <a:spAutoFit/>
            </a:bodyPr>
            <a:lstStyle/>
            <a:p>
              <a:pPr marL="112713" indent="-112713" algn="l"/>
              <a:r>
                <a:rPr lang="en-US" sz="1000" b="1"/>
                <a:t>Machine translation:</a:t>
              </a:r>
              <a:r>
                <a:rPr lang="en-US" sz="1000">
                  <a:solidFill>
                    <a:srgbClr val="C08080"/>
                  </a:solidFill>
                </a:rPr>
                <a:t>  </a:t>
              </a:r>
              <a:br>
                <a:rPr lang="en-US" sz="1000">
                  <a:solidFill>
                    <a:srgbClr val="C08080"/>
                  </a:solidFill>
                </a:rPr>
              </a:br>
              <a:r>
                <a:rPr lang="en-US" sz="1000">
                  <a:solidFill>
                    <a:srgbClr val="800000"/>
                  </a:solidFill>
                </a:rPr>
                <a:t>The</a:t>
              </a:r>
              <a:r>
                <a:rPr lang="en-US" sz="1000">
                  <a:solidFill>
                    <a:schemeClr val="accent2"/>
                  </a:solidFill>
                </a:rPr>
                <a:t> American [?] </a:t>
              </a:r>
              <a:r>
                <a:rPr lang="en-US" sz="1000">
                  <a:solidFill>
                    <a:srgbClr val="FF0000"/>
                  </a:solidFill>
                </a:rPr>
                <a:t>international airport and its</a:t>
              </a:r>
              <a:r>
                <a:rPr lang="en-US" sz="1000">
                  <a:solidFill>
                    <a:schemeClr val="accent2"/>
                  </a:solidFill>
                </a:rPr>
                <a:t> </a:t>
              </a:r>
              <a:r>
                <a:rPr lang="en-US" sz="1000">
                  <a:solidFill>
                    <a:srgbClr val="800000"/>
                  </a:solidFill>
                </a:rPr>
                <a:t>the</a:t>
              </a:r>
              <a:r>
                <a:rPr lang="en-US" sz="1000">
                  <a:solidFill>
                    <a:schemeClr val="accent2"/>
                  </a:solidFill>
                </a:rPr>
                <a:t> office all receives one calls self the sand Arab </a:t>
              </a:r>
              <a:r>
                <a:rPr lang="en-US" sz="1000">
                  <a:solidFill>
                    <a:srgbClr val="800000"/>
                  </a:solidFill>
                </a:rPr>
                <a:t>rich</a:t>
              </a:r>
              <a:r>
                <a:rPr lang="en-US" sz="1000">
                  <a:solidFill>
                    <a:schemeClr val="accent2"/>
                  </a:solidFill>
                </a:rPr>
                <a:t> business [?] </a:t>
              </a:r>
              <a:r>
                <a:rPr lang="en-US" sz="1000">
                  <a:solidFill>
                    <a:srgbClr val="800000"/>
                  </a:solidFill>
                </a:rPr>
                <a:t>and</a:t>
              </a:r>
              <a:r>
                <a:rPr lang="en-US" sz="1000">
                  <a:solidFill>
                    <a:schemeClr val="accent2"/>
                  </a:solidFill>
                </a:rPr>
                <a:t> so </a:t>
              </a:r>
              <a:r>
                <a:rPr lang="en-US" sz="1000">
                  <a:solidFill>
                    <a:srgbClr val="800000"/>
                  </a:solidFill>
                </a:rPr>
                <a:t>on</a:t>
              </a:r>
              <a:r>
                <a:rPr lang="en-US" sz="1000">
                  <a:solidFill>
                    <a:schemeClr val="accent2"/>
                  </a:solidFill>
                </a:rPr>
                <a:t> electronic mail </a:t>
              </a:r>
              <a:r>
                <a:rPr lang="en-US" sz="1000">
                  <a:solidFill>
                    <a:srgbClr val="C00000"/>
                  </a:solidFill>
                </a:rPr>
                <a:t>,</a:t>
              </a:r>
              <a:r>
                <a:rPr lang="en-US" sz="1000">
                  <a:solidFill>
                    <a:schemeClr val="accent2"/>
                  </a:solidFill>
                </a:rPr>
                <a:t> </a:t>
              </a:r>
              <a:r>
                <a:rPr lang="en-US" sz="1000">
                  <a:solidFill>
                    <a:srgbClr val="C00000"/>
                  </a:solidFill>
                </a:rPr>
                <a:t>which</a:t>
              </a:r>
              <a:r>
                <a:rPr lang="en-US" sz="1000">
                  <a:solidFill>
                    <a:schemeClr val="accent2"/>
                  </a:solidFill>
                </a:rPr>
                <a:t> sends out ;  The threat will </a:t>
              </a:r>
              <a:r>
                <a:rPr lang="en-US" sz="1000">
                  <a:solidFill>
                    <a:srgbClr val="800000"/>
                  </a:solidFill>
                </a:rPr>
                <a:t>be</a:t>
              </a:r>
              <a:r>
                <a:rPr lang="en-US" sz="1000">
                  <a:solidFill>
                    <a:schemeClr val="accent2"/>
                  </a:solidFill>
                </a:rPr>
                <a:t> able </a:t>
              </a:r>
              <a:r>
                <a:rPr lang="en-US" sz="1000">
                  <a:solidFill>
                    <a:srgbClr val="800000"/>
                  </a:solidFill>
                </a:rPr>
                <a:t>after</a:t>
              </a:r>
              <a:r>
                <a:rPr lang="en-US" sz="1000">
                  <a:solidFill>
                    <a:schemeClr val="accent2"/>
                  </a:solidFill>
                </a:rPr>
                <a:t> </a:t>
              </a:r>
              <a:r>
                <a:rPr lang="en-US" sz="1000">
                  <a:solidFill>
                    <a:srgbClr val="800000"/>
                  </a:solidFill>
                </a:rPr>
                <a:t>public</a:t>
              </a:r>
              <a:r>
                <a:rPr lang="en-US" sz="1000">
                  <a:solidFill>
                    <a:schemeClr val="accent2"/>
                  </a:solidFill>
                </a:rPr>
                <a:t> place </a:t>
              </a:r>
              <a:r>
                <a:rPr lang="en-US" sz="1000">
                  <a:solidFill>
                    <a:srgbClr val="800000"/>
                  </a:solidFill>
                </a:rPr>
                <a:t>and</a:t>
              </a:r>
              <a:r>
                <a:rPr lang="en-US" sz="1000">
                  <a:solidFill>
                    <a:schemeClr val="accent2"/>
                  </a:solidFill>
                </a:rPr>
                <a:t> so </a:t>
              </a:r>
              <a:r>
                <a:rPr lang="en-US" sz="1000">
                  <a:solidFill>
                    <a:srgbClr val="C00000"/>
                  </a:solidFill>
                </a:rPr>
                <a:t>on the</a:t>
              </a:r>
              <a:r>
                <a:rPr lang="en-US" sz="1000">
                  <a:solidFill>
                    <a:schemeClr val="accent2"/>
                  </a:solidFill>
                </a:rPr>
                <a:t> </a:t>
              </a:r>
              <a:r>
                <a:rPr lang="en-US" sz="1000">
                  <a:solidFill>
                    <a:srgbClr val="C00000"/>
                  </a:solidFill>
                </a:rPr>
                <a:t>airport</a:t>
              </a:r>
              <a:r>
                <a:rPr lang="en-US" sz="1000">
                  <a:solidFill>
                    <a:schemeClr val="accent2"/>
                  </a:solidFill>
                </a:rPr>
                <a:t> </a:t>
              </a:r>
              <a:r>
                <a:rPr lang="en-US" sz="1000">
                  <a:solidFill>
                    <a:srgbClr val="800000"/>
                  </a:solidFill>
                </a:rPr>
                <a:t>to</a:t>
              </a:r>
              <a:r>
                <a:rPr lang="en-US" sz="1000">
                  <a:solidFill>
                    <a:schemeClr val="accent2"/>
                  </a:solidFill>
                </a:rPr>
                <a:t> start the </a:t>
              </a:r>
              <a:r>
                <a:rPr lang="en-US" sz="1000">
                  <a:solidFill>
                    <a:srgbClr val="800000"/>
                  </a:solidFill>
                </a:rPr>
                <a:t>biochemistry</a:t>
              </a:r>
              <a:r>
                <a:rPr lang="en-US" sz="1000">
                  <a:solidFill>
                    <a:schemeClr val="accent2"/>
                  </a:solidFill>
                </a:rPr>
                <a:t> </a:t>
              </a:r>
              <a:r>
                <a:rPr lang="en-US" sz="1000">
                  <a:solidFill>
                    <a:srgbClr val="800000"/>
                  </a:solidFill>
                </a:rPr>
                <a:t>attack</a:t>
              </a:r>
              <a:r>
                <a:rPr lang="en-US" sz="1000">
                  <a:solidFill>
                    <a:schemeClr val="accent2"/>
                  </a:solidFill>
                </a:rPr>
                <a:t> , [?] highly alerts </a:t>
              </a:r>
              <a:r>
                <a:rPr lang="en-US" sz="1000">
                  <a:solidFill>
                    <a:srgbClr val="C00000"/>
                  </a:solidFill>
                </a:rPr>
                <a:t>after the</a:t>
              </a:r>
              <a:r>
                <a:rPr lang="en-US" sz="1000">
                  <a:solidFill>
                    <a:schemeClr val="accent2"/>
                  </a:solidFill>
                </a:rPr>
                <a:t> maintenance.</a:t>
              </a:r>
            </a:p>
          </p:txBody>
        </p:sp>
        <p:sp>
          <p:nvSpPr>
            <p:cNvPr id="369679" name="AutoShape 15"/>
            <p:cNvSpPr>
              <a:spLocks noChangeArrowheads="1"/>
            </p:cNvSpPr>
            <p:nvPr/>
          </p:nvSpPr>
          <p:spPr bwMode="auto">
            <a:xfrm>
              <a:off x="2430" y="2772"/>
              <a:ext cx="96"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680" name="AutoShape 16"/>
            <p:cNvSpPr>
              <a:spLocks noChangeArrowheads="1"/>
            </p:cNvSpPr>
            <p:nvPr/>
          </p:nvSpPr>
          <p:spPr bwMode="auto">
            <a:xfrm>
              <a:off x="4692" y="1521"/>
              <a:ext cx="96"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681" name="AutoShape 17"/>
            <p:cNvSpPr>
              <a:spLocks noChangeArrowheads="1"/>
            </p:cNvSpPr>
            <p:nvPr/>
          </p:nvSpPr>
          <p:spPr bwMode="auto">
            <a:xfrm>
              <a:off x="3138" y="2577"/>
              <a:ext cx="96"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682" name="AutoShape 18"/>
            <p:cNvCxnSpPr>
              <a:cxnSpLocks noChangeShapeType="1"/>
              <a:stCxn id="369680" idx="2"/>
              <a:endCxn id="369681" idx="0"/>
            </p:cNvCxnSpPr>
            <p:nvPr/>
          </p:nvCxnSpPr>
          <p:spPr bwMode="auto">
            <a:xfrm flipH="1">
              <a:off x="3186" y="1617"/>
              <a:ext cx="1554" cy="960"/>
            </a:xfrm>
            <a:prstGeom prst="straightConnector1">
              <a:avLst/>
            </a:prstGeom>
            <a:noFill/>
            <a:ln w="6350">
              <a:solidFill>
                <a:srgbClr val="800000"/>
              </a:solidFill>
              <a:round/>
              <a:headEnd/>
              <a:tailEnd/>
            </a:ln>
            <a:effectLst/>
          </p:spPr>
        </p:cxnSp>
        <p:sp>
          <p:nvSpPr>
            <p:cNvPr id="369683" name="AutoShape 19"/>
            <p:cNvSpPr>
              <a:spLocks noChangeArrowheads="1"/>
            </p:cNvSpPr>
            <p:nvPr/>
          </p:nvSpPr>
          <p:spPr bwMode="auto">
            <a:xfrm>
              <a:off x="3765" y="1908"/>
              <a:ext cx="240"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sp>
          <p:nvSpPr>
            <p:cNvPr id="369684" name="AutoShape 20"/>
            <p:cNvSpPr>
              <a:spLocks noChangeArrowheads="1"/>
            </p:cNvSpPr>
            <p:nvPr/>
          </p:nvSpPr>
          <p:spPr bwMode="auto">
            <a:xfrm>
              <a:off x="3072" y="2676"/>
              <a:ext cx="240"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cxnSp>
          <p:nvCxnSpPr>
            <p:cNvPr id="369685" name="AutoShape 21"/>
            <p:cNvCxnSpPr>
              <a:cxnSpLocks noChangeShapeType="1"/>
              <a:stCxn id="369683" idx="2"/>
              <a:endCxn id="369684" idx="0"/>
            </p:cNvCxnSpPr>
            <p:nvPr/>
          </p:nvCxnSpPr>
          <p:spPr bwMode="auto">
            <a:xfrm flipH="1">
              <a:off x="3192" y="2004"/>
              <a:ext cx="693" cy="672"/>
            </a:xfrm>
            <a:prstGeom prst="straightConnector1">
              <a:avLst/>
            </a:prstGeom>
            <a:noFill/>
            <a:ln w="6350">
              <a:solidFill>
                <a:srgbClr val="C00000"/>
              </a:solidFill>
              <a:round/>
              <a:headEnd/>
              <a:tailEnd/>
            </a:ln>
            <a:effectLst/>
          </p:spPr>
        </p:cxnSp>
        <p:sp>
          <p:nvSpPr>
            <p:cNvPr id="369686" name="AutoShape 22"/>
            <p:cNvSpPr>
              <a:spLocks noChangeArrowheads="1"/>
            </p:cNvSpPr>
            <p:nvPr/>
          </p:nvSpPr>
          <p:spPr bwMode="auto">
            <a:xfrm>
              <a:off x="3171" y="2676"/>
              <a:ext cx="144"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sp>
          <p:nvSpPr>
            <p:cNvPr id="369687" name="AutoShape 23"/>
            <p:cNvSpPr>
              <a:spLocks noChangeArrowheads="1"/>
            </p:cNvSpPr>
            <p:nvPr/>
          </p:nvSpPr>
          <p:spPr bwMode="auto">
            <a:xfrm>
              <a:off x="2451" y="2484"/>
              <a:ext cx="96"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688" name="AutoShape 24"/>
            <p:cNvSpPr>
              <a:spLocks noChangeArrowheads="1"/>
            </p:cNvSpPr>
            <p:nvPr/>
          </p:nvSpPr>
          <p:spPr bwMode="auto">
            <a:xfrm>
              <a:off x="1236" y="3831"/>
              <a:ext cx="96"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689" name="AutoShape 25"/>
            <p:cNvCxnSpPr>
              <a:cxnSpLocks noChangeShapeType="1"/>
              <a:stCxn id="369687" idx="2"/>
              <a:endCxn id="369688" idx="0"/>
            </p:cNvCxnSpPr>
            <p:nvPr/>
          </p:nvCxnSpPr>
          <p:spPr bwMode="auto">
            <a:xfrm flipH="1">
              <a:off x="1284" y="2580"/>
              <a:ext cx="1215" cy="1251"/>
            </a:xfrm>
            <a:prstGeom prst="straightConnector1">
              <a:avLst/>
            </a:prstGeom>
            <a:noFill/>
            <a:ln w="6350">
              <a:solidFill>
                <a:srgbClr val="800000"/>
              </a:solidFill>
              <a:round/>
              <a:headEnd/>
              <a:tailEnd/>
            </a:ln>
            <a:effectLst/>
          </p:spPr>
        </p:cxnSp>
        <p:cxnSp>
          <p:nvCxnSpPr>
            <p:cNvPr id="369690" name="AutoShape 26"/>
            <p:cNvCxnSpPr>
              <a:cxnSpLocks noChangeShapeType="1"/>
              <a:stCxn id="369730" idx="2"/>
              <a:endCxn id="369731" idx="0"/>
            </p:cNvCxnSpPr>
            <p:nvPr/>
          </p:nvCxnSpPr>
          <p:spPr bwMode="auto">
            <a:xfrm flipH="1">
              <a:off x="1196" y="2577"/>
              <a:ext cx="2029" cy="960"/>
            </a:xfrm>
            <a:prstGeom prst="straightConnector1">
              <a:avLst/>
            </a:prstGeom>
            <a:noFill/>
            <a:ln w="6350">
              <a:solidFill>
                <a:srgbClr val="C00000"/>
              </a:solidFill>
              <a:round/>
              <a:headEnd/>
              <a:tailEnd/>
            </a:ln>
            <a:effectLst/>
          </p:spPr>
        </p:cxnSp>
        <p:sp>
          <p:nvSpPr>
            <p:cNvPr id="369691" name="AutoShape 27"/>
            <p:cNvSpPr>
              <a:spLocks noChangeArrowheads="1"/>
            </p:cNvSpPr>
            <p:nvPr/>
          </p:nvSpPr>
          <p:spPr bwMode="auto">
            <a:xfrm>
              <a:off x="555" y="1716"/>
              <a:ext cx="144"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692" name="AutoShape 28"/>
            <p:cNvSpPr>
              <a:spLocks noChangeArrowheads="1"/>
            </p:cNvSpPr>
            <p:nvPr/>
          </p:nvSpPr>
          <p:spPr bwMode="auto">
            <a:xfrm>
              <a:off x="2814" y="2673"/>
              <a:ext cx="144"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693" name="AutoShape 29"/>
            <p:cNvCxnSpPr>
              <a:cxnSpLocks noChangeShapeType="1"/>
              <a:stCxn id="369691" idx="2"/>
              <a:endCxn id="369692" idx="0"/>
            </p:cNvCxnSpPr>
            <p:nvPr/>
          </p:nvCxnSpPr>
          <p:spPr bwMode="auto">
            <a:xfrm>
              <a:off x="627" y="1812"/>
              <a:ext cx="2259" cy="861"/>
            </a:xfrm>
            <a:prstGeom prst="straightConnector1">
              <a:avLst/>
            </a:prstGeom>
            <a:noFill/>
            <a:ln w="6350">
              <a:solidFill>
                <a:srgbClr val="800000"/>
              </a:solidFill>
              <a:round/>
              <a:headEnd/>
              <a:tailEnd/>
            </a:ln>
            <a:effectLst/>
          </p:spPr>
        </p:cxnSp>
        <p:sp>
          <p:nvSpPr>
            <p:cNvPr id="369694" name="AutoShape 30"/>
            <p:cNvSpPr>
              <a:spLocks noChangeArrowheads="1"/>
            </p:cNvSpPr>
            <p:nvPr/>
          </p:nvSpPr>
          <p:spPr bwMode="auto">
            <a:xfrm>
              <a:off x="2826" y="2772"/>
              <a:ext cx="480"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695" name="AutoShape 31"/>
            <p:cNvSpPr>
              <a:spLocks noChangeArrowheads="1"/>
            </p:cNvSpPr>
            <p:nvPr/>
          </p:nvSpPr>
          <p:spPr bwMode="auto">
            <a:xfrm>
              <a:off x="4104" y="3636"/>
              <a:ext cx="480"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696" name="AutoShape 32"/>
            <p:cNvCxnSpPr>
              <a:cxnSpLocks noChangeShapeType="1"/>
              <a:stCxn id="369694" idx="2"/>
              <a:endCxn id="369695" idx="0"/>
            </p:cNvCxnSpPr>
            <p:nvPr/>
          </p:nvCxnSpPr>
          <p:spPr bwMode="auto">
            <a:xfrm>
              <a:off x="3066" y="2868"/>
              <a:ext cx="1278" cy="768"/>
            </a:xfrm>
            <a:prstGeom prst="straightConnector1">
              <a:avLst/>
            </a:prstGeom>
            <a:noFill/>
            <a:ln w="6350">
              <a:solidFill>
                <a:srgbClr val="800000"/>
              </a:solidFill>
              <a:round/>
              <a:headEnd/>
              <a:tailEnd/>
            </a:ln>
            <a:effectLst/>
          </p:spPr>
        </p:cxnSp>
        <p:sp>
          <p:nvSpPr>
            <p:cNvPr id="369697" name="AutoShape 33"/>
            <p:cNvSpPr>
              <a:spLocks noChangeArrowheads="1"/>
            </p:cNvSpPr>
            <p:nvPr/>
          </p:nvSpPr>
          <p:spPr bwMode="auto">
            <a:xfrm>
              <a:off x="1062" y="1812"/>
              <a:ext cx="240"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698" name="AutoShape 34"/>
            <p:cNvSpPr>
              <a:spLocks noChangeArrowheads="1"/>
            </p:cNvSpPr>
            <p:nvPr/>
          </p:nvSpPr>
          <p:spPr bwMode="auto">
            <a:xfrm>
              <a:off x="2364" y="2676"/>
              <a:ext cx="240"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699" name="AutoShape 35"/>
            <p:cNvCxnSpPr>
              <a:cxnSpLocks noChangeShapeType="1"/>
              <a:stCxn id="369697" idx="2"/>
              <a:endCxn id="369698" idx="0"/>
            </p:cNvCxnSpPr>
            <p:nvPr/>
          </p:nvCxnSpPr>
          <p:spPr bwMode="auto">
            <a:xfrm>
              <a:off x="1182" y="1908"/>
              <a:ext cx="1302" cy="768"/>
            </a:xfrm>
            <a:prstGeom prst="straightConnector1">
              <a:avLst/>
            </a:prstGeom>
            <a:noFill/>
            <a:ln w="6350">
              <a:solidFill>
                <a:srgbClr val="800000"/>
              </a:solidFill>
              <a:round/>
              <a:headEnd/>
              <a:tailEnd/>
            </a:ln>
            <a:effectLst/>
          </p:spPr>
        </p:cxnSp>
        <p:sp>
          <p:nvSpPr>
            <p:cNvPr id="369700" name="AutoShape 36"/>
            <p:cNvSpPr>
              <a:spLocks noChangeArrowheads="1"/>
            </p:cNvSpPr>
            <p:nvPr/>
          </p:nvSpPr>
          <p:spPr bwMode="auto">
            <a:xfrm>
              <a:off x="549" y="1812"/>
              <a:ext cx="240"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701" name="AutoShape 37"/>
            <p:cNvSpPr>
              <a:spLocks noChangeArrowheads="1"/>
            </p:cNvSpPr>
            <p:nvPr/>
          </p:nvSpPr>
          <p:spPr bwMode="auto">
            <a:xfrm>
              <a:off x="3300" y="2772"/>
              <a:ext cx="240"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702" name="AutoShape 38"/>
            <p:cNvCxnSpPr>
              <a:cxnSpLocks noChangeShapeType="1"/>
              <a:stCxn id="369700" idx="2"/>
              <a:endCxn id="369701" idx="0"/>
            </p:cNvCxnSpPr>
            <p:nvPr/>
          </p:nvCxnSpPr>
          <p:spPr bwMode="auto">
            <a:xfrm>
              <a:off x="669" y="1908"/>
              <a:ext cx="2751" cy="864"/>
            </a:xfrm>
            <a:prstGeom prst="straightConnector1">
              <a:avLst/>
            </a:prstGeom>
            <a:noFill/>
            <a:ln w="6350">
              <a:solidFill>
                <a:srgbClr val="800000"/>
              </a:solidFill>
              <a:round/>
              <a:headEnd/>
              <a:tailEnd/>
            </a:ln>
            <a:effectLst/>
          </p:spPr>
        </p:cxnSp>
        <p:sp>
          <p:nvSpPr>
            <p:cNvPr id="369703" name="AutoShape 39"/>
            <p:cNvSpPr>
              <a:spLocks noChangeArrowheads="1"/>
            </p:cNvSpPr>
            <p:nvPr/>
          </p:nvSpPr>
          <p:spPr bwMode="auto">
            <a:xfrm>
              <a:off x="3945" y="1425"/>
              <a:ext cx="192"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704" name="AutoShape 40"/>
            <p:cNvSpPr>
              <a:spLocks noChangeArrowheads="1"/>
            </p:cNvSpPr>
            <p:nvPr/>
          </p:nvSpPr>
          <p:spPr bwMode="auto">
            <a:xfrm>
              <a:off x="2172" y="2676"/>
              <a:ext cx="192"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705" name="AutoShape 41"/>
            <p:cNvCxnSpPr>
              <a:cxnSpLocks noChangeShapeType="1"/>
              <a:stCxn id="369703" idx="2"/>
              <a:endCxn id="369704" idx="0"/>
            </p:cNvCxnSpPr>
            <p:nvPr/>
          </p:nvCxnSpPr>
          <p:spPr bwMode="auto">
            <a:xfrm flipH="1">
              <a:off x="2268" y="1521"/>
              <a:ext cx="1773" cy="1155"/>
            </a:xfrm>
            <a:prstGeom prst="straightConnector1">
              <a:avLst/>
            </a:prstGeom>
            <a:noFill/>
            <a:ln w="6350">
              <a:solidFill>
                <a:srgbClr val="800000"/>
              </a:solidFill>
              <a:round/>
              <a:headEnd/>
              <a:tailEnd/>
            </a:ln>
            <a:effectLst/>
          </p:spPr>
        </p:cxnSp>
        <p:sp>
          <p:nvSpPr>
            <p:cNvPr id="369706" name="AutoShape 42"/>
            <p:cNvSpPr>
              <a:spLocks noChangeArrowheads="1"/>
            </p:cNvSpPr>
            <p:nvPr/>
          </p:nvSpPr>
          <p:spPr bwMode="auto">
            <a:xfrm>
              <a:off x="525" y="1233"/>
              <a:ext cx="192"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707" name="AutoShape 43"/>
            <p:cNvSpPr>
              <a:spLocks noChangeArrowheads="1"/>
            </p:cNvSpPr>
            <p:nvPr/>
          </p:nvSpPr>
          <p:spPr bwMode="auto">
            <a:xfrm>
              <a:off x="2160" y="2193"/>
              <a:ext cx="192"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708" name="AutoShape 44"/>
            <p:cNvCxnSpPr>
              <a:cxnSpLocks noChangeShapeType="1"/>
              <a:stCxn id="369706" idx="2"/>
              <a:endCxn id="369707" idx="0"/>
            </p:cNvCxnSpPr>
            <p:nvPr/>
          </p:nvCxnSpPr>
          <p:spPr bwMode="auto">
            <a:xfrm>
              <a:off x="621" y="1329"/>
              <a:ext cx="1635" cy="864"/>
            </a:xfrm>
            <a:prstGeom prst="straightConnector1">
              <a:avLst/>
            </a:prstGeom>
            <a:noFill/>
            <a:ln w="6350">
              <a:solidFill>
                <a:srgbClr val="800000"/>
              </a:solidFill>
              <a:round/>
              <a:headEnd/>
              <a:tailEnd/>
            </a:ln>
            <a:effectLst/>
          </p:spPr>
        </p:cxnSp>
        <p:sp>
          <p:nvSpPr>
            <p:cNvPr id="369709" name="AutoShape 45"/>
            <p:cNvSpPr>
              <a:spLocks noChangeArrowheads="1"/>
            </p:cNvSpPr>
            <p:nvPr/>
          </p:nvSpPr>
          <p:spPr bwMode="auto">
            <a:xfrm>
              <a:off x="546" y="1620"/>
              <a:ext cx="144"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710" name="AutoShape 46"/>
            <p:cNvSpPr>
              <a:spLocks noChangeArrowheads="1"/>
            </p:cNvSpPr>
            <p:nvPr/>
          </p:nvSpPr>
          <p:spPr bwMode="auto">
            <a:xfrm>
              <a:off x="2436" y="2289"/>
              <a:ext cx="144"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711" name="AutoShape 47"/>
            <p:cNvCxnSpPr>
              <a:cxnSpLocks noChangeShapeType="1"/>
              <a:stCxn id="369709" idx="2"/>
              <a:endCxn id="369710" idx="0"/>
            </p:cNvCxnSpPr>
            <p:nvPr/>
          </p:nvCxnSpPr>
          <p:spPr bwMode="auto">
            <a:xfrm>
              <a:off x="618" y="1716"/>
              <a:ext cx="1890" cy="573"/>
            </a:xfrm>
            <a:prstGeom prst="straightConnector1">
              <a:avLst/>
            </a:prstGeom>
            <a:noFill/>
            <a:ln w="6350">
              <a:solidFill>
                <a:srgbClr val="800000"/>
              </a:solidFill>
              <a:round/>
              <a:headEnd/>
              <a:tailEnd/>
            </a:ln>
            <a:effectLst/>
          </p:spPr>
        </p:cxnSp>
        <p:sp>
          <p:nvSpPr>
            <p:cNvPr id="369712" name="AutoShape 48"/>
            <p:cNvSpPr>
              <a:spLocks noChangeArrowheads="1"/>
            </p:cNvSpPr>
            <p:nvPr/>
          </p:nvSpPr>
          <p:spPr bwMode="auto">
            <a:xfrm>
              <a:off x="2850" y="2388"/>
              <a:ext cx="144"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713" name="AutoShape 49"/>
            <p:cNvSpPr>
              <a:spLocks noChangeArrowheads="1"/>
            </p:cNvSpPr>
            <p:nvPr/>
          </p:nvSpPr>
          <p:spPr bwMode="auto">
            <a:xfrm>
              <a:off x="4371" y="3444"/>
              <a:ext cx="144"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714" name="AutoShape 50"/>
            <p:cNvCxnSpPr>
              <a:cxnSpLocks noChangeShapeType="1"/>
              <a:stCxn id="369712" idx="2"/>
              <a:endCxn id="369713" idx="0"/>
            </p:cNvCxnSpPr>
            <p:nvPr/>
          </p:nvCxnSpPr>
          <p:spPr bwMode="auto">
            <a:xfrm>
              <a:off x="2922" y="2484"/>
              <a:ext cx="1521" cy="960"/>
            </a:xfrm>
            <a:prstGeom prst="straightConnector1">
              <a:avLst/>
            </a:prstGeom>
            <a:noFill/>
            <a:ln w="6350">
              <a:solidFill>
                <a:srgbClr val="800000"/>
              </a:solidFill>
              <a:round/>
              <a:headEnd/>
              <a:tailEnd/>
            </a:ln>
            <a:effectLst/>
          </p:spPr>
        </p:cxnSp>
        <p:sp>
          <p:nvSpPr>
            <p:cNvPr id="369715" name="AutoShape 51"/>
            <p:cNvSpPr>
              <a:spLocks noChangeArrowheads="1"/>
            </p:cNvSpPr>
            <p:nvPr/>
          </p:nvSpPr>
          <p:spPr bwMode="auto">
            <a:xfrm>
              <a:off x="804" y="1428"/>
              <a:ext cx="144"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sp>
          <p:nvSpPr>
            <p:cNvPr id="369716" name="AutoShape 52"/>
            <p:cNvSpPr>
              <a:spLocks noChangeArrowheads="1"/>
            </p:cNvSpPr>
            <p:nvPr/>
          </p:nvSpPr>
          <p:spPr bwMode="auto">
            <a:xfrm>
              <a:off x="2196" y="2484"/>
              <a:ext cx="144"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717" name="AutoShape 53"/>
            <p:cNvCxnSpPr>
              <a:cxnSpLocks noChangeShapeType="1"/>
              <a:stCxn id="369715" idx="2"/>
              <a:endCxn id="369716" idx="0"/>
            </p:cNvCxnSpPr>
            <p:nvPr/>
          </p:nvCxnSpPr>
          <p:spPr bwMode="auto">
            <a:xfrm>
              <a:off x="876" y="1524"/>
              <a:ext cx="1392" cy="960"/>
            </a:xfrm>
            <a:prstGeom prst="straightConnector1">
              <a:avLst/>
            </a:prstGeom>
            <a:noFill/>
            <a:ln w="6350">
              <a:solidFill>
                <a:srgbClr val="800000"/>
              </a:solidFill>
              <a:round/>
              <a:headEnd/>
              <a:tailEnd/>
            </a:ln>
            <a:effectLst/>
          </p:spPr>
        </p:cxnSp>
        <p:sp>
          <p:nvSpPr>
            <p:cNvPr id="369718" name="AutoShape 54"/>
            <p:cNvSpPr>
              <a:spLocks noChangeArrowheads="1"/>
            </p:cNvSpPr>
            <p:nvPr/>
          </p:nvSpPr>
          <p:spPr bwMode="auto">
            <a:xfrm>
              <a:off x="4017" y="1233"/>
              <a:ext cx="960" cy="96"/>
            </a:xfrm>
            <a:prstGeom prst="roundRect">
              <a:avLst>
                <a:gd name="adj" fmla="val 30208"/>
              </a:avLst>
            </a:prstGeom>
            <a:noFill/>
            <a:ln w="6350">
              <a:solidFill>
                <a:srgbClr val="FF0000"/>
              </a:solidFill>
              <a:round/>
              <a:headEnd/>
              <a:tailEnd/>
            </a:ln>
            <a:effectLst/>
          </p:spPr>
          <p:txBody>
            <a:bodyPr wrap="none" anchor="ctr">
              <a:prstTxWarp prst="textNoShape">
                <a:avLst/>
              </a:prstTxWarp>
            </a:bodyPr>
            <a:lstStyle/>
            <a:p>
              <a:endParaRPr lang="en-US" sz="2400">
                <a:solidFill>
                  <a:srgbClr val="FF0000"/>
                </a:solidFill>
                <a:latin typeface="Times New Roman" pitchFamily="-111" charset="0"/>
              </a:endParaRPr>
            </a:p>
          </p:txBody>
        </p:sp>
        <p:cxnSp>
          <p:nvCxnSpPr>
            <p:cNvPr id="369719" name="AutoShape 55"/>
            <p:cNvCxnSpPr>
              <a:cxnSpLocks noChangeShapeType="1"/>
              <a:stCxn id="369718" idx="2"/>
              <a:endCxn id="369728" idx="0"/>
            </p:cNvCxnSpPr>
            <p:nvPr/>
          </p:nvCxnSpPr>
          <p:spPr bwMode="auto">
            <a:xfrm flipH="1">
              <a:off x="2312" y="1329"/>
              <a:ext cx="2185" cy="960"/>
            </a:xfrm>
            <a:prstGeom prst="straightConnector1">
              <a:avLst/>
            </a:prstGeom>
            <a:noFill/>
            <a:ln w="6350">
              <a:solidFill>
                <a:srgbClr val="FF0000"/>
              </a:solidFill>
              <a:round/>
              <a:headEnd/>
              <a:tailEnd/>
            </a:ln>
            <a:effectLst/>
          </p:spPr>
        </p:cxnSp>
        <p:cxnSp>
          <p:nvCxnSpPr>
            <p:cNvPr id="369720" name="AutoShape 56"/>
            <p:cNvCxnSpPr>
              <a:cxnSpLocks noChangeShapeType="1"/>
              <a:stCxn id="369718" idx="2"/>
              <a:endCxn id="369729" idx="0"/>
            </p:cNvCxnSpPr>
            <p:nvPr/>
          </p:nvCxnSpPr>
          <p:spPr bwMode="auto">
            <a:xfrm flipH="1">
              <a:off x="3171" y="1329"/>
              <a:ext cx="1326" cy="864"/>
            </a:xfrm>
            <a:prstGeom prst="straightConnector1">
              <a:avLst/>
            </a:prstGeom>
            <a:noFill/>
            <a:ln w="6350">
              <a:solidFill>
                <a:srgbClr val="FF0000"/>
              </a:solidFill>
              <a:round/>
              <a:headEnd/>
              <a:tailEnd/>
            </a:ln>
            <a:effectLst/>
          </p:spPr>
        </p:cxnSp>
        <p:sp>
          <p:nvSpPr>
            <p:cNvPr id="369721" name="AutoShape 57"/>
            <p:cNvSpPr>
              <a:spLocks noChangeArrowheads="1"/>
            </p:cNvSpPr>
            <p:nvPr/>
          </p:nvSpPr>
          <p:spPr bwMode="auto">
            <a:xfrm>
              <a:off x="2784" y="2868"/>
              <a:ext cx="336"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cxnSp>
          <p:nvCxnSpPr>
            <p:cNvPr id="369722" name="AutoShape 58"/>
            <p:cNvCxnSpPr>
              <a:cxnSpLocks noChangeShapeType="1"/>
              <a:stCxn id="369723" idx="2"/>
              <a:endCxn id="369721" idx="0"/>
            </p:cNvCxnSpPr>
            <p:nvPr/>
          </p:nvCxnSpPr>
          <p:spPr bwMode="auto">
            <a:xfrm>
              <a:off x="1410" y="1428"/>
              <a:ext cx="1542" cy="1440"/>
            </a:xfrm>
            <a:prstGeom prst="straightConnector1">
              <a:avLst/>
            </a:prstGeom>
            <a:noFill/>
            <a:ln w="6350">
              <a:solidFill>
                <a:srgbClr val="C00000"/>
              </a:solidFill>
              <a:round/>
              <a:headEnd/>
              <a:tailEnd/>
            </a:ln>
            <a:effectLst/>
          </p:spPr>
        </p:cxnSp>
        <p:sp>
          <p:nvSpPr>
            <p:cNvPr id="369723" name="AutoShape 59"/>
            <p:cNvSpPr>
              <a:spLocks noChangeArrowheads="1"/>
            </p:cNvSpPr>
            <p:nvPr/>
          </p:nvSpPr>
          <p:spPr bwMode="auto">
            <a:xfrm>
              <a:off x="1248" y="1332"/>
              <a:ext cx="324"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sp>
          <p:nvSpPr>
            <p:cNvPr id="369724" name="AutoShape 60"/>
            <p:cNvSpPr>
              <a:spLocks noChangeArrowheads="1"/>
            </p:cNvSpPr>
            <p:nvPr/>
          </p:nvSpPr>
          <p:spPr bwMode="auto">
            <a:xfrm>
              <a:off x="2169" y="2772"/>
              <a:ext cx="273"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sp>
          <p:nvSpPr>
            <p:cNvPr id="369725" name="AutoShape 61"/>
            <p:cNvSpPr>
              <a:spLocks noChangeArrowheads="1"/>
            </p:cNvSpPr>
            <p:nvPr/>
          </p:nvSpPr>
          <p:spPr bwMode="auto">
            <a:xfrm>
              <a:off x="549" y="1908"/>
              <a:ext cx="384"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cxnSp>
          <p:nvCxnSpPr>
            <p:cNvPr id="369726" name="AutoShape 62"/>
            <p:cNvCxnSpPr>
              <a:cxnSpLocks noChangeShapeType="1"/>
              <a:stCxn id="369725" idx="2"/>
              <a:endCxn id="369724" idx="0"/>
            </p:cNvCxnSpPr>
            <p:nvPr/>
          </p:nvCxnSpPr>
          <p:spPr bwMode="auto">
            <a:xfrm>
              <a:off x="741" y="2004"/>
              <a:ext cx="1565" cy="768"/>
            </a:xfrm>
            <a:prstGeom prst="straightConnector1">
              <a:avLst/>
            </a:prstGeom>
            <a:noFill/>
            <a:ln w="6350">
              <a:solidFill>
                <a:srgbClr val="C00000"/>
              </a:solidFill>
              <a:round/>
              <a:headEnd/>
              <a:tailEnd/>
            </a:ln>
            <a:effectLst/>
          </p:spPr>
        </p:cxnSp>
        <p:cxnSp>
          <p:nvCxnSpPr>
            <p:cNvPr id="369727" name="AutoShape 63"/>
            <p:cNvCxnSpPr>
              <a:cxnSpLocks noChangeShapeType="1"/>
              <a:stCxn id="369725" idx="2"/>
              <a:endCxn id="369686" idx="0"/>
            </p:cNvCxnSpPr>
            <p:nvPr/>
          </p:nvCxnSpPr>
          <p:spPr bwMode="auto">
            <a:xfrm>
              <a:off x="741" y="2004"/>
              <a:ext cx="2502" cy="672"/>
            </a:xfrm>
            <a:prstGeom prst="straightConnector1">
              <a:avLst/>
            </a:prstGeom>
            <a:noFill/>
            <a:ln w="6350">
              <a:solidFill>
                <a:srgbClr val="C00000"/>
              </a:solidFill>
              <a:round/>
              <a:headEnd/>
              <a:tailEnd/>
            </a:ln>
            <a:effectLst/>
          </p:spPr>
        </p:cxnSp>
        <p:sp>
          <p:nvSpPr>
            <p:cNvPr id="369728" name="AutoShape 64"/>
            <p:cNvSpPr>
              <a:spLocks noChangeArrowheads="1"/>
            </p:cNvSpPr>
            <p:nvPr/>
          </p:nvSpPr>
          <p:spPr bwMode="auto">
            <a:xfrm>
              <a:off x="2175" y="2289"/>
              <a:ext cx="273" cy="96"/>
            </a:xfrm>
            <a:prstGeom prst="roundRect">
              <a:avLst>
                <a:gd name="adj" fmla="val 30208"/>
              </a:avLst>
            </a:prstGeom>
            <a:noFill/>
            <a:ln w="6350">
              <a:solidFill>
                <a:srgbClr val="FF0000"/>
              </a:solidFill>
              <a:round/>
              <a:headEnd/>
              <a:tailEnd/>
            </a:ln>
            <a:effectLst/>
          </p:spPr>
          <p:txBody>
            <a:bodyPr wrap="none" anchor="ctr">
              <a:prstTxWarp prst="textNoShape">
                <a:avLst/>
              </a:prstTxWarp>
            </a:bodyPr>
            <a:lstStyle/>
            <a:p>
              <a:endParaRPr lang="en-US"/>
            </a:p>
          </p:txBody>
        </p:sp>
        <p:sp>
          <p:nvSpPr>
            <p:cNvPr id="369729" name="AutoShape 65"/>
            <p:cNvSpPr>
              <a:spLocks noChangeArrowheads="1"/>
            </p:cNvSpPr>
            <p:nvPr/>
          </p:nvSpPr>
          <p:spPr bwMode="auto">
            <a:xfrm>
              <a:off x="2811" y="2193"/>
              <a:ext cx="720" cy="96"/>
            </a:xfrm>
            <a:prstGeom prst="roundRect">
              <a:avLst>
                <a:gd name="adj" fmla="val 30208"/>
              </a:avLst>
            </a:prstGeom>
            <a:noFill/>
            <a:ln w="6350">
              <a:solidFill>
                <a:srgbClr val="FF0000"/>
              </a:solidFill>
              <a:round/>
              <a:headEnd/>
              <a:tailEnd/>
            </a:ln>
            <a:effectLst/>
          </p:spPr>
          <p:txBody>
            <a:bodyPr wrap="none" anchor="ctr">
              <a:prstTxWarp prst="textNoShape">
                <a:avLst/>
              </a:prstTxWarp>
            </a:bodyPr>
            <a:lstStyle/>
            <a:p>
              <a:endParaRPr lang="en-US"/>
            </a:p>
          </p:txBody>
        </p:sp>
        <p:sp>
          <p:nvSpPr>
            <p:cNvPr id="369730" name="AutoShape 66"/>
            <p:cNvSpPr>
              <a:spLocks noChangeArrowheads="1"/>
            </p:cNvSpPr>
            <p:nvPr/>
          </p:nvSpPr>
          <p:spPr bwMode="auto">
            <a:xfrm>
              <a:off x="3081" y="2481"/>
              <a:ext cx="288"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sp>
          <p:nvSpPr>
            <p:cNvPr id="369731" name="AutoShape 67"/>
            <p:cNvSpPr>
              <a:spLocks noChangeArrowheads="1"/>
            </p:cNvSpPr>
            <p:nvPr/>
          </p:nvSpPr>
          <p:spPr bwMode="auto">
            <a:xfrm>
              <a:off x="1056" y="3537"/>
              <a:ext cx="279" cy="96"/>
            </a:xfrm>
            <a:prstGeom prst="roundRect">
              <a:avLst>
                <a:gd name="adj" fmla="val 30208"/>
              </a:avLst>
            </a:prstGeom>
            <a:noFill/>
            <a:ln w="6350">
              <a:solidFill>
                <a:srgbClr val="C00000"/>
              </a:solidFill>
              <a:round/>
              <a:headEnd/>
              <a:tailEnd/>
            </a:ln>
            <a:effectLst/>
          </p:spPr>
          <p:txBody>
            <a:bodyPr wrap="none" anchor="ctr">
              <a:prstTxWarp prst="textNoShape">
                <a:avLst/>
              </a:prstTxWarp>
            </a:bodyPr>
            <a:lstStyle/>
            <a:p>
              <a:endParaRPr lang="en-US"/>
            </a:p>
          </p:txBody>
        </p:sp>
        <p:sp>
          <p:nvSpPr>
            <p:cNvPr id="369732" name="AutoShape 68"/>
            <p:cNvSpPr>
              <a:spLocks noChangeArrowheads="1"/>
            </p:cNvSpPr>
            <p:nvPr/>
          </p:nvSpPr>
          <p:spPr bwMode="auto">
            <a:xfrm>
              <a:off x="4596" y="1521"/>
              <a:ext cx="96" cy="96"/>
            </a:xfrm>
            <a:prstGeom prst="roundRect">
              <a:avLst>
                <a:gd name="adj" fmla="val 30208"/>
              </a:avLst>
            </a:prstGeom>
            <a:noFill/>
            <a:ln w="6350">
              <a:solidFill>
                <a:srgbClr val="800000"/>
              </a:solidFill>
              <a:round/>
              <a:headEnd/>
              <a:tailEnd/>
            </a:ln>
            <a:effectLst/>
          </p:spPr>
          <p:txBody>
            <a:bodyPr wrap="none" anchor="ctr">
              <a:prstTxWarp prst="textNoShape">
                <a:avLst/>
              </a:prstTxWarp>
            </a:bodyPr>
            <a:lstStyle/>
            <a:p>
              <a:endParaRPr lang="en-US"/>
            </a:p>
          </p:txBody>
        </p:sp>
        <p:cxnSp>
          <p:nvCxnSpPr>
            <p:cNvPr id="369733" name="AutoShape 69"/>
            <p:cNvCxnSpPr>
              <a:cxnSpLocks noChangeShapeType="1"/>
              <a:stCxn id="369732" idx="2"/>
              <a:endCxn id="369679" idx="0"/>
            </p:cNvCxnSpPr>
            <p:nvPr/>
          </p:nvCxnSpPr>
          <p:spPr bwMode="auto">
            <a:xfrm flipH="1">
              <a:off x="2478" y="1617"/>
              <a:ext cx="2166" cy="1155"/>
            </a:xfrm>
            <a:prstGeom prst="straightConnector1">
              <a:avLst/>
            </a:prstGeom>
            <a:noFill/>
            <a:ln w="6350">
              <a:solidFill>
                <a:srgbClr val="800000"/>
              </a:solidFill>
              <a:round/>
              <a:headEnd/>
              <a:tailEnd/>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457200" y="76200"/>
            <a:ext cx="8229600" cy="1143000"/>
          </a:xfrm>
        </p:spPr>
        <p:txBody>
          <a:bodyPr/>
          <a:lstStyle/>
          <a:p>
            <a:r>
              <a:rPr lang="en-US"/>
              <a:t>Available Resources</a:t>
            </a:r>
          </a:p>
        </p:txBody>
      </p:sp>
      <p:sp>
        <p:nvSpPr>
          <p:cNvPr id="282627" name="Rectangle 3"/>
          <p:cNvSpPr>
            <a:spLocks noGrp="1" noChangeArrowheads="1"/>
          </p:cNvSpPr>
          <p:nvPr>
            <p:ph type="body" idx="1"/>
          </p:nvPr>
        </p:nvSpPr>
        <p:spPr>
          <a:xfrm>
            <a:off x="457200" y="1219200"/>
            <a:ext cx="8534400" cy="5410200"/>
          </a:xfrm>
        </p:spPr>
        <p:txBody>
          <a:bodyPr/>
          <a:lstStyle/>
          <a:p>
            <a:pPr>
              <a:lnSpc>
                <a:spcPct val="80000"/>
              </a:lnSpc>
            </a:pPr>
            <a:r>
              <a:rPr lang="en-US" sz="1800"/>
              <a:t>Bilingual corpora</a:t>
            </a:r>
          </a:p>
          <a:p>
            <a:pPr lvl="1">
              <a:lnSpc>
                <a:spcPct val="80000"/>
              </a:lnSpc>
            </a:pPr>
            <a:r>
              <a:rPr lang="en-US" sz="1600"/>
              <a:t>100m+ words of Chinese/English and Arabic/English, LDC (www.ldc.upenn.edu)</a:t>
            </a:r>
          </a:p>
          <a:p>
            <a:pPr lvl="1">
              <a:lnSpc>
                <a:spcPct val="80000"/>
              </a:lnSpc>
            </a:pPr>
            <a:r>
              <a:rPr lang="en-US" sz="1600"/>
              <a:t>Lots of French/English, Spanish/French/English, LDC</a:t>
            </a:r>
          </a:p>
          <a:p>
            <a:pPr lvl="1">
              <a:lnSpc>
                <a:spcPct val="80000"/>
              </a:lnSpc>
            </a:pPr>
            <a:r>
              <a:rPr lang="en-US" sz="1600"/>
              <a:t>European Parliament (sentence-aligned), 11 languages, Philipp Koehn, ISI</a:t>
            </a:r>
          </a:p>
          <a:p>
            <a:pPr lvl="2">
              <a:lnSpc>
                <a:spcPct val="80000"/>
              </a:lnSpc>
            </a:pPr>
            <a:r>
              <a:rPr lang="en-US" sz="1400"/>
              <a:t>(www.isi.edu/~koehn/publications/europarl)</a:t>
            </a:r>
          </a:p>
          <a:p>
            <a:pPr lvl="1">
              <a:lnSpc>
                <a:spcPct val="80000"/>
              </a:lnSpc>
            </a:pPr>
            <a:r>
              <a:rPr lang="en-US" sz="1600"/>
              <a:t>20m words (sentence-aligned) of English/French, Ulrich Germann, ISI </a:t>
            </a:r>
          </a:p>
          <a:p>
            <a:pPr lvl="2">
              <a:lnSpc>
                <a:spcPct val="80000"/>
              </a:lnSpc>
            </a:pPr>
            <a:r>
              <a:rPr lang="en-US" sz="1400"/>
              <a:t>(</a:t>
            </a:r>
            <a:r>
              <a:rPr lang="en-US" sz="1400">
                <a:hlinkClick r:id="rId3"/>
              </a:rPr>
              <a:t>www.isi.edu/natural-language/download/hansard/</a:t>
            </a:r>
            <a:r>
              <a:rPr lang="en-US" sz="1400"/>
              <a:t>)</a:t>
            </a:r>
          </a:p>
          <a:p>
            <a:pPr>
              <a:lnSpc>
                <a:spcPct val="80000"/>
              </a:lnSpc>
            </a:pPr>
            <a:r>
              <a:rPr lang="en-US" sz="1800"/>
              <a:t>Sentence alignment</a:t>
            </a:r>
          </a:p>
          <a:p>
            <a:pPr lvl="1">
              <a:lnSpc>
                <a:spcPct val="80000"/>
              </a:lnSpc>
            </a:pPr>
            <a:r>
              <a:rPr lang="en-US" sz="1600"/>
              <a:t>Dan Melamed, NYU </a:t>
            </a:r>
            <a:r>
              <a:rPr lang="en-US" sz="1400"/>
              <a:t>(www.cs.nyu.edu/~melamed/GMA/docs/README.htm)</a:t>
            </a:r>
          </a:p>
          <a:p>
            <a:pPr lvl="1">
              <a:lnSpc>
                <a:spcPct val="80000"/>
              </a:lnSpc>
            </a:pPr>
            <a:r>
              <a:rPr lang="en-US" sz="1600"/>
              <a:t>Xiaoyi Ma, LDC (Champollion)</a:t>
            </a:r>
          </a:p>
          <a:p>
            <a:pPr>
              <a:lnSpc>
                <a:spcPct val="80000"/>
              </a:lnSpc>
            </a:pPr>
            <a:r>
              <a:rPr lang="en-US" sz="1800"/>
              <a:t>Word alignment</a:t>
            </a:r>
          </a:p>
          <a:p>
            <a:pPr lvl="1">
              <a:lnSpc>
                <a:spcPct val="80000"/>
              </a:lnSpc>
            </a:pPr>
            <a:r>
              <a:rPr lang="en-US" sz="1600"/>
              <a:t>GIZA, JHU Workshop ’99 </a:t>
            </a:r>
            <a:r>
              <a:rPr lang="en-US" sz="1400"/>
              <a:t>(www.clsp.jhu.edu/ws99/projects/mt/)</a:t>
            </a:r>
          </a:p>
          <a:p>
            <a:pPr lvl="1">
              <a:lnSpc>
                <a:spcPct val="80000"/>
              </a:lnSpc>
            </a:pPr>
            <a:r>
              <a:rPr lang="en-US" sz="1600"/>
              <a:t>GIZA++, RWTH Aachen </a:t>
            </a:r>
            <a:r>
              <a:rPr lang="en-US" sz="1400"/>
              <a:t>(www-i6.Informatik.RWTH-Aachen.de/web/Software/GIZA++.html)</a:t>
            </a:r>
          </a:p>
          <a:p>
            <a:pPr lvl="1">
              <a:lnSpc>
                <a:spcPct val="80000"/>
              </a:lnSpc>
            </a:pPr>
            <a:r>
              <a:rPr lang="en-US" sz="1600"/>
              <a:t>Manually word-aligned test corpus (500 French/English sentence pairs), RWTH Aachen</a:t>
            </a:r>
          </a:p>
          <a:p>
            <a:pPr lvl="1">
              <a:lnSpc>
                <a:spcPct val="80000"/>
              </a:lnSpc>
            </a:pPr>
            <a:r>
              <a:rPr lang="en-US" sz="1600"/>
              <a:t>Shared task, NAACL-HLT’03 workshop</a:t>
            </a:r>
          </a:p>
          <a:p>
            <a:pPr>
              <a:lnSpc>
                <a:spcPct val="80000"/>
              </a:lnSpc>
            </a:pPr>
            <a:r>
              <a:rPr lang="en-US" sz="1800"/>
              <a:t>Decoding</a:t>
            </a:r>
          </a:p>
          <a:p>
            <a:pPr lvl="1">
              <a:lnSpc>
                <a:spcPct val="80000"/>
              </a:lnSpc>
            </a:pPr>
            <a:r>
              <a:rPr lang="en-US" sz="1600"/>
              <a:t>ISI ReWrite Model 4 decoder </a:t>
            </a:r>
            <a:r>
              <a:rPr lang="en-US" sz="1400"/>
              <a:t>(</a:t>
            </a:r>
            <a:r>
              <a:rPr lang="en-US" sz="1400">
                <a:hlinkClick r:id="rId4"/>
              </a:rPr>
              <a:t>www.isi.edu/licensed-sw/rewrite-decoder/</a:t>
            </a:r>
            <a:r>
              <a:rPr lang="en-US" sz="1400"/>
              <a:t>)</a:t>
            </a:r>
          </a:p>
          <a:p>
            <a:pPr lvl="1">
              <a:lnSpc>
                <a:spcPct val="80000"/>
              </a:lnSpc>
            </a:pPr>
            <a:r>
              <a:rPr lang="en-US" sz="1600"/>
              <a:t>ISI Pharaoh phrase-based decoder</a:t>
            </a:r>
          </a:p>
          <a:p>
            <a:pPr>
              <a:lnSpc>
                <a:spcPct val="80000"/>
              </a:lnSpc>
            </a:pPr>
            <a:r>
              <a:rPr lang="en-US" sz="1800"/>
              <a:t>Statistical MT Tutorial Workbook, ISI </a:t>
            </a:r>
            <a:r>
              <a:rPr lang="en-US" sz="1400">
                <a:solidFill>
                  <a:schemeClr val="tx2"/>
                </a:solidFill>
              </a:rPr>
              <a:t>(www.isi.edu/~knight/)</a:t>
            </a:r>
          </a:p>
          <a:p>
            <a:pPr>
              <a:lnSpc>
                <a:spcPct val="80000"/>
              </a:lnSpc>
            </a:pPr>
            <a:r>
              <a:rPr lang="en-US" sz="1800"/>
              <a:t>Annual common-data evaluation, NIST </a:t>
            </a:r>
            <a:r>
              <a:rPr lang="en-US" sz="1400"/>
              <a:t>(www.nist.gov/speech/tests/mt/index.htm)</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457200" y="76200"/>
            <a:ext cx="8229600" cy="1143000"/>
          </a:xfrm>
        </p:spPr>
        <p:txBody>
          <a:bodyPr/>
          <a:lstStyle/>
          <a:p>
            <a:r>
              <a:rPr lang="en-US" sz="3200"/>
              <a:t>Some Papers Referenced on Slides</a:t>
            </a:r>
          </a:p>
        </p:txBody>
      </p:sp>
      <p:sp>
        <p:nvSpPr>
          <p:cNvPr id="283651" name="Rectangle 3"/>
          <p:cNvSpPr>
            <a:spLocks noGrp="1" noChangeArrowheads="1"/>
          </p:cNvSpPr>
          <p:nvPr>
            <p:ph type="body" idx="1"/>
          </p:nvPr>
        </p:nvSpPr>
        <p:spPr>
          <a:xfrm>
            <a:off x="228600" y="1096963"/>
            <a:ext cx="4572000" cy="5334000"/>
          </a:xfrm>
        </p:spPr>
        <p:txBody>
          <a:bodyPr/>
          <a:lstStyle/>
          <a:p>
            <a:pPr>
              <a:lnSpc>
                <a:spcPct val="80000"/>
              </a:lnSpc>
            </a:pPr>
            <a:r>
              <a:rPr lang="en-US" sz="1800"/>
              <a:t>ACL</a:t>
            </a:r>
          </a:p>
          <a:p>
            <a:pPr lvl="1">
              <a:lnSpc>
                <a:spcPct val="80000"/>
              </a:lnSpc>
            </a:pPr>
            <a:r>
              <a:rPr lang="en-US" sz="1600"/>
              <a:t>[Och, Tillmann, &amp; Ney, 1999]</a:t>
            </a:r>
          </a:p>
          <a:p>
            <a:pPr lvl="1">
              <a:lnSpc>
                <a:spcPct val="80000"/>
              </a:lnSpc>
            </a:pPr>
            <a:r>
              <a:rPr lang="en-US" sz="1600"/>
              <a:t>[Och &amp; Ney, 2000]</a:t>
            </a:r>
          </a:p>
          <a:p>
            <a:pPr lvl="1">
              <a:lnSpc>
                <a:spcPct val="80000"/>
              </a:lnSpc>
            </a:pPr>
            <a:r>
              <a:rPr lang="en-US" sz="1600"/>
              <a:t>[Germann et al, 2001]</a:t>
            </a:r>
          </a:p>
          <a:p>
            <a:pPr lvl="1">
              <a:lnSpc>
                <a:spcPct val="80000"/>
              </a:lnSpc>
            </a:pPr>
            <a:r>
              <a:rPr lang="en-US" sz="1600"/>
              <a:t>[Yamada &amp; Knight, 2001, 2002]</a:t>
            </a:r>
          </a:p>
          <a:p>
            <a:pPr lvl="1">
              <a:lnSpc>
                <a:spcPct val="80000"/>
              </a:lnSpc>
            </a:pPr>
            <a:r>
              <a:rPr lang="en-US" sz="1600"/>
              <a:t>[Papineni et al, 2002]</a:t>
            </a:r>
          </a:p>
          <a:p>
            <a:pPr lvl="1">
              <a:lnSpc>
                <a:spcPct val="80000"/>
              </a:lnSpc>
            </a:pPr>
            <a:r>
              <a:rPr lang="en-US" sz="1600"/>
              <a:t>[Alshawi et al, 1998]</a:t>
            </a:r>
          </a:p>
          <a:p>
            <a:pPr lvl="1">
              <a:lnSpc>
                <a:spcPct val="80000"/>
              </a:lnSpc>
            </a:pPr>
            <a:r>
              <a:rPr lang="en-US" sz="1600"/>
              <a:t>[Collins, 1997]</a:t>
            </a:r>
          </a:p>
          <a:p>
            <a:pPr lvl="1">
              <a:lnSpc>
                <a:spcPct val="80000"/>
              </a:lnSpc>
            </a:pPr>
            <a:r>
              <a:rPr lang="en-US" sz="1600"/>
              <a:t>[Koehn &amp; Knight, 2003]</a:t>
            </a:r>
          </a:p>
          <a:p>
            <a:pPr lvl="1">
              <a:lnSpc>
                <a:spcPct val="80000"/>
              </a:lnSpc>
            </a:pPr>
            <a:r>
              <a:rPr lang="en-US" sz="1600"/>
              <a:t>[Al-Onaizan &amp; Knight, 2002]</a:t>
            </a:r>
          </a:p>
          <a:p>
            <a:pPr lvl="1">
              <a:lnSpc>
                <a:spcPct val="80000"/>
              </a:lnSpc>
            </a:pPr>
            <a:r>
              <a:rPr lang="en-US" sz="1600"/>
              <a:t>[Och &amp; Ney, 2002]</a:t>
            </a:r>
          </a:p>
          <a:p>
            <a:pPr lvl="1">
              <a:lnSpc>
                <a:spcPct val="80000"/>
              </a:lnSpc>
            </a:pPr>
            <a:r>
              <a:rPr lang="en-US" sz="1600"/>
              <a:t>[Och, 2003]</a:t>
            </a:r>
          </a:p>
          <a:p>
            <a:pPr lvl="1">
              <a:lnSpc>
                <a:spcPct val="80000"/>
              </a:lnSpc>
            </a:pPr>
            <a:r>
              <a:rPr lang="en-US" sz="1600"/>
              <a:t>[Koehn et al, 2003]</a:t>
            </a:r>
          </a:p>
          <a:p>
            <a:pPr>
              <a:lnSpc>
                <a:spcPct val="80000"/>
              </a:lnSpc>
            </a:pPr>
            <a:r>
              <a:rPr lang="en-US" sz="1800"/>
              <a:t>EMNLP</a:t>
            </a:r>
          </a:p>
          <a:p>
            <a:pPr lvl="1">
              <a:lnSpc>
                <a:spcPct val="80000"/>
              </a:lnSpc>
            </a:pPr>
            <a:r>
              <a:rPr lang="en-US" sz="1600"/>
              <a:t>[Marcu &amp; Wong, 2002]</a:t>
            </a:r>
          </a:p>
          <a:p>
            <a:pPr lvl="1">
              <a:lnSpc>
                <a:spcPct val="80000"/>
              </a:lnSpc>
            </a:pPr>
            <a:r>
              <a:rPr lang="en-US" sz="1600"/>
              <a:t>[Fox, 2002]</a:t>
            </a:r>
          </a:p>
          <a:p>
            <a:pPr lvl="1">
              <a:lnSpc>
                <a:spcPct val="80000"/>
              </a:lnSpc>
            </a:pPr>
            <a:r>
              <a:rPr lang="en-US" sz="1600"/>
              <a:t>[Munteanu &amp; Marcu, 2002]</a:t>
            </a:r>
          </a:p>
          <a:p>
            <a:pPr>
              <a:lnSpc>
                <a:spcPct val="80000"/>
              </a:lnSpc>
            </a:pPr>
            <a:r>
              <a:rPr lang="en-US" sz="1800"/>
              <a:t>AI Magazine</a:t>
            </a:r>
          </a:p>
          <a:p>
            <a:pPr lvl="1">
              <a:lnSpc>
                <a:spcPct val="80000"/>
              </a:lnSpc>
            </a:pPr>
            <a:r>
              <a:rPr lang="en-US" sz="1600"/>
              <a:t>[Knight, 1997]</a:t>
            </a:r>
          </a:p>
          <a:p>
            <a:pPr>
              <a:lnSpc>
                <a:spcPct val="80000"/>
              </a:lnSpc>
            </a:pPr>
            <a:r>
              <a:rPr lang="en-US" sz="1800"/>
              <a:t>www.isi.edu/~knight</a:t>
            </a:r>
          </a:p>
          <a:p>
            <a:pPr lvl="1">
              <a:lnSpc>
                <a:spcPct val="80000"/>
              </a:lnSpc>
            </a:pPr>
            <a:r>
              <a:rPr lang="en-US" sz="1600"/>
              <a:t>[MT Tutorial Workbook]</a:t>
            </a:r>
          </a:p>
          <a:p>
            <a:pPr lvl="1">
              <a:lnSpc>
                <a:spcPct val="80000"/>
              </a:lnSpc>
            </a:pPr>
            <a:endParaRPr lang="en-US" sz="1600"/>
          </a:p>
        </p:txBody>
      </p:sp>
      <p:sp>
        <p:nvSpPr>
          <p:cNvPr id="283652" name="Rectangle 4"/>
          <p:cNvSpPr>
            <a:spLocks noChangeArrowheads="1"/>
          </p:cNvSpPr>
          <p:nvPr/>
        </p:nvSpPr>
        <p:spPr bwMode="auto">
          <a:xfrm>
            <a:off x="4267200" y="1096963"/>
            <a:ext cx="4572000" cy="4525962"/>
          </a:xfrm>
          <a:prstGeom prst="rect">
            <a:avLst/>
          </a:prstGeom>
          <a:noFill/>
          <a:ln w="9525">
            <a:noFill/>
            <a:miter lim="800000"/>
            <a:headEnd/>
            <a:tailEnd/>
          </a:ln>
          <a:effectLst/>
        </p:spPr>
        <p:txBody>
          <a:bodyPr>
            <a:prstTxWarp prst="textNoShape">
              <a:avLst/>
            </a:prstTxWarp>
          </a:bodyPr>
          <a:lstStyle/>
          <a:p>
            <a:pPr marL="342900" indent="-342900" algn="l">
              <a:lnSpc>
                <a:spcPct val="80000"/>
              </a:lnSpc>
              <a:spcBef>
                <a:spcPct val="20000"/>
              </a:spcBef>
              <a:buFontTx/>
              <a:buChar char="•"/>
            </a:pPr>
            <a:r>
              <a:rPr lang="en-US"/>
              <a:t>AMTA</a:t>
            </a:r>
            <a:endParaRPr lang="en-US" sz="1600"/>
          </a:p>
          <a:p>
            <a:pPr marL="742950" lvl="1" indent="-285750" algn="l">
              <a:lnSpc>
                <a:spcPct val="80000"/>
              </a:lnSpc>
              <a:spcBef>
                <a:spcPct val="20000"/>
              </a:spcBef>
              <a:buFontTx/>
              <a:buChar char="–"/>
            </a:pPr>
            <a:r>
              <a:rPr lang="en-US" sz="1600"/>
              <a:t>[Soricut et al, 2002]</a:t>
            </a:r>
          </a:p>
          <a:p>
            <a:pPr marL="742950" lvl="1" indent="-285750" algn="l">
              <a:lnSpc>
                <a:spcPct val="80000"/>
              </a:lnSpc>
              <a:spcBef>
                <a:spcPct val="20000"/>
              </a:spcBef>
              <a:buFontTx/>
              <a:buChar char="–"/>
            </a:pPr>
            <a:r>
              <a:rPr lang="en-US" sz="1600"/>
              <a:t>[Al-Onaizan &amp; Knight, 1998]</a:t>
            </a:r>
          </a:p>
          <a:p>
            <a:pPr marL="342900" indent="-342900" algn="l">
              <a:lnSpc>
                <a:spcPct val="80000"/>
              </a:lnSpc>
              <a:spcBef>
                <a:spcPct val="20000"/>
              </a:spcBef>
              <a:buFontTx/>
              <a:buChar char="•"/>
            </a:pPr>
            <a:r>
              <a:rPr lang="en-US"/>
              <a:t>EACL</a:t>
            </a:r>
          </a:p>
          <a:p>
            <a:pPr marL="742950" lvl="1" indent="-285750" algn="l">
              <a:lnSpc>
                <a:spcPct val="80000"/>
              </a:lnSpc>
              <a:spcBef>
                <a:spcPct val="20000"/>
              </a:spcBef>
              <a:buFontTx/>
              <a:buChar char="–"/>
            </a:pPr>
            <a:r>
              <a:rPr lang="en-US" sz="1600"/>
              <a:t>[Cmejrek et al, 2003]</a:t>
            </a:r>
          </a:p>
          <a:p>
            <a:pPr marL="342900" indent="-342900" algn="l">
              <a:lnSpc>
                <a:spcPct val="80000"/>
              </a:lnSpc>
              <a:spcBef>
                <a:spcPct val="20000"/>
              </a:spcBef>
              <a:buFontTx/>
              <a:buChar char="•"/>
            </a:pPr>
            <a:r>
              <a:rPr lang="en-US"/>
              <a:t>Computational Linguistics</a:t>
            </a:r>
          </a:p>
          <a:p>
            <a:pPr marL="742950" lvl="1" indent="-285750" algn="l">
              <a:lnSpc>
                <a:spcPct val="80000"/>
              </a:lnSpc>
              <a:spcBef>
                <a:spcPct val="20000"/>
              </a:spcBef>
              <a:buFontTx/>
              <a:buChar char="–"/>
            </a:pPr>
            <a:r>
              <a:rPr lang="en-US" sz="1600"/>
              <a:t>[Brown et al, 1993]</a:t>
            </a:r>
          </a:p>
          <a:p>
            <a:pPr marL="742950" lvl="1" indent="-285750" algn="l">
              <a:lnSpc>
                <a:spcPct val="80000"/>
              </a:lnSpc>
              <a:spcBef>
                <a:spcPct val="20000"/>
              </a:spcBef>
              <a:buFontTx/>
              <a:buChar char="–"/>
            </a:pPr>
            <a:r>
              <a:rPr lang="en-US" sz="1600"/>
              <a:t>[Knight, 1999]</a:t>
            </a:r>
          </a:p>
          <a:p>
            <a:pPr marL="742950" lvl="1" indent="-285750" algn="l">
              <a:lnSpc>
                <a:spcPct val="80000"/>
              </a:lnSpc>
              <a:spcBef>
                <a:spcPct val="20000"/>
              </a:spcBef>
              <a:buFontTx/>
              <a:buChar char="–"/>
            </a:pPr>
            <a:r>
              <a:rPr lang="en-US" sz="1600"/>
              <a:t>[Wu, 1997]</a:t>
            </a:r>
          </a:p>
          <a:p>
            <a:pPr marL="342900" indent="-342900" algn="l">
              <a:lnSpc>
                <a:spcPct val="80000"/>
              </a:lnSpc>
              <a:spcBef>
                <a:spcPct val="20000"/>
              </a:spcBef>
              <a:buFontTx/>
              <a:buChar char="•"/>
            </a:pPr>
            <a:r>
              <a:rPr lang="en-US"/>
              <a:t>AAAI</a:t>
            </a:r>
          </a:p>
          <a:p>
            <a:pPr marL="742950" lvl="1" indent="-285750" algn="l">
              <a:lnSpc>
                <a:spcPct val="80000"/>
              </a:lnSpc>
              <a:spcBef>
                <a:spcPct val="20000"/>
              </a:spcBef>
              <a:buFontTx/>
              <a:buChar char="–"/>
            </a:pPr>
            <a:r>
              <a:rPr lang="en-US" sz="1600"/>
              <a:t>[Koehn &amp; Knight, 2000]</a:t>
            </a:r>
          </a:p>
          <a:p>
            <a:pPr marL="342900" indent="-342900" algn="l">
              <a:lnSpc>
                <a:spcPct val="80000"/>
              </a:lnSpc>
              <a:spcBef>
                <a:spcPct val="20000"/>
              </a:spcBef>
              <a:buFontTx/>
              <a:buChar char="•"/>
            </a:pPr>
            <a:r>
              <a:rPr lang="en-US"/>
              <a:t>IWNLG</a:t>
            </a:r>
          </a:p>
          <a:p>
            <a:pPr marL="742950" lvl="1" indent="-285750" algn="l">
              <a:lnSpc>
                <a:spcPct val="80000"/>
              </a:lnSpc>
              <a:spcBef>
                <a:spcPct val="20000"/>
              </a:spcBef>
              <a:buFontTx/>
              <a:buChar char="–"/>
            </a:pPr>
            <a:r>
              <a:rPr lang="en-US" sz="1600"/>
              <a:t>[Habash, 2002]</a:t>
            </a:r>
          </a:p>
          <a:p>
            <a:pPr marL="342900" indent="-342900" algn="l">
              <a:lnSpc>
                <a:spcPct val="80000"/>
              </a:lnSpc>
              <a:spcBef>
                <a:spcPct val="20000"/>
              </a:spcBef>
              <a:buFontTx/>
              <a:buChar char="•"/>
            </a:pPr>
            <a:r>
              <a:rPr lang="en-US"/>
              <a:t>MT Summit</a:t>
            </a:r>
          </a:p>
          <a:p>
            <a:pPr marL="742950" lvl="1" indent="-285750" algn="l">
              <a:lnSpc>
                <a:spcPct val="80000"/>
              </a:lnSpc>
              <a:spcBef>
                <a:spcPct val="20000"/>
              </a:spcBef>
              <a:buFontTx/>
              <a:buChar char="–"/>
            </a:pPr>
            <a:r>
              <a:rPr lang="en-US" sz="1600"/>
              <a:t>[Charniak, Knight, Yamada, 2003]</a:t>
            </a:r>
          </a:p>
          <a:p>
            <a:pPr marL="342900" indent="-342900" algn="l">
              <a:lnSpc>
                <a:spcPct val="80000"/>
              </a:lnSpc>
              <a:spcBef>
                <a:spcPct val="20000"/>
              </a:spcBef>
              <a:buFontTx/>
              <a:buChar char="•"/>
            </a:pPr>
            <a:r>
              <a:rPr lang="en-US"/>
              <a:t>NAACL</a:t>
            </a:r>
          </a:p>
          <a:p>
            <a:pPr marL="742950" lvl="1" indent="-285750" algn="l">
              <a:lnSpc>
                <a:spcPct val="80000"/>
              </a:lnSpc>
              <a:spcBef>
                <a:spcPct val="20000"/>
              </a:spcBef>
              <a:buFontTx/>
              <a:buChar char="–"/>
            </a:pPr>
            <a:r>
              <a:rPr lang="en-US" sz="1600"/>
              <a:t>[Koehn, Marcu, Och, 2003]</a:t>
            </a:r>
          </a:p>
          <a:p>
            <a:pPr marL="742950" lvl="1" indent="-285750" algn="l">
              <a:lnSpc>
                <a:spcPct val="80000"/>
              </a:lnSpc>
              <a:spcBef>
                <a:spcPct val="20000"/>
              </a:spcBef>
              <a:buFontTx/>
              <a:buChar char="–"/>
            </a:pPr>
            <a:r>
              <a:rPr lang="en-US" sz="1600"/>
              <a:t>[Germann, 2003]</a:t>
            </a:r>
          </a:p>
          <a:p>
            <a:pPr marL="742950" lvl="1" indent="-285750" algn="l">
              <a:lnSpc>
                <a:spcPct val="80000"/>
              </a:lnSpc>
              <a:spcBef>
                <a:spcPct val="20000"/>
              </a:spcBef>
              <a:buFontTx/>
              <a:buChar char="–"/>
            </a:pPr>
            <a:r>
              <a:rPr lang="en-US" sz="1600"/>
              <a:t>[Graehl &amp; Knight, 2004]</a:t>
            </a:r>
          </a:p>
          <a:p>
            <a:pPr marL="742950" lvl="1" indent="-285750" algn="l">
              <a:lnSpc>
                <a:spcPct val="80000"/>
              </a:lnSpc>
              <a:spcBef>
                <a:spcPct val="20000"/>
              </a:spcBef>
              <a:buFontTx/>
              <a:buChar char="–"/>
            </a:pPr>
            <a:r>
              <a:rPr lang="en-US" sz="1600"/>
              <a:t>[Galley, Hopkins, Knight, Marcu, 2004]</a:t>
            </a:r>
          </a:p>
          <a:p>
            <a:pPr marL="342900" indent="-342900" algn="l">
              <a:lnSpc>
                <a:spcPct val="80000"/>
              </a:lnSpc>
              <a:spcBef>
                <a:spcPct val="20000"/>
              </a:spcBef>
              <a:buFontTx/>
              <a:buChar char="–"/>
            </a:pPr>
            <a:endParaRPr lang="en-US" sz="1600"/>
          </a:p>
          <a:p>
            <a:pPr marL="742950" lvl="1" indent="-285750" algn="l">
              <a:lnSpc>
                <a:spcPct val="80000"/>
              </a:lnSpc>
              <a:spcBef>
                <a:spcPct val="20000"/>
              </a:spcBef>
            </a:pPr>
            <a:endParaRPr lang="en-US" sz="16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18284</TotalTime>
  <Words>8493</Words>
  <Application>Microsoft Macintosh PowerPoint</Application>
  <PresentationFormat>On-screen Show (4:3)</PresentationFormat>
  <Paragraphs>1364</Paragraphs>
  <Slides>104</Slides>
  <Notes>73</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104</vt:i4>
      </vt:variant>
    </vt:vector>
  </HeadingPairs>
  <TitlesOfParts>
    <vt:vector size="106" baseType="lpstr">
      <vt:lpstr>Default Design</vt:lpstr>
      <vt:lpstr>Equation</vt:lpstr>
      <vt:lpstr>Introduction to  Statistical Machine Translation</vt:lpstr>
      <vt:lpstr>Admin</vt:lpstr>
      <vt:lpstr>Quiz #3</vt:lpstr>
      <vt:lpstr>Language translation</vt:lpstr>
      <vt:lpstr>MT Systems</vt:lpstr>
      <vt:lpstr>Slide 6</vt:lpstr>
      <vt:lpstr>Slide 7</vt:lpstr>
      <vt:lpstr>Slide 8</vt:lpstr>
      <vt:lpstr>2004:  Which is the human?</vt:lpstr>
      <vt:lpstr>2004:  Which is the human?</vt:lpstr>
      <vt:lpstr>2004:  Which is the human?</vt:lpstr>
      <vt:lpstr>Warren Weaver (1947)</vt:lpstr>
      <vt:lpstr>Warren Weaver (1947)</vt:lpstr>
      <vt:lpstr>Warren Weaver (1947)</vt:lpstr>
      <vt:lpstr>Warren Weaver (1947)</vt:lpstr>
      <vt:lpstr>Warren Weaver (1947)</vt:lpstr>
      <vt:lpstr>Warren Weaver (1947)</vt:lpstr>
      <vt:lpstr>Warren Weaver (1947)</vt:lpstr>
      <vt:lpstr>Warren Weaver (1947)</vt:lpstr>
      <vt:lpstr>Warren Weaver (1947)</vt:lpstr>
      <vt:lpstr>Warren Weaver (1947)</vt:lpstr>
      <vt:lpstr>Slide 22</vt:lpstr>
      <vt:lpstr>Slide 23</vt:lpstr>
      <vt:lpstr>MT Pyramid</vt:lpstr>
      <vt:lpstr>Data-Driven Machine Translation</vt:lpstr>
      <vt:lpstr>Welcome to the Chinese Room</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It’s Really Spanish/English</vt:lpstr>
      <vt:lpstr>Slide 40</vt:lpstr>
      <vt:lpstr>Data available</vt:lpstr>
      <vt:lpstr>Statistical MT Overview</vt:lpstr>
      <vt:lpstr>Statistical MT</vt:lpstr>
      <vt:lpstr>Noisy channel model</vt:lpstr>
      <vt:lpstr>Noisy channel model</vt:lpstr>
      <vt:lpstr>Noisy channel model</vt:lpstr>
      <vt:lpstr>Noisy channel model</vt:lpstr>
      <vt:lpstr>Noisy channel model</vt:lpstr>
      <vt:lpstr>Noisy channel model</vt:lpstr>
      <vt:lpstr>Slide 50</vt:lpstr>
      <vt:lpstr>Translation model</vt:lpstr>
      <vt:lpstr>Translation model</vt:lpstr>
      <vt:lpstr>Translation model</vt:lpstr>
      <vt:lpstr>Language model</vt:lpstr>
      <vt:lpstr>What is a probability distribution?</vt:lpstr>
      <vt:lpstr>One way to think about it…</vt:lpstr>
      <vt:lpstr>Translation</vt:lpstr>
      <vt:lpstr>Statistical MT Overview</vt:lpstr>
      <vt:lpstr>Basic Model, Revisited</vt:lpstr>
      <vt:lpstr>Basic Model, Revisited</vt:lpstr>
      <vt:lpstr>Basic Model, Revisited</vt:lpstr>
      <vt:lpstr>Basic Model, Revisited</vt:lpstr>
      <vt:lpstr>Problems for Statistical MT</vt:lpstr>
      <vt:lpstr>Slide 64</vt:lpstr>
      <vt:lpstr>Problems for Statistical MT</vt:lpstr>
      <vt:lpstr>From No Data to Sentence Pairs</vt:lpstr>
      <vt:lpstr>If you don’t get the characters right…</vt:lpstr>
      <vt:lpstr>Slide 68</vt:lpstr>
      <vt:lpstr>Chinese?</vt:lpstr>
      <vt:lpstr>Document Alignment</vt:lpstr>
      <vt:lpstr>Document Alignment</vt:lpstr>
      <vt:lpstr>Sentence Alignment</vt:lpstr>
      <vt:lpstr>Sentence Alignment</vt:lpstr>
      <vt:lpstr>Sentence Alignment</vt:lpstr>
      <vt:lpstr>Sentence Alignment</vt:lpstr>
      <vt:lpstr>Tokenization (or Segmentation)</vt:lpstr>
      <vt:lpstr>Problems for Statistical MT</vt:lpstr>
      <vt:lpstr>Language Modeling</vt:lpstr>
      <vt:lpstr>Slide 79</vt:lpstr>
      <vt:lpstr>Problems for Statistical MT</vt:lpstr>
      <vt:lpstr>Translation Model Learn How to Translate from Data</vt:lpstr>
      <vt:lpstr>Generative Model</vt:lpstr>
      <vt:lpstr>What kind of Translation Model?</vt:lpstr>
      <vt:lpstr>The Classic Translation Model Word Substitution/Permutation [IBM Model 3, Brown et al., 1993]</vt:lpstr>
      <vt:lpstr>Phrase-Based Statistical MT</vt:lpstr>
      <vt:lpstr>Advantages of Phrase-Based</vt:lpstr>
      <vt:lpstr>Slide 87</vt:lpstr>
      <vt:lpstr>Slide 88</vt:lpstr>
      <vt:lpstr>Problems for Statistical MT</vt:lpstr>
      <vt:lpstr>Decoding</vt:lpstr>
      <vt:lpstr>Search</vt:lpstr>
      <vt:lpstr>Search</vt:lpstr>
      <vt:lpstr>Search</vt:lpstr>
      <vt:lpstr>Search</vt:lpstr>
      <vt:lpstr>Problems for Statistical MT</vt:lpstr>
      <vt:lpstr>The Problem:  Learn Lambdas</vt:lpstr>
      <vt:lpstr>Problems for Statistical MT</vt:lpstr>
      <vt:lpstr>MT Evaluation</vt:lpstr>
      <vt:lpstr>Slide 99</vt:lpstr>
      <vt:lpstr>Slide 100</vt:lpstr>
      <vt:lpstr>Slide 101</vt:lpstr>
      <vt:lpstr>Slide 102</vt:lpstr>
      <vt:lpstr>Available Resources</vt:lpstr>
      <vt:lpstr>Some Papers Referenced on Slides</vt:lpstr>
    </vt:vector>
  </TitlesOfParts>
  <Company>USC/ISI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in  Statistical Machine Translation</dc:title>
  <dc:creator> </dc:creator>
  <cp:lastModifiedBy>Dave Kauchak</cp:lastModifiedBy>
  <cp:revision>298</cp:revision>
  <cp:lastPrinted>2011-04-04T22:28:49Z</cp:lastPrinted>
  <dcterms:created xsi:type="dcterms:W3CDTF">2011-04-04T17:18:47Z</dcterms:created>
  <dcterms:modified xsi:type="dcterms:W3CDTF">2011-04-04T22:28:57Z</dcterms:modified>
</cp:coreProperties>
</file>