
<file path=[Content_Types].xml><?xml version="1.0" encoding="utf-8"?>
<Types xmlns="http://schemas.openxmlformats.org/package/2006/content-types">
  <Default Extension="rels" ContentType="application/vnd.openxmlformats-package.relationships+xml"/>
  <Override PartName="/ppt/slides/slide14.xml" ContentType="application/vnd.openxmlformats-officedocument.presentationml.slide+xml"/>
  <Default Extension="xml" ContentType="application/xml"/>
  <Override PartName="/ppt/slides/slide45.xml" ContentType="application/vnd.openxmlformats-officedocument.presentationml.slide+xml"/>
  <Override PartName="/ppt/tableStyles.xml" ContentType="application/vnd.openxmlformats-officedocument.presentationml.tableStyles+xml"/>
  <Override PartName="/ppt/embeddings/Microsoft_Equation5.bin" ContentType="application/vnd.openxmlformats-officedocument.oleObject"/>
  <Override PartName="/ppt/notesSlides/notesSlide1.xml" ContentType="application/vnd.openxmlformats-officedocument.presentationml.notesSlide+xml"/>
  <Override PartName="/ppt/slides/slide28.xml" ContentType="application/vnd.openxmlformats-officedocument.presentationml.slide+xml"/>
  <Override PartName="/ppt/slides/slide54.xml" ContentType="application/vnd.openxmlformats-officedocument.presentationml.slide+xml"/>
  <Override PartName="/ppt/slides/slide21.xml" ContentType="application/vnd.openxmlformats-officedocument.presentationml.slide+xml"/>
  <Override PartName="/ppt/slides/slide37.xml" ContentType="application/vnd.openxmlformats-officedocument.presentationml.slide+xml"/>
  <Override PartName="/ppt/slides/slide5.xml" ContentType="application/vnd.openxmlformats-officedocument.presentationml.slide+xml"/>
  <Override PartName="/ppt/slideLayouts/slideLayout5.xml" ContentType="application/vnd.openxmlformats-officedocument.presentationml.slideLayout+xml"/>
  <Override PartName="/ppt/slides/slide30.xml" ContentType="application/vnd.openxmlformats-officedocument.presentationml.slide+xml"/>
  <Override PartName="/ppt/slides/slide13.xml" ContentType="application/vnd.openxmlformats-officedocument.presentationml.slide+xml"/>
  <Override PartName="/ppt/slideMasters/slideMaster1.xml" ContentType="application/vnd.openxmlformats-officedocument.presentationml.slideMaster+xml"/>
  <Override PartName="/docProps/core.xml" ContentType="application/vnd.openxmlformats-package.core-properties+xml"/>
  <Override PartName="/ppt/slides/slide61.xml" ContentType="application/vnd.openxmlformats-officedocument.presentationml.slide+xml"/>
  <Override PartName="/ppt/embeddings/Microsoft_Equation4.bin" ContentType="application/vnd.openxmlformats-officedocument.oleObject"/>
  <Override PartName="/ppt/slides/slide44.xml" ContentType="application/vnd.openxmlformats-officedocument.presentationml.slide+xml"/>
  <Override PartName="/ppt/handoutMasters/handoutMaster1.xml" ContentType="application/vnd.openxmlformats-officedocument.presentationml.handoutMaster+xml"/>
  <Override PartName="/ppt/slides/slide27.xml" ContentType="application/vnd.openxmlformats-officedocument.presentationml.slide+xml"/>
  <Override PartName="/ppt/slides/slide53.xml" ContentType="application/vnd.openxmlformats-officedocument.presentationml.slide+xml"/>
  <Default Extension="vml" ContentType="application/vnd.openxmlformats-officedocument.vmlDrawing"/>
  <Override PartName="/ppt/slides/slide20.xml" ContentType="application/vnd.openxmlformats-officedocument.presentationml.slide+xml"/>
  <Override PartName="/ppt/slides/slide36.xml" ContentType="application/vnd.openxmlformats-officedocument.presentationml.slide+xml"/>
  <Override PartName="/ppt/slides/slide4.xml" ContentType="application/vnd.openxmlformats-officedocument.presentationml.slide+xml"/>
  <Override PartName="/ppt/slides/slide19.xml" ContentType="application/vnd.openxmlformats-officedocument.presentationml.slide+xml"/>
  <Override PartName="/ppt/slideLayouts/slideLayout4.xml" ContentType="application/vnd.openxmlformats-officedocument.presentationml.slideLayout+xml"/>
  <Default Extension="png" ContentType="image/png"/>
  <Override PartName="/ppt/slides/slide12.xml" ContentType="application/vnd.openxmlformats-officedocument.presentationml.slide+xml"/>
  <Override PartName="/ppt/slides/slide60.xml" ContentType="application/vnd.openxmlformats-officedocument.presentationml.slide+xml"/>
  <Override PartName="/ppt/presProps.xml" ContentType="application/vnd.openxmlformats-officedocument.presentationml.presProps+xml"/>
  <Override PartName="/ppt/slides/slide43.xml" ContentType="application/vnd.openxmlformats-officedocument.presentationml.slide+xml"/>
  <Override PartName="/ppt/slides/slide59.xml" ContentType="application/vnd.openxmlformats-officedocument.presentationml.slide+xml"/>
  <Override PartName="/ppt/embeddings/Microsoft_Equation3.bin" ContentType="application/vnd.openxmlformats-officedocument.oleObject"/>
  <Default Extension="pict" ContentType="image/pict"/>
  <Override PartName="/ppt/slides/slide26.xml" ContentType="application/vnd.openxmlformats-officedocument.presentationml.slide+xml"/>
  <Override PartName="/ppt/slides/slide52.xml" ContentType="application/vnd.openxmlformats-officedocument.presentationml.slide+xml"/>
  <Override PartName="/ppt/slides/slide35.xml" ContentType="application/vnd.openxmlformats-officedocument.presentationml.slide+xml"/>
  <Override PartName="/ppt/slides/slide3.xml" ContentType="application/vnd.openxmlformats-officedocument.presentationml.slide+xml"/>
  <Override PartName="/ppt/slides/slide18.xml" ContentType="application/vnd.openxmlformats-officedocument.presentationml.slide+xml"/>
  <Override PartName="/ppt/slideLayouts/slideLayout3.xml" ContentType="application/vnd.openxmlformats-officedocument.presentationml.slideLayout+xml"/>
  <Override PartName="/ppt/slides/slide11.xml" ContentType="application/vnd.openxmlformats-officedocument.presentationml.slide+xml"/>
  <Override PartName="/ppt/slides/slide49.xml" ContentType="application/vnd.openxmlformats-officedocument.presentationml.slide+xml"/>
  <Override PartName="/ppt/notesSlides/notesSlide5.xml" ContentType="application/vnd.openxmlformats-officedocument.presentationml.notesSlide+xml"/>
  <Override PartName="/ppt/embeddings/Microsoft_Equation2.bin" ContentType="application/vnd.openxmlformats-officedocument.oleObject"/>
  <Override PartName="/ppt/slides/slide42.xml" ContentType="application/vnd.openxmlformats-officedocument.presentationml.slide+xml"/>
  <Override PartName="/ppt/slides/slide58.xml" ContentType="application/vnd.openxmlformats-officedocument.presentationml.slide+xml"/>
  <Override PartName="/ppt/slides/slide25.xml" ContentType="application/vnd.openxmlformats-officedocument.presentationml.slide+xml"/>
  <Override PartName="/ppt/slides/slide51.xml" ContentType="application/vnd.openxmlformats-officedocument.presentationml.slide+xml"/>
  <Override PartName="/ppt/slides/slide9.xml" ContentType="application/vnd.openxmlformats-officedocument.presentationml.slide+xml"/>
  <Override PartName="/ppt/slideLayouts/slideLayout9.xml" ContentType="application/vnd.openxmlformats-officedocument.presentationml.slideLayout+xml"/>
  <Override PartName="/ppt/slides/slide34.xml" ContentType="application/vnd.openxmlformats-officedocument.presentationml.slide+xml"/>
  <Override PartName="/ppt/slides/slide2.xml" ContentType="application/vnd.openxmlformats-officedocument.presentationml.slide+xml"/>
  <Override PartName="/ppt/slideLayouts/slideLayout2.xml" ContentType="application/vnd.openxmlformats-officedocument.presentationml.slideLayout+xml"/>
  <Override PartName="/ppt/slides/slide17.xml" ContentType="application/vnd.openxmlformats-officedocument.presentationml.slide+xml"/>
  <Override PartName="/ppt/slides/slide10.xml" ContentType="application/vnd.openxmlformats-officedocument.presentationml.slide+xml"/>
  <Override PartName="/docProps/app.xml" ContentType="application/vnd.openxmlformats-officedocument.extended-properties+xml"/>
  <Override PartName="/ppt/slides/slide48.xml" ContentType="application/vnd.openxmlformats-officedocument.presentationml.slide+xml"/>
  <Override PartName="/ppt/notesSlides/notesSlide4.xml" ContentType="application/vnd.openxmlformats-officedocument.presentationml.notesSlide+xml"/>
  <Override PartName="/ppt/embeddings/Microsoft_Equation1.bin" ContentType="application/vnd.openxmlformats-officedocument.oleObject"/>
  <Override PartName="/ppt/slides/slide41.xml" ContentType="application/vnd.openxmlformats-officedocument.presentationml.slide+xml"/>
  <Override PartName="/ppt/theme/theme3.xml" ContentType="application/vnd.openxmlformats-officedocument.theme+xml"/>
  <Override PartName="/ppt/slides/slide57.xml" ContentType="application/vnd.openxmlformats-officedocument.presentationml.slide+xml"/>
  <Override PartName="/ppt/slides/slide24.xml" ContentType="application/vnd.openxmlformats-officedocument.presentationml.slide+xml"/>
  <Override PartName="/ppt/slides/slide50.xml" ContentType="application/vnd.openxmlformats-officedocument.presentationml.slide+xml"/>
  <Override PartName="/ppt/slides/slide8.xml" ContentType="application/vnd.openxmlformats-officedocument.presentationml.slide+xml"/>
  <Override PartName="/ppt/slideLayouts/slideLayout8.xml" ContentType="application/vnd.openxmlformats-officedocument.presentationml.slideLayout+xml"/>
  <Override PartName="/ppt/slides/slide33.xml" ContentType="application/vnd.openxmlformats-officedocument.presentationml.slide+xml"/>
  <Override PartName="/ppt/slides/slide1.xml" ContentType="application/vnd.openxmlformats-officedocument.presentationml.slide+xml"/>
  <Override PartName="/ppt/slideLayouts/slideLayout1.xml" ContentType="application/vnd.openxmlformats-officedocument.presentationml.slideLayout+xml"/>
  <Override PartName="/ppt/slides/slide16.xml" ContentType="application/vnd.openxmlformats-officedocument.presentationml.slide+xml"/>
  <Default Extension="jpeg" ContentType="image/jpeg"/>
  <Override PartName="/ppt/viewProps.xml" ContentType="application/vnd.openxmlformats-officedocument.presentationml.viewProps+xml"/>
  <Override PartName="/ppt/slides/slide47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0.xml" ContentType="application/vnd.openxmlformats-officedocument.presentationml.slide+xml"/>
  <Override PartName="/ppt/theme/theme2.xml" ContentType="application/vnd.openxmlformats-officedocument.theme+xml"/>
  <Override PartName="/ppt/slides/slide5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39.xml" ContentType="application/vnd.openxmlformats-officedocument.presentationml.slide+xml"/>
  <Override PartName="/ppt/slides/slide23.xml" ContentType="application/vnd.openxmlformats-officedocument.presentationml.slide+xml"/>
  <Override PartName="/ppt/slides/slide7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5.xml" ContentType="application/vnd.openxmlformats-officedocument.presentationml.slide+xml"/>
  <Override PartName="/ppt/embeddings/Microsoft_Equation6.bin" ContentType="application/vnd.openxmlformats-officedocument.oleObject"/>
  <Override PartName="/ppt/slides/slide46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29.xml" ContentType="application/vnd.openxmlformats-officedocument.presentationml.slide+xml"/>
  <Override PartName="/ppt/slides/slide55.xml" ContentType="application/vnd.openxmlformats-officedocument.presentationml.slide+xml"/>
  <Override PartName="/ppt/theme/theme1.xml" ContentType="application/vnd.openxmlformats-officedocument.theme+xml"/>
  <Override PartName="/ppt/slides/slide22.xml" ContentType="application/vnd.openxmlformats-officedocument.presentationml.slide+xml"/>
  <Override PartName="/ppt/slides/slide38.xml" ContentType="application/vnd.openxmlformats-officedocument.presentationml.slide+xml"/>
  <Override PartName="/ppt/presentation.xml" ContentType="application/vnd.openxmlformats-officedocument.presentationml.presentation.main+xml"/>
  <Override PartName="/ppt/slides/slide6.xml" ContentType="application/vnd.openxmlformats-officedocument.presentationml.slide+xml"/>
  <Override PartName="/ppt/slideLayouts/slideLayout10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31.xml" ContentType="application/vnd.openxmlformats-officedocument.presentationml.slide+xml"/>
  <Default Extension="bin" ContentType="application/vnd.openxmlformats-officedocument.presentationml.printerSettings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60" r:id="rId1"/>
  </p:sldMasterIdLst>
  <p:notesMasterIdLst>
    <p:notesMasterId r:id="rId63"/>
  </p:notesMasterIdLst>
  <p:handoutMasterIdLst>
    <p:handoutMasterId r:id="rId64"/>
  </p:handoutMasterIdLst>
  <p:sldIdLst>
    <p:sldId id="421" r:id="rId2"/>
    <p:sldId id="256" r:id="rId3"/>
    <p:sldId id="339" r:id="rId4"/>
    <p:sldId id="265" r:id="rId5"/>
    <p:sldId id="405" r:id="rId6"/>
    <p:sldId id="406" r:id="rId7"/>
    <p:sldId id="407" r:id="rId8"/>
    <p:sldId id="262" r:id="rId9"/>
    <p:sldId id="340" r:id="rId10"/>
    <p:sldId id="332" r:id="rId11"/>
    <p:sldId id="333" r:id="rId12"/>
    <p:sldId id="334" r:id="rId13"/>
    <p:sldId id="330" r:id="rId14"/>
    <p:sldId id="341" r:id="rId15"/>
    <p:sldId id="331" r:id="rId16"/>
    <p:sldId id="342" r:id="rId17"/>
    <p:sldId id="408" r:id="rId18"/>
    <p:sldId id="345" r:id="rId19"/>
    <p:sldId id="376" r:id="rId20"/>
    <p:sldId id="377" r:id="rId21"/>
    <p:sldId id="378" r:id="rId22"/>
    <p:sldId id="379" r:id="rId23"/>
    <p:sldId id="380" r:id="rId24"/>
    <p:sldId id="381" r:id="rId25"/>
    <p:sldId id="382" r:id="rId26"/>
    <p:sldId id="383" r:id="rId27"/>
    <p:sldId id="367" r:id="rId28"/>
    <p:sldId id="368" r:id="rId29"/>
    <p:sldId id="369" r:id="rId30"/>
    <p:sldId id="370" r:id="rId31"/>
    <p:sldId id="371" r:id="rId32"/>
    <p:sldId id="372" r:id="rId33"/>
    <p:sldId id="373" r:id="rId34"/>
    <p:sldId id="374" r:id="rId35"/>
    <p:sldId id="375" r:id="rId36"/>
    <p:sldId id="385" r:id="rId37"/>
    <p:sldId id="390" r:id="rId38"/>
    <p:sldId id="389" r:id="rId39"/>
    <p:sldId id="391" r:id="rId40"/>
    <p:sldId id="392" r:id="rId41"/>
    <p:sldId id="409" r:id="rId42"/>
    <p:sldId id="387" r:id="rId43"/>
    <p:sldId id="384" r:id="rId44"/>
    <p:sldId id="393" r:id="rId45"/>
    <p:sldId id="410" r:id="rId46"/>
    <p:sldId id="411" r:id="rId47"/>
    <p:sldId id="412" r:id="rId48"/>
    <p:sldId id="394" r:id="rId49"/>
    <p:sldId id="395" r:id="rId50"/>
    <p:sldId id="398" r:id="rId51"/>
    <p:sldId id="399" r:id="rId52"/>
    <p:sldId id="413" r:id="rId53"/>
    <p:sldId id="414" r:id="rId54"/>
    <p:sldId id="415" r:id="rId55"/>
    <p:sldId id="417" r:id="rId56"/>
    <p:sldId id="416" r:id="rId57"/>
    <p:sldId id="418" r:id="rId58"/>
    <p:sldId id="419" r:id="rId59"/>
    <p:sldId id="420" r:id="rId60"/>
    <p:sldId id="400" r:id="rId61"/>
    <p:sldId id="401" r:id="rId6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prnPr prnWhat="handouts4" frameSlides="1"/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lastView="sldThumbnailView">
  <p:normalViewPr>
    <p:restoredLeft sz="15620"/>
    <p:restoredTop sz="94660"/>
  </p:normalViewPr>
  <p:slideViewPr>
    <p:cSldViewPr snapToGrid="0" snapToObjects="1">
      <p:cViewPr varScale="1">
        <p:scale>
          <a:sx n="105" d="100"/>
          <a:sy n="105" d="100"/>
        </p:scale>
        <p:origin x="-98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63" Type="http://schemas.openxmlformats.org/officeDocument/2006/relationships/notesMaster" Target="notesMasters/notesMaster1.xml"/><Relationship Id="rId64" Type="http://schemas.openxmlformats.org/officeDocument/2006/relationships/handoutMaster" Target="handoutMasters/handoutMaster1.xml"/><Relationship Id="rId65" Type="http://schemas.openxmlformats.org/officeDocument/2006/relationships/printerSettings" Target="printerSettings/printerSettings1.bin"/><Relationship Id="rId66" Type="http://schemas.openxmlformats.org/officeDocument/2006/relationships/presProps" Target="presProps.xml"/><Relationship Id="rId67" Type="http://schemas.openxmlformats.org/officeDocument/2006/relationships/viewProps" Target="viewProps.xml"/><Relationship Id="rId68" Type="http://schemas.openxmlformats.org/officeDocument/2006/relationships/theme" Target="theme/theme1.xml"/><Relationship Id="rId69" Type="http://schemas.openxmlformats.org/officeDocument/2006/relationships/tableStyles" Target="tableStyles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slide" Target="slides/slide61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pict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pict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pict"/><Relationship Id="rId2" Type="http://schemas.openxmlformats.org/officeDocument/2006/relationships/image" Target="../media/image9.pict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pict"/><Relationship Id="rId2" Type="http://schemas.openxmlformats.org/officeDocument/2006/relationships/image" Target="../media/image11.pict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87DF78-53CB-3647-819D-0140763284C4}" type="datetimeFigureOut">
              <a:rPr lang="en-US" smtClean="0"/>
              <a:t>3/23/11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2753908-7B23-FE48-BF27-239D4F4149A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33036D-6C87-C144-9F20-632B6105FC1E}" type="datetimeFigureOut">
              <a:rPr lang="en-US" smtClean="0"/>
              <a:pPr/>
              <a:t>3/22/11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31B958-A927-EA46-82E8-92FF4B0E5CB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0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0D0F95B9-7091-DA42-9C49-5D2D115484AB}" type="slidenum">
              <a:rPr lang="en-US"/>
              <a:pPr/>
              <a:t>36</a:t>
            </a:fld>
            <a:endParaRPr lang="en-US"/>
          </a:p>
        </p:txBody>
      </p:sp>
      <p:sp>
        <p:nvSpPr>
          <p:cNvPr id="38913" name="Text Box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8914" name="Text Box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0D0F95B9-7091-DA42-9C49-5D2D115484AB}" type="slidenum">
              <a:rPr lang="en-US"/>
              <a:pPr/>
              <a:t>37</a:t>
            </a:fld>
            <a:endParaRPr lang="en-US"/>
          </a:p>
        </p:txBody>
      </p:sp>
      <p:sp>
        <p:nvSpPr>
          <p:cNvPr id="38913" name="Text Box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8914" name="Text Box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0D0F95B9-7091-DA42-9C49-5D2D115484AB}" type="slidenum">
              <a:rPr lang="en-US"/>
              <a:pPr/>
              <a:t>38</a:t>
            </a:fld>
            <a:endParaRPr lang="en-US"/>
          </a:p>
        </p:txBody>
      </p:sp>
      <p:sp>
        <p:nvSpPr>
          <p:cNvPr id="38913" name="Text Box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8914" name="Text Box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0D0F95B9-7091-DA42-9C49-5D2D115484AB}" type="slidenum">
              <a:rPr lang="en-US"/>
              <a:pPr/>
              <a:t>39</a:t>
            </a:fld>
            <a:endParaRPr lang="en-US"/>
          </a:p>
        </p:txBody>
      </p:sp>
      <p:sp>
        <p:nvSpPr>
          <p:cNvPr id="38913" name="Text Box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8914" name="Text Box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yahoo and</a:t>
            </a:r>
            <a:r>
              <a:rPr lang="en-US" baseline="0" dirty="0" smtClean="0"/>
              <a:t> some others allow you API access to their search engine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31B958-A927-EA46-82E8-92FF4B0E5CB3}" type="slidenum">
              <a:rPr lang="en-US" smtClean="0"/>
              <a:pPr/>
              <a:t>60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D946ACE8-63DF-9F4D-BC2B-A77DBA62BA53}" type="datetimeFigureOut">
              <a:rPr lang="en-US" smtClean="0"/>
              <a:pPr/>
              <a:t>3/22/11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78EC7BC-B940-C347-9B22-3DB5DE10D6C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46ACE8-63DF-9F4D-BC2B-A77DBA62BA53}" type="datetimeFigureOut">
              <a:rPr lang="en-US" smtClean="0"/>
              <a:pPr/>
              <a:t>3/22/11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578EC7BC-B940-C347-9B22-3DB5DE10D6C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46ACE8-63DF-9F4D-BC2B-A77DBA62BA53}" type="datetimeFigureOut">
              <a:rPr lang="en-US" smtClean="0"/>
              <a:pPr/>
              <a:t>3/22/11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578EC7BC-B940-C347-9B22-3DB5DE10D6C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D946ACE8-63DF-9F4D-BC2B-A77DBA62BA53}" type="datetimeFigureOut">
              <a:rPr lang="en-US" smtClean="0"/>
              <a:pPr/>
              <a:t>3/22/11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578EC7BC-B940-C347-9B22-3DB5DE10D6C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D946ACE8-63DF-9F4D-BC2B-A77DBA62BA53}" type="datetimeFigureOut">
              <a:rPr lang="en-US" smtClean="0"/>
              <a:pPr/>
              <a:t>3/22/11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578EC7BC-B940-C347-9B22-3DB5DE10D6C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46ACE8-63DF-9F4D-BC2B-A77DBA62BA53}" type="datetimeFigureOut">
              <a:rPr lang="en-US" smtClean="0"/>
              <a:pPr/>
              <a:t>3/22/11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578EC7BC-B940-C347-9B22-3DB5DE10D6C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46ACE8-63DF-9F4D-BC2B-A77DBA62BA53}" type="datetimeFigureOut">
              <a:rPr lang="en-US" smtClean="0"/>
              <a:pPr/>
              <a:t>3/22/11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78EC7BC-B940-C347-9B22-3DB5DE10D6C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46ACE8-63DF-9F4D-BC2B-A77DBA62BA53}" type="datetimeFigureOut">
              <a:rPr lang="en-US" smtClean="0"/>
              <a:pPr/>
              <a:t>3/22/11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578EC7BC-B940-C347-9B22-3DB5DE10D6C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picTx" preserve="1">
  <p:cSld name="Picture with Cap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Rectangle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D946ACE8-63DF-9F4D-BC2B-A77DBA62BA53}" type="datetimeFigureOut">
              <a:rPr lang="en-US" smtClean="0"/>
              <a:pPr/>
              <a:t>3/22/11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578EC7BC-B940-C347-9B22-3DB5DE10D6C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46ACE8-63DF-9F4D-BC2B-A77DBA62BA53}" type="datetimeFigureOut">
              <a:rPr lang="en-US" smtClean="0"/>
              <a:pPr/>
              <a:t>3/22/11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EC7BC-B940-C347-9B22-3DB5DE10D6C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vertTitleAndTx" preserve="1">
  <p:cSld name="Vertical Title and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D946ACE8-63DF-9F4D-BC2B-A77DBA62BA53}" type="datetimeFigureOut">
              <a:rPr lang="en-US" smtClean="0"/>
              <a:pPr/>
              <a:t>3/22/11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578EC7BC-B940-C347-9B22-3DB5DE10D6C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D946ACE8-63DF-9F4D-BC2B-A77DBA62BA53}" type="datetimeFigureOut">
              <a:rPr lang="en-US" smtClean="0"/>
              <a:pPr/>
              <a:t>3/22/11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578EC7BC-B940-C347-9B22-3DB5DE10D6C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Relationship Id="rId3" Type="http://schemas.openxmlformats.org/officeDocument/2006/relationships/image" Target="../media/image6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Relationship Id="rId3" Type="http://schemas.openxmlformats.org/officeDocument/2006/relationships/oleObject" Target="../embeddings/Microsoft_Equation1.bin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2.xml"/><Relationship Id="rId3" Type="http://schemas.openxmlformats.org/officeDocument/2006/relationships/oleObject" Target="../embeddings/Microsoft_Equation2.bin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quation3.bin"/><Relationship Id="rId4" Type="http://schemas.openxmlformats.org/officeDocument/2006/relationships/oleObject" Target="../embeddings/Microsoft_Equation4.bin"/><Relationship Id="rId1" Type="http://schemas.openxmlformats.org/officeDocument/2006/relationships/vmlDrawing" Target="../drawings/vmlDrawing3.vml"/><Relationship Id="rId2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quation5.bin"/><Relationship Id="rId4" Type="http://schemas.openxmlformats.org/officeDocument/2006/relationships/oleObject" Target="../embeddings/Microsoft_Equation6.bin"/><Relationship Id="rId1" Type="http://schemas.openxmlformats.org/officeDocument/2006/relationships/vmlDrawing" Target="../drawings/vmlDrawing4.vml"/><Relationship Id="rId2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4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http://</a:t>
            </a:r>
            <a:r>
              <a:rPr lang="en-US" dirty="0" err="1" smtClean="0"/>
              <a:t>www.youtube.com/watch?v</a:t>
            </a:r>
            <a:r>
              <a:rPr lang="en-US" dirty="0" smtClean="0"/>
              <a:t>=jG7vhMMXagQ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Word Similarity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David Kauchak</a:t>
            </a:r>
            <a:br>
              <a:rPr lang="en-US" dirty="0" smtClean="0"/>
            </a:br>
            <a:r>
              <a:rPr lang="en-US" dirty="0" smtClean="0"/>
              <a:t>CS159 Spring 2011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Class presentations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199"/>
            <a:ext cx="8153400" cy="5052181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IR (3/30)</a:t>
            </a:r>
          </a:p>
          <a:p>
            <a:pPr lvl="1"/>
            <a:r>
              <a:rPr lang="en-US" dirty="0" smtClean="0"/>
              <a:t>Article 1: Scott and</a:t>
            </a:r>
            <a:r>
              <a:rPr lang="en-US" dirty="0" smtClean="0"/>
              <a:t> </a:t>
            </a:r>
            <a:r>
              <a:rPr lang="en-US" dirty="0" err="1" smtClean="0"/>
              <a:t>Maksym</a:t>
            </a:r>
            <a:endParaRPr lang="en-US" dirty="0" smtClean="0"/>
          </a:p>
          <a:p>
            <a:pPr lvl="1"/>
            <a:r>
              <a:rPr lang="en-US" dirty="0" smtClean="0"/>
              <a:t>Article 2: Devin and </a:t>
            </a:r>
            <a:r>
              <a:rPr lang="en-US" dirty="0" err="1" smtClean="0"/>
              <a:t>Dandre</a:t>
            </a:r>
            <a:endParaRPr lang="en-US" dirty="0" smtClean="0"/>
          </a:p>
          <a:p>
            <a:r>
              <a:rPr lang="en-US" dirty="0" smtClean="0"/>
              <a:t>MT (4/11)</a:t>
            </a:r>
          </a:p>
          <a:p>
            <a:pPr lvl="1"/>
            <a:r>
              <a:rPr lang="en-US" dirty="0" smtClean="0"/>
              <a:t>Article 1</a:t>
            </a:r>
            <a:r>
              <a:rPr lang="en-US" dirty="0" smtClean="0"/>
              <a:t>:</a:t>
            </a:r>
            <a:r>
              <a:rPr lang="en-US" dirty="0" smtClean="0"/>
              <a:t> Jonny</a:t>
            </a:r>
            <a:r>
              <a:rPr lang="en-US" dirty="0" smtClean="0"/>
              <a:t>, </a:t>
            </a:r>
            <a:r>
              <a:rPr lang="en-US" dirty="0" err="1" smtClean="0"/>
              <a:t>Chysanthia</a:t>
            </a:r>
            <a:r>
              <a:rPr lang="en-US" dirty="0" smtClean="0"/>
              <a:t> and Daniel M.</a:t>
            </a:r>
          </a:p>
          <a:p>
            <a:pPr lvl="1"/>
            <a:r>
              <a:rPr lang="en-US" dirty="0" smtClean="0"/>
              <a:t>Article 2: Eric and Benson</a:t>
            </a:r>
          </a:p>
          <a:p>
            <a:r>
              <a:rPr lang="en-US" dirty="0" smtClean="0"/>
              <a:t>IE (4/18)</a:t>
            </a:r>
          </a:p>
          <a:p>
            <a:pPr lvl="1"/>
            <a:r>
              <a:rPr lang="en-US" dirty="0" smtClean="0"/>
              <a:t>Article 1: Kathryn and Audrey</a:t>
            </a:r>
          </a:p>
          <a:p>
            <a:pPr lvl="1"/>
            <a:r>
              <a:rPr lang="en-US" dirty="0" smtClean="0"/>
              <a:t>Article 2: Josh and Michael</a:t>
            </a:r>
          </a:p>
          <a:p>
            <a:r>
              <a:rPr lang="en-US" dirty="0" smtClean="0"/>
              <a:t>QA (4/25)</a:t>
            </a:r>
          </a:p>
          <a:p>
            <a:pPr lvl="1"/>
            <a:r>
              <a:rPr lang="en-US" dirty="0" smtClean="0"/>
              <a:t>Article 1: Dustin and </a:t>
            </a:r>
            <a:r>
              <a:rPr lang="en-US" dirty="0" err="1" smtClean="0"/>
              <a:t>Brennen</a:t>
            </a:r>
            <a:endParaRPr lang="en-US" dirty="0" smtClean="0"/>
          </a:p>
          <a:p>
            <a:pPr lvl="1"/>
            <a:r>
              <a:rPr lang="en-US" dirty="0" smtClean="0"/>
              <a:t>Article 2: Sam and Martin</a:t>
            </a:r>
          </a:p>
          <a:p>
            <a:r>
              <a:rPr lang="en-US" dirty="0" err="1" smtClean="0"/>
              <a:t>Summ</a:t>
            </a:r>
            <a:r>
              <a:rPr lang="en-US" dirty="0" smtClean="0"/>
              <a:t> </a:t>
            </a:r>
            <a:r>
              <a:rPr lang="en-US" dirty="0" smtClean="0"/>
              <a:t>(</a:t>
            </a:r>
            <a:r>
              <a:rPr lang="en-US" dirty="0" smtClean="0"/>
              <a:t>4/27???</a:t>
            </a:r>
            <a:r>
              <a:rPr lang="en-US" dirty="0" smtClean="0"/>
              <a:t>)</a:t>
            </a:r>
            <a:endParaRPr lang="en-US" dirty="0" smtClean="0"/>
          </a:p>
          <a:p>
            <a:pPr lvl="1"/>
            <a:r>
              <a:rPr lang="en-US" dirty="0" smtClean="0"/>
              <a:t>Article 1: Andres and Camille</a:t>
            </a:r>
          </a:p>
          <a:p>
            <a:pPr lvl="1"/>
            <a:r>
              <a:rPr lang="en-US" dirty="0" smtClean="0"/>
              <a:t>Article 2: Jeremy and Dan F.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Admin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Assignment 5 posted, due next Friday (4/1) at 6pm</a:t>
            </a:r>
          </a:p>
          <a:p>
            <a:pPr lvl="1"/>
            <a:r>
              <a:rPr lang="en-US" sz="2100" dirty="0" smtClean="0"/>
              <a:t>can turn in by Sunday at </a:t>
            </a:r>
            <a:r>
              <a:rPr lang="en-US" sz="2100" dirty="0" smtClean="0"/>
              <a:t>6pm</a:t>
            </a:r>
            <a:endParaRPr lang="en-US" sz="2400" dirty="0" smtClean="0"/>
          </a:p>
          <a:p>
            <a:r>
              <a:rPr lang="en-US" sz="2400" dirty="0" smtClean="0"/>
              <a:t>Class schedule</a:t>
            </a:r>
            <a:endParaRPr lang="en-US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Final project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Read the entire handout</a:t>
            </a:r>
          </a:p>
          <a:p>
            <a:r>
              <a:rPr lang="en-US" dirty="0" smtClean="0"/>
              <a:t>Groups of 2-3 people</a:t>
            </a:r>
          </a:p>
          <a:p>
            <a:pPr lvl="1"/>
            <a:r>
              <a:rPr lang="en-US" dirty="0" smtClean="0"/>
              <a:t>e-mail me </a:t>
            </a:r>
            <a:r>
              <a:rPr lang="en-US" dirty="0" err="1" smtClean="0"/>
              <a:t>asap</a:t>
            </a:r>
            <a:r>
              <a:rPr lang="en-US" dirty="0" smtClean="0"/>
              <a:t> if you’re looking for a group</a:t>
            </a:r>
          </a:p>
          <a:p>
            <a:r>
              <a:rPr lang="en-US" dirty="0" smtClean="0"/>
              <a:t>research-oriented project</a:t>
            </a:r>
          </a:p>
          <a:p>
            <a:pPr lvl="1"/>
            <a:r>
              <a:rPr lang="en-US" dirty="0" smtClean="0"/>
              <a:t>must involve some evaluation!</a:t>
            </a:r>
          </a:p>
          <a:p>
            <a:pPr lvl="1"/>
            <a:r>
              <a:rPr lang="en-US" dirty="0" smtClean="0"/>
              <a:t>must be related to NLP</a:t>
            </a:r>
          </a:p>
          <a:p>
            <a:r>
              <a:rPr lang="en-US" dirty="0" smtClean="0"/>
              <a:t>Schedule</a:t>
            </a:r>
          </a:p>
          <a:p>
            <a:pPr lvl="1"/>
            <a:r>
              <a:rPr lang="en-US" dirty="0" smtClean="0"/>
              <a:t>Monday, 4/4 project proposal</a:t>
            </a:r>
          </a:p>
          <a:p>
            <a:pPr lvl="1"/>
            <a:r>
              <a:rPr lang="en-US" dirty="0" smtClean="0"/>
              <a:t>4/15 status report 1</a:t>
            </a:r>
          </a:p>
          <a:p>
            <a:pPr lvl="1"/>
            <a:r>
              <a:rPr lang="en-US" dirty="0" smtClean="0"/>
              <a:t>4/27 status report 2</a:t>
            </a:r>
          </a:p>
          <a:p>
            <a:pPr lvl="1"/>
            <a:r>
              <a:rPr lang="en-US" dirty="0" smtClean="0"/>
              <a:t>5/2, 5/4 presentations</a:t>
            </a:r>
          </a:p>
          <a:p>
            <a:pPr lvl="1"/>
            <a:r>
              <a:rPr lang="en-US" dirty="0" smtClean="0"/>
              <a:t>5/4 </a:t>
            </a:r>
            <a:r>
              <a:rPr lang="en-US" dirty="0" err="1" smtClean="0"/>
              <a:t>writeup</a:t>
            </a:r>
            <a:endParaRPr lang="en-US" dirty="0" smtClean="0"/>
          </a:p>
          <a:p>
            <a:r>
              <a:rPr lang="en-US" dirty="0" smtClean="0"/>
              <a:t>There are lots of resources out there that you can leverage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Final project ideas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sz="2400" dirty="0" smtClean="0"/>
              <a:t>pick a text classification task</a:t>
            </a:r>
          </a:p>
          <a:p>
            <a:pPr lvl="1"/>
            <a:r>
              <a:rPr lang="en-US" sz="2000" dirty="0" smtClean="0"/>
              <a:t>evaluate different machine learning methods</a:t>
            </a:r>
          </a:p>
          <a:p>
            <a:pPr lvl="1"/>
            <a:r>
              <a:rPr lang="en-US" sz="2000" dirty="0" smtClean="0"/>
              <a:t>implement a machine learning method</a:t>
            </a:r>
          </a:p>
          <a:p>
            <a:pPr lvl="1"/>
            <a:r>
              <a:rPr lang="en-US" sz="2000" dirty="0" smtClean="0"/>
              <a:t>analyze different feature categories</a:t>
            </a:r>
          </a:p>
          <a:p>
            <a:r>
              <a:rPr lang="en-US" sz="2300" dirty="0" err="1" smtClean="0"/>
              <a:t>n</a:t>
            </a:r>
            <a:r>
              <a:rPr lang="en-US" sz="2300" dirty="0" smtClean="0"/>
              <a:t>-gram language modeling</a:t>
            </a:r>
          </a:p>
          <a:p>
            <a:pPr lvl="1"/>
            <a:r>
              <a:rPr lang="en-US" sz="2000" dirty="0" smtClean="0"/>
              <a:t>implement and compare other smoothing techniques</a:t>
            </a:r>
          </a:p>
          <a:p>
            <a:pPr lvl="1"/>
            <a:r>
              <a:rPr lang="en-US" sz="2000" dirty="0" smtClean="0"/>
              <a:t>implement alternative models</a:t>
            </a:r>
          </a:p>
          <a:p>
            <a:r>
              <a:rPr lang="en-US" sz="2300" dirty="0" smtClean="0"/>
              <a:t>parsing</a:t>
            </a:r>
          </a:p>
          <a:p>
            <a:pPr lvl="1"/>
            <a:r>
              <a:rPr lang="en-US" sz="2000" dirty="0" smtClean="0"/>
              <a:t>PCFG-based language modeling</a:t>
            </a:r>
          </a:p>
          <a:p>
            <a:pPr lvl="1"/>
            <a:r>
              <a:rPr lang="en-US" sz="2000" dirty="0" smtClean="0"/>
              <a:t>lexicalized PCFG (with smoothing)</a:t>
            </a:r>
          </a:p>
          <a:p>
            <a:pPr lvl="1"/>
            <a:r>
              <a:rPr lang="en-US" sz="2000" dirty="0" smtClean="0"/>
              <a:t>true </a:t>
            </a:r>
            <a:r>
              <a:rPr lang="en-US" sz="2000" dirty="0" err="1" smtClean="0"/>
              <a:t>n</a:t>
            </a:r>
            <a:r>
              <a:rPr lang="en-US" sz="2000" dirty="0" smtClean="0"/>
              <a:t>-best list generation</a:t>
            </a:r>
          </a:p>
          <a:p>
            <a:pPr lvl="1"/>
            <a:r>
              <a:rPr lang="en-US" sz="2000" dirty="0" smtClean="0"/>
              <a:t>parse output </a:t>
            </a:r>
            <a:r>
              <a:rPr lang="en-US" sz="2000" dirty="0" err="1" smtClean="0"/>
              <a:t>reranking</a:t>
            </a:r>
            <a:endParaRPr lang="en-US" sz="2300" dirty="0" smtClean="0"/>
          </a:p>
          <a:p>
            <a:pPr lvl="1"/>
            <a:r>
              <a:rPr lang="en-US" sz="2000" dirty="0" smtClean="0"/>
              <a:t>implement another parsing approach and compare</a:t>
            </a:r>
          </a:p>
          <a:p>
            <a:pPr lvl="1"/>
            <a:r>
              <a:rPr lang="en-US" sz="2000" dirty="0" smtClean="0"/>
              <a:t>parsing non-traditional domains (e.g. twitter)</a:t>
            </a:r>
            <a:endParaRPr lang="en-US" sz="2300" dirty="0" smtClean="0"/>
          </a:p>
          <a:p>
            <a:r>
              <a:rPr lang="en-US" sz="2300" dirty="0" smtClean="0"/>
              <a:t>EM</a:t>
            </a:r>
          </a:p>
          <a:p>
            <a:pPr lvl="1"/>
            <a:r>
              <a:rPr lang="en-US" sz="2000" dirty="0" smtClean="0"/>
              <a:t>word-alignment for text-to-text translation</a:t>
            </a:r>
          </a:p>
          <a:p>
            <a:pPr lvl="1"/>
            <a:r>
              <a:rPr lang="en-US" sz="2000" dirty="0" smtClean="0"/>
              <a:t>grammar induction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Final project ideas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en-US" dirty="0" smtClean="0"/>
              <a:t>spelling correction</a:t>
            </a:r>
          </a:p>
          <a:p>
            <a:r>
              <a:rPr lang="en-US" dirty="0" smtClean="0"/>
              <a:t>part of speech tagger</a:t>
            </a:r>
          </a:p>
          <a:p>
            <a:r>
              <a:rPr lang="en-US" dirty="0" smtClean="0"/>
              <a:t>text </a:t>
            </a:r>
            <a:r>
              <a:rPr lang="en-US" dirty="0" err="1" smtClean="0"/>
              <a:t>chunker</a:t>
            </a:r>
            <a:endParaRPr lang="en-US" dirty="0" smtClean="0"/>
          </a:p>
          <a:p>
            <a:r>
              <a:rPr lang="en-US" dirty="0" smtClean="0"/>
              <a:t>dialogue generation</a:t>
            </a:r>
          </a:p>
          <a:p>
            <a:r>
              <a:rPr lang="en-US" dirty="0" smtClean="0"/>
              <a:t>pronoun resolution</a:t>
            </a:r>
          </a:p>
          <a:p>
            <a:r>
              <a:rPr lang="en-US" dirty="0" smtClean="0"/>
              <a:t>compare word similarity measures (more than the ones we’re looking at for assign. 5)</a:t>
            </a:r>
          </a:p>
          <a:p>
            <a:r>
              <a:rPr lang="en-US" dirty="0" smtClean="0"/>
              <a:t>word sense disambiguation</a:t>
            </a:r>
          </a:p>
          <a:p>
            <a:r>
              <a:rPr lang="en-US" dirty="0" smtClean="0"/>
              <a:t>machine translation</a:t>
            </a:r>
          </a:p>
          <a:p>
            <a:pPr lvl="1"/>
            <a:r>
              <a:rPr lang="en-US" dirty="0" smtClean="0"/>
              <a:t>compare sentence alignment techniques</a:t>
            </a:r>
          </a:p>
          <a:p>
            <a:r>
              <a:rPr lang="en-US" dirty="0" smtClean="0"/>
              <a:t>information retrieval</a:t>
            </a:r>
          </a:p>
          <a:p>
            <a:r>
              <a:rPr lang="en-US" dirty="0" smtClean="0"/>
              <a:t>information extraction</a:t>
            </a:r>
          </a:p>
          <a:p>
            <a:r>
              <a:rPr lang="en-US" dirty="0" smtClean="0"/>
              <a:t>question answering</a:t>
            </a:r>
          </a:p>
          <a:p>
            <a:r>
              <a:rPr lang="en-US" dirty="0" smtClean="0"/>
              <a:t>summarization</a:t>
            </a:r>
          </a:p>
          <a:p>
            <a:r>
              <a:rPr lang="en-US" dirty="0" smtClean="0"/>
              <a:t>speech recognition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Text Similarity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1121229"/>
          </a:xfrm>
        </p:spPr>
        <p:txBody>
          <a:bodyPr/>
          <a:lstStyle/>
          <a:p>
            <a:r>
              <a:rPr lang="en-US" dirty="0" smtClean="0"/>
              <a:t>A common question in NLP is how similar are texts</a:t>
            </a:r>
            <a:endParaRPr lang="en-US" dirty="0"/>
          </a:p>
        </p:txBody>
      </p:sp>
      <p:grpSp>
        <p:nvGrpSpPr>
          <p:cNvPr id="58" name="Group 57"/>
          <p:cNvGrpSpPr/>
          <p:nvPr/>
        </p:nvGrpSpPr>
        <p:grpSpPr>
          <a:xfrm>
            <a:off x="1501483" y="2472389"/>
            <a:ext cx="6554576" cy="1052285"/>
            <a:chOff x="1563738" y="2721429"/>
            <a:chExt cx="6554576" cy="1052285"/>
          </a:xfrm>
        </p:grpSpPr>
        <p:grpSp>
          <p:nvGrpSpPr>
            <p:cNvPr id="14" name="Group 13"/>
            <p:cNvGrpSpPr/>
            <p:nvPr/>
          </p:nvGrpSpPr>
          <p:grpSpPr>
            <a:xfrm>
              <a:off x="2746621" y="2721429"/>
              <a:ext cx="834572" cy="1052285"/>
              <a:chOff x="1669143" y="3531810"/>
              <a:chExt cx="834572" cy="1052285"/>
            </a:xfrm>
          </p:grpSpPr>
          <p:sp>
            <p:nvSpPr>
              <p:cNvPr id="4" name="Rectangle 3"/>
              <p:cNvSpPr/>
              <p:nvPr/>
            </p:nvSpPr>
            <p:spPr>
              <a:xfrm>
                <a:off x="1669143" y="3531810"/>
                <a:ext cx="834572" cy="1052285"/>
              </a:xfrm>
              <a:prstGeom prst="rect">
                <a:avLst/>
              </a:prstGeom>
              <a:noFill/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6" name="Straight Connector 5"/>
              <p:cNvCxnSpPr/>
              <p:nvPr/>
            </p:nvCxnSpPr>
            <p:spPr>
              <a:xfrm>
                <a:off x="1765903" y="3676954"/>
                <a:ext cx="592668" cy="1588"/>
              </a:xfrm>
              <a:prstGeom prst="line">
                <a:avLst/>
              </a:prstGeom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Straight Connector 8"/>
              <p:cNvCxnSpPr/>
              <p:nvPr/>
            </p:nvCxnSpPr>
            <p:spPr>
              <a:xfrm>
                <a:off x="1773163" y="3817259"/>
                <a:ext cx="592668" cy="1588"/>
              </a:xfrm>
              <a:prstGeom prst="line">
                <a:avLst/>
              </a:prstGeom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Straight Connector 9"/>
              <p:cNvCxnSpPr/>
              <p:nvPr/>
            </p:nvCxnSpPr>
            <p:spPr>
              <a:xfrm>
                <a:off x="1768328" y="3957564"/>
                <a:ext cx="592668" cy="1588"/>
              </a:xfrm>
              <a:prstGeom prst="line">
                <a:avLst/>
              </a:prstGeom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Connector 10"/>
              <p:cNvCxnSpPr/>
              <p:nvPr/>
            </p:nvCxnSpPr>
            <p:spPr>
              <a:xfrm>
                <a:off x="1773163" y="4083349"/>
                <a:ext cx="592668" cy="1588"/>
              </a:xfrm>
              <a:prstGeom prst="line">
                <a:avLst/>
              </a:prstGeom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Straight Connector 11"/>
              <p:cNvCxnSpPr/>
              <p:nvPr/>
            </p:nvCxnSpPr>
            <p:spPr>
              <a:xfrm>
                <a:off x="1780423" y="4223654"/>
                <a:ext cx="592668" cy="1588"/>
              </a:xfrm>
              <a:prstGeom prst="line">
                <a:avLst/>
              </a:prstGeom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Connector 12"/>
              <p:cNvCxnSpPr/>
              <p:nvPr/>
            </p:nvCxnSpPr>
            <p:spPr>
              <a:xfrm>
                <a:off x="1775588" y="4363959"/>
                <a:ext cx="592668" cy="1588"/>
              </a:xfrm>
              <a:prstGeom prst="line">
                <a:avLst/>
              </a:prstGeom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5" name="Group 14"/>
            <p:cNvGrpSpPr/>
            <p:nvPr/>
          </p:nvGrpSpPr>
          <p:grpSpPr>
            <a:xfrm>
              <a:off x="4313309" y="2721429"/>
              <a:ext cx="834572" cy="1052285"/>
              <a:chOff x="1669143" y="3531810"/>
              <a:chExt cx="834572" cy="1052285"/>
            </a:xfrm>
          </p:grpSpPr>
          <p:sp>
            <p:nvSpPr>
              <p:cNvPr id="16" name="Rectangle 15"/>
              <p:cNvSpPr/>
              <p:nvPr/>
            </p:nvSpPr>
            <p:spPr>
              <a:xfrm>
                <a:off x="1669143" y="3531810"/>
                <a:ext cx="834572" cy="1052285"/>
              </a:xfrm>
              <a:prstGeom prst="rect">
                <a:avLst/>
              </a:prstGeom>
              <a:noFill/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7" name="Straight Connector 16"/>
              <p:cNvCxnSpPr/>
              <p:nvPr/>
            </p:nvCxnSpPr>
            <p:spPr>
              <a:xfrm>
                <a:off x="1765903" y="3676954"/>
                <a:ext cx="592668" cy="1588"/>
              </a:xfrm>
              <a:prstGeom prst="line">
                <a:avLst/>
              </a:prstGeom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Straight Connector 17"/>
              <p:cNvCxnSpPr/>
              <p:nvPr/>
            </p:nvCxnSpPr>
            <p:spPr>
              <a:xfrm>
                <a:off x="1773163" y="3817259"/>
                <a:ext cx="592668" cy="1588"/>
              </a:xfrm>
              <a:prstGeom prst="line">
                <a:avLst/>
              </a:prstGeom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Straight Connector 18"/>
              <p:cNvCxnSpPr/>
              <p:nvPr/>
            </p:nvCxnSpPr>
            <p:spPr>
              <a:xfrm>
                <a:off x="1768328" y="3957564"/>
                <a:ext cx="592668" cy="1588"/>
              </a:xfrm>
              <a:prstGeom prst="line">
                <a:avLst/>
              </a:prstGeom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Straight Connector 19"/>
              <p:cNvCxnSpPr/>
              <p:nvPr/>
            </p:nvCxnSpPr>
            <p:spPr>
              <a:xfrm>
                <a:off x="1773163" y="4083349"/>
                <a:ext cx="592668" cy="1588"/>
              </a:xfrm>
              <a:prstGeom prst="line">
                <a:avLst/>
              </a:prstGeom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Straight Connector 20"/>
              <p:cNvCxnSpPr/>
              <p:nvPr/>
            </p:nvCxnSpPr>
            <p:spPr>
              <a:xfrm>
                <a:off x="1780423" y="4223654"/>
                <a:ext cx="592668" cy="1588"/>
              </a:xfrm>
              <a:prstGeom prst="line">
                <a:avLst/>
              </a:prstGeom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Straight Connector 21"/>
              <p:cNvCxnSpPr/>
              <p:nvPr/>
            </p:nvCxnSpPr>
            <p:spPr>
              <a:xfrm>
                <a:off x="1775588" y="4363959"/>
                <a:ext cx="592668" cy="1588"/>
              </a:xfrm>
              <a:prstGeom prst="line">
                <a:avLst/>
              </a:prstGeom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3" name="TextBox 22"/>
            <p:cNvSpPr txBox="1"/>
            <p:nvPr/>
          </p:nvSpPr>
          <p:spPr>
            <a:xfrm>
              <a:off x="1563738" y="2779409"/>
              <a:ext cx="118288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800" dirty="0" err="1" smtClean="0"/>
                <a:t>sim</a:t>
              </a:r>
              <a:r>
                <a:rPr lang="en-US" sz="4800" dirty="0" smtClean="0"/>
                <a:t>(</a:t>
              </a:r>
              <a:endParaRPr lang="en-US" sz="4800" dirty="0"/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5351956" y="2779409"/>
              <a:ext cx="276635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800" dirty="0" smtClean="0"/>
                <a:t>) = </a:t>
              </a:r>
              <a:r>
                <a:rPr lang="en-US" sz="4800" dirty="0" smtClean="0">
                  <a:latin typeface="Arial"/>
                  <a:cs typeface="Arial"/>
                </a:rPr>
                <a:t>?</a:t>
              </a:r>
              <a:endParaRPr lang="en-US" sz="4800" dirty="0">
                <a:latin typeface="Arial"/>
                <a:cs typeface="Arial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3792860" y="2733272"/>
              <a:ext cx="118288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800" dirty="0"/>
                <a:t>,</a:t>
              </a:r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1758300" y="5062814"/>
            <a:ext cx="834572" cy="1052285"/>
            <a:chOff x="1669143" y="3531810"/>
            <a:chExt cx="834572" cy="1052285"/>
          </a:xfrm>
        </p:grpSpPr>
        <p:sp>
          <p:nvSpPr>
            <p:cNvPr id="27" name="Rectangle 26"/>
            <p:cNvSpPr/>
            <p:nvPr/>
          </p:nvSpPr>
          <p:spPr>
            <a:xfrm>
              <a:off x="1669143" y="3531810"/>
              <a:ext cx="834572" cy="1052285"/>
            </a:xfrm>
            <a:prstGeom prst="rect">
              <a:avLst/>
            </a:prstGeom>
            <a:noFill/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8" name="Straight Connector 27"/>
            <p:cNvCxnSpPr/>
            <p:nvPr/>
          </p:nvCxnSpPr>
          <p:spPr>
            <a:xfrm>
              <a:off x="1765903" y="3676954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>
              <a:off x="1773163" y="3817259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>
              <a:off x="1768328" y="3957564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>
              <a:off x="1773163" y="4083349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>
              <a:off x="1780423" y="4223654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1775588" y="4363959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4" name="Group 33"/>
          <p:cNvGrpSpPr/>
          <p:nvPr/>
        </p:nvGrpSpPr>
        <p:grpSpPr>
          <a:xfrm>
            <a:off x="3876392" y="4226672"/>
            <a:ext cx="696688" cy="693432"/>
            <a:chOff x="1669143" y="3531810"/>
            <a:chExt cx="834572" cy="1052285"/>
          </a:xfrm>
        </p:grpSpPr>
        <p:sp>
          <p:nvSpPr>
            <p:cNvPr id="35" name="Rectangle 34"/>
            <p:cNvSpPr/>
            <p:nvPr/>
          </p:nvSpPr>
          <p:spPr>
            <a:xfrm>
              <a:off x="1669143" y="3531810"/>
              <a:ext cx="834572" cy="1052285"/>
            </a:xfrm>
            <a:prstGeom prst="rect">
              <a:avLst/>
            </a:prstGeom>
            <a:noFill/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6" name="Straight Connector 35"/>
            <p:cNvCxnSpPr/>
            <p:nvPr/>
          </p:nvCxnSpPr>
          <p:spPr>
            <a:xfrm>
              <a:off x="1765903" y="3676954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/>
          </p:nvCxnSpPr>
          <p:spPr>
            <a:xfrm>
              <a:off x="1773163" y="3817259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/>
            <p:nvPr/>
          </p:nvCxnSpPr>
          <p:spPr>
            <a:xfrm>
              <a:off x="1768328" y="3957564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/>
            <p:nvPr/>
          </p:nvCxnSpPr>
          <p:spPr>
            <a:xfrm>
              <a:off x="1773163" y="4083349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/>
            <p:cNvCxnSpPr/>
            <p:nvPr/>
          </p:nvCxnSpPr>
          <p:spPr>
            <a:xfrm>
              <a:off x="1780423" y="4223654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/>
            <p:nvPr/>
          </p:nvCxnSpPr>
          <p:spPr>
            <a:xfrm>
              <a:off x="1775588" y="4363959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2" name="Group 41"/>
          <p:cNvGrpSpPr/>
          <p:nvPr/>
        </p:nvGrpSpPr>
        <p:grpSpPr>
          <a:xfrm>
            <a:off x="3876392" y="5074133"/>
            <a:ext cx="696688" cy="693432"/>
            <a:chOff x="1669143" y="3531810"/>
            <a:chExt cx="834572" cy="1052285"/>
          </a:xfrm>
        </p:grpSpPr>
        <p:sp>
          <p:nvSpPr>
            <p:cNvPr id="43" name="Rectangle 42"/>
            <p:cNvSpPr/>
            <p:nvPr/>
          </p:nvSpPr>
          <p:spPr>
            <a:xfrm>
              <a:off x="1669143" y="3531810"/>
              <a:ext cx="834572" cy="1052285"/>
            </a:xfrm>
            <a:prstGeom prst="rect">
              <a:avLst/>
            </a:prstGeom>
            <a:noFill/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4" name="Straight Connector 43"/>
            <p:cNvCxnSpPr/>
            <p:nvPr/>
          </p:nvCxnSpPr>
          <p:spPr>
            <a:xfrm>
              <a:off x="1765903" y="3676954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/>
            <p:nvPr/>
          </p:nvCxnSpPr>
          <p:spPr>
            <a:xfrm>
              <a:off x="1773163" y="3817259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/>
            <p:nvPr/>
          </p:nvCxnSpPr>
          <p:spPr>
            <a:xfrm>
              <a:off x="1768328" y="3957564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/>
            <p:cNvCxnSpPr/>
            <p:nvPr/>
          </p:nvCxnSpPr>
          <p:spPr>
            <a:xfrm>
              <a:off x="1773163" y="4083349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/>
            <p:nvPr/>
          </p:nvCxnSpPr>
          <p:spPr>
            <a:xfrm>
              <a:off x="1780423" y="4223654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/>
            <p:cNvCxnSpPr/>
            <p:nvPr/>
          </p:nvCxnSpPr>
          <p:spPr>
            <a:xfrm>
              <a:off x="1775588" y="4363959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0" name="Group 49"/>
          <p:cNvGrpSpPr/>
          <p:nvPr/>
        </p:nvGrpSpPr>
        <p:grpSpPr>
          <a:xfrm>
            <a:off x="3894581" y="5919965"/>
            <a:ext cx="696688" cy="693432"/>
            <a:chOff x="1669143" y="3531810"/>
            <a:chExt cx="834572" cy="1052285"/>
          </a:xfrm>
        </p:grpSpPr>
        <p:sp>
          <p:nvSpPr>
            <p:cNvPr id="51" name="Rectangle 50"/>
            <p:cNvSpPr/>
            <p:nvPr/>
          </p:nvSpPr>
          <p:spPr>
            <a:xfrm>
              <a:off x="1669143" y="3531810"/>
              <a:ext cx="834572" cy="1052285"/>
            </a:xfrm>
            <a:prstGeom prst="rect">
              <a:avLst/>
            </a:prstGeom>
            <a:noFill/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52" name="Straight Connector 51"/>
            <p:cNvCxnSpPr/>
            <p:nvPr/>
          </p:nvCxnSpPr>
          <p:spPr>
            <a:xfrm>
              <a:off x="1765903" y="3676954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/>
            <p:nvPr/>
          </p:nvCxnSpPr>
          <p:spPr>
            <a:xfrm>
              <a:off x="1773163" y="3817259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/>
            <p:nvPr/>
          </p:nvCxnSpPr>
          <p:spPr>
            <a:xfrm>
              <a:off x="1768328" y="3957564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/>
            <p:nvPr/>
          </p:nvCxnSpPr>
          <p:spPr>
            <a:xfrm>
              <a:off x="1773163" y="4083349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/>
            <p:cNvCxnSpPr/>
            <p:nvPr/>
          </p:nvCxnSpPr>
          <p:spPr>
            <a:xfrm>
              <a:off x="1780423" y="4223654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/>
            <p:nvPr/>
          </p:nvCxnSpPr>
          <p:spPr>
            <a:xfrm>
              <a:off x="1775588" y="4363959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9" name="Rectangle 58"/>
          <p:cNvSpPr/>
          <p:nvPr/>
        </p:nvSpPr>
        <p:spPr>
          <a:xfrm>
            <a:off x="3032434" y="5105435"/>
            <a:ext cx="498479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400" dirty="0" smtClean="0">
                <a:latin typeface="Arial"/>
                <a:cs typeface="Arial"/>
              </a:rPr>
              <a:t>?</a:t>
            </a:r>
            <a:endParaRPr lang="en-US" sz="4400" dirty="0"/>
          </a:p>
        </p:txBody>
      </p:sp>
      <p:sp>
        <p:nvSpPr>
          <p:cNvPr id="60" name="TextBox 59"/>
          <p:cNvSpPr txBox="1"/>
          <p:nvPr/>
        </p:nvSpPr>
        <p:spPr>
          <a:xfrm>
            <a:off x="256817" y="2781318"/>
            <a:ext cx="15014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score:</a:t>
            </a:r>
            <a:endParaRPr lang="en-US" sz="2800" dirty="0">
              <a:solidFill>
                <a:srgbClr val="0000FF"/>
              </a:solidFill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256817" y="5226958"/>
            <a:ext cx="15014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rank:</a:t>
            </a:r>
            <a:endParaRPr lang="en-US" sz="2800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Text similarity recapped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Set based – easy and efficient to calculate</a:t>
            </a:r>
          </a:p>
          <a:p>
            <a:pPr lvl="1"/>
            <a:r>
              <a:rPr lang="en-US" dirty="0" smtClean="0"/>
              <a:t>word overlap</a:t>
            </a:r>
          </a:p>
          <a:p>
            <a:pPr lvl="1"/>
            <a:r>
              <a:rPr lang="en-US" dirty="0" err="1" smtClean="0"/>
              <a:t>Jaccard</a:t>
            </a:r>
            <a:endParaRPr lang="en-US" dirty="0" smtClean="0"/>
          </a:p>
          <a:p>
            <a:pPr lvl="1"/>
            <a:r>
              <a:rPr lang="en-US" dirty="0" smtClean="0"/>
              <a:t>Dice</a:t>
            </a:r>
          </a:p>
          <a:p>
            <a:r>
              <a:rPr lang="en-US" dirty="0" smtClean="0"/>
              <a:t>Vector </a:t>
            </a:r>
            <a:r>
              <a:rPr lang="en-US" dirty="0" smtClean="0"/>
              <a:t>based</a:t>
            </a:r>
          </a:p>
          <a:p>
            <a:pPr lvl="1"/>
            <a:r>
              <a:rPr lang="en-US" dirty="0" smtClean="0"/>
              <a:t>create a feature vector based on word occurrences (or other features)</a:t>
            </a:r>
            <a:endParaRPr lang="en-US" dirty="0" smtClean="0"/>
          </a:p>
          <a:p>
            <a:pPr lvl="1"/>
            <a:r>
              <a:rPr lang="en-US" dirty="0" smtClean="0"/>
              <a:t>Can use any distance measure</a:t>
            </a:r>
          </a:p>
          <a:p>
            <a:pPr lvl="2"/>
            <a:r>
              <a:rPr lang="en-US" dirty="0" smtClean="0"/>
              <a:t>L1 (Manhattan)</a:t>
            </a:r>
          </a:p>
          <a:p>
            <a:pPr lvl="2"/>
            <a:r>
              <a:rPr lang="en-US" dirty="0" smtClean="0"/>
              <a:t>L2 (Euclidean)</a:t>
            </a:r>
          </a:p>
          <a:p>
            <a:pPr lvl="2"/>
            <a:r>
              <a:rPr lang="en-US" dirty="0" smtClean="0"/>
              <a:t>Cosine</a:t>
            </a:r>
          </a:p>
          <a:p>
            <a:pPr lvl="1"/>
            <a:r>
              <a:rPr lang="en-US" dirty="0" smtClean="0"/>
              <a:t>Normalize the length</a:t>
            </a:r>
          </a:p>
          <a:p>
            <a:pPr lvl="1"/>
            <a:r>
              <a:rPr lang="en-US" dirty="0" smtClean="0"/>
              <a:t>Feature/dimension weighting</a:t>
            </a:r>
          </a:p>
          <a:p>
            <a:pPr lvl="2"/>
            <a:r>
              <a:rPr lang="en-US" dirty="0" smtClean="0"/>
              <a:t>inverse document frequency (IDF)</a:t>
            </a:r>
          </a:p>
          <a:p>
            <a:pPr lvl="2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Stoplists</a:t>
            </a:r>
            <a:r>
              <a:rPr lang="en-US" dirty="0" smtClean="0"/>
              <a:t>: extreme weighting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Some words like ‘a’ and ‘the’ will occur in almost every document</a:t>
            </a:r>
          </a:p>
          <a:p>
            <a:pPr lvl="1"/>
            <a:r>
              <a:rPr lang="en-US" sz="2400" dirty="0" smtClean="0"/>
              <a:t>IDF will be 0 for any word that occurs in all document</a:t>
            </a:r>
          </a:p>
          <a:p>
            <a:pPr lvl="1"/>
            <a:r>
              <a:rPr lang="en-US" sz="2400" dirty="0" smtClean="0"/>
              <a:t>For words that occur in almost all of the documents, they will be nearly 0</a:t>
            </a:r>
          </a:p>
          <a:p>
            <a:r>
              <a:rPr lang="en-US" sz="2800" dirty="0" smtClean="0"/>
              <a:t>A </a:t>
            </a:r>
            <a:r>
              <a:rPr lang="en-US" sz="2800" b="1" i="1" dirty="0" err="1" smtClean="0"/>
              <a:t>stoplist</a:t>
            </a:r>
            <a:r>
              <a:rPr lang="en-US" sz="2800" dirty="0" smtClean="0"/>
              <a:t> is a list of words that should </a:t>
            </a:r>
            <a:r>
              <a:rPr lang="en-US" sz="2800" b="1" dirty="0" smtClean="0"/>
              <a:t>not</a:t>
            </a:r>
            <a:r>
              <a:rPr lang="en-US" sz="2800" dirty="0" smtClean="0"/>
              <a:t> be considered</a:t>
            </a:r>
            <a:r>
              <a:rPr lang="en-US" sz="2800" dirty="0" smtClean="0"/>
              <a:t> (</a:t>
            </a:r>
            <a:r>
              <a:rPr lang="en-US" sz="2800" dirty="0" smtClean="0"/>
              <a:t>in this case, similarity calculations)</a:t>
            </a:r>
          </a:p>
          <a:p>
            <a:pPr lvl="1"/>
            <a:r>
              <a:rPr lang="en-US" sz="2500" dirty="0" smtClean="0"/>
              <a:t>Sometimes this is the </a:t>
            </a:r>
            <a:r>
              <a:rPr lang="en-US" sz="2500" i="1" dirty="0" err="1" smtClean="0"/>
              <a:t>n</a:t>
            </a:r>
            <a:r>
              <a:rPr lang="en-US" sz="2500" dirty="0" smtClean="0"/>
              <a:t> most frequent words</a:t>
            </a:r>
          </a:p>
          <a:p>
            <a:pPr lvl="1"/>
            <a:r>
              <a:rPr lang="en-US" sz="2500" dirty="0" smtClean="0"/>
              <a:t>Often, it’s a list of a few hundred words manually created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Stoplist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245809" y="1752093"/>
            <a:ext cx="1100666" cy="3046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smtClean="0"/>
              <a:t>I</a:t>
            </a:r>
          </a:p>
          <a:p>
            <a:r>
              <a:rPr lang="en-US" sz="1200" dirty="0" smtClean="0"/>
              <a:t>a</a:t>
            </a:r>
          </a:p>
          <a:p>
            <a:r>
              <a:rPr lang="en-US" sz="1200" dirty="0" smtClean="0"/>
              <a:t>aboard</a:t>
            </a:r>
          </a:p>
          <a:p>
            <a:r>
              <a:rPr lang="en-US" sz="1200" dirty="0" smtClean="0"/>
              <a:t>about</a:t>
            </a:r>
          </a:p>
          <a:p>
            <a:r>
              <a:rPr lang="en-US" sz="1200" dirty="0" smtClean="0"/>
              <a:t>above</a:t>
            </a:r>
          </a:p>
          <a:p>
            <a:r>
              <a:rPr lang="en-US" sz="1200" dirty="0" smtClean="0"/>
              <a:t>across</a:t>
            </a:r>
          </a:p>
          <a:p>
            <a:r>
              <a:rPr lang="en-US" sz="1200" dirty="0" smtClean="0"/>
              <a:t>after</a:t>
            </a:r>
          </a:p>
          <a:p>
            <a:r>
              <a:rPr lang="en-US" sz="1200" dirty="0" smtClean="0"/>
              <a:t>afterwards</a:t>
            </a:r>
          </a:p>
          <a:p>
            <a:r>
              <a:rPr lang="en-US" sz="1200" dirty="0" smtClean="0"/>
              <a:t>against</a:t>
            </a:r>
          </a:p>
          <a:p>
            <a:r>
              <a:rPr lang="en-US" sz="1200" dirty="0" err="1" smtClean="0"/>
              <a:t>agin</a:t>
            </a:r>
            <a:endParaRPr lang="en-US" sz="1200" dirty="0" smtClean="0"/>
          </a:p>
          <a:p>
            <a:r>
              <a:rPr lang="en-US" sz="1200" dirty="0" smtClean="0"/>
              <a:t>ago</a:t>
            </a:r>
          </a:p>
          <a:p>
            <a:r>
              <a:rPr lang="en-US" sz="1200" dirty="0" smtClean="0"/>
              <a:t>agreed-upon</a:t>
            </a:r>
          </a:p>
          <a:p>
            <a:r>
              <a:rPr lang="en-US" sz="1200" dirty="0" smtClean="0"/>
              <a:t>ah</a:t>
            </a:r>
          </a:p>
          <a:p>
            <a:r>
              <a:rPr lang="en-US" sz="1200" dirty="0" smtClean="0"/>
              <a:t>alas</a:t>
            </a:r>
          </a:p>
          <a:p>
            <a:r>
              <a:rPr lang="en-US" sz="1200" dirty="0" smtClean="0"/>
              <a:t>albeit</a:t>
            </a:r>
          </a:p>
          <a:p>
            <a:r>
              <a:rPr lang="en-US" sz="1200" dirty="0" smtClean="0"/>
              <a:t>all</a:t>
            </a:r>
          </a:p>
        </p:txBody>
      </p:sp>
      <p:sp>
        <p:nvSpPr>
          <p:cNvPr id="5" name="Rectangle 4"/>
          <p:cNvSpPr/>
          <p:nvPr/>
        </p:nvSpPr>
        <p:spPr>
          <a:xfrm>
            <a:off x="2346475" y="1752093"/>
            <a:ext cx="858761" cy="3046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smtClean="0"/>
              <a:t>all-over</a:t>
            </a:r>
          </a:p>
          <a:p>
            <a:r>
              <a:rPr lang="en-US" sz="1200" dirty="0" smtClean="0"/>
              <a:t>almost</a:t>
            </a:r>
          </a:p>
          <a:p>
            <a:r>
              <a:rPr lang="en-US" sz="1200" dirty="0" smtClean="0"/>
              <a:t>along</a:t>
            </a:r>
          </a:p>
          <a:p>
            <a:r>
              <a:rPr lang="en-US" sz="1200" dirty="0" smtClean="0"/>
              <a:t>alongside</a:t>
            </a:r>
          </a:p>
          <a:p>
            <a:r>
              <a:rPr lang="en-US" sz="1200" dirty="0" err="1" smtClean="0"/>
              <a:t>altho</a:t>
            </a:r>
            <a:endParaRPr lang="en-US" sz="1200" dirty="0" smtClean="0"/>
          </a:p>
          <a:p>
            <a:r>
              <a:rPr lang="en-US" sz="1200" dirty="0" smtClean="0"/>
              <a:t>although</a:t>
            </a:r>
          </a:p>
          <a:p>
            <a:r>
              <a:rPr lang="en-US" sz="1200" dirty="0" smtClean="0"/>
              <a:t>amid</a:t>
            </a:r>
          </a:p>
          <a:p>
            <a:r>
              <a:rPr lang="en-US" sz="1200" dirty="0" smtClean="0"/>
              <a:t>amidst</a:t>
            </a:r>
          </a:p>
          <a:p>
            <a:r>
              <a:rPr lang="en-US" sz="1200" dirty="0" smtClean="0"/>
              <a:t>among</a:t>
            </a:r>
          </a:p>
          <a:p>
            <a:r>
              <a:rPr lang="en-US" sz="1200" dirty="0" smtClean="0"/>
              <a:t>amongst</a:t>
            </a:r>
          </a:p>
          <a:p>
            <a:r>
              <a:rPr lang="en-US" sz="1200" dirty="0" smtClean="0"/>
              <a:t>an</a:t>
            </a:r>
          </a:p>
          <a:p>
            <a:r>
              <a:rPr lang="en-US" sz="1200" dirty="0" smtClean="0"/>
              <a:t>and</a:t>
            </a:r>
          </a:p>
          <a:p>
            <a:r>
              <a:rPr lang="en-US" sz="1200" dirty="0" smtClean="0"/>
              <a:t>another</a:t>
            </a:r>
          </a:p>
          <a:p>
            <a:r>
              <a:rPr lang="en-US" sz="1200" dirty="0" smtClean="0"/>
              <a:t>any</a:t>
            </a:r>
          </a:p>
          <a:p>
            <a:r>
              <a:rPr lang="en-US" sz="1200" dirty="0" smtClean="0"/>
              <a:t>anyone</a:t>
            </a:r>
          </a:p>
          <a:p>
            <a:r>
              <a:rPr lang="en-US" sz="1200" dirty="0" smtClean="0"/>
              <a:t>anything</a:t>
            </a:r>
          </a:p>
        </p:txBody>
      </p:sp>
      <p:sp>
        <p:nvSpPr>
          <p:cNvPr id="6" name="Rectangle 5"/>
          <p:cNvSpPr/>
          <p:nvPr/>
        </p:nvSpPr>
        <p:spPr>
          <a:xfrm>
            <a:off x="3422950" y="1752093"/>
            <a:ext cx="931334" cy="3046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smtClean="0"/>
              <a:t>around</a:t>
            </a:r>
          </a:p>
          <a:p>
            <a:r>
              <a:rPr lang="en-US" sz="1200" dirty="0" smtClean="0"/>
              <a:t>as</a:t>
            </a:r>
          </a:p>
          <a:p>
            <a:r>
              <a:rPr lang="en-US" sz="1200" dirty="0" smtClean="0"/>
              <a:t>aside</a:t>
            </a:r>
          </a:p>
          <a:p>
            <a:r>
              <a:rPr lang="en-US" sz="1200" dirty="0" smtClean="0"/>
              <a:t>astride</a:t>
            </a:r>
          </a:p>
          <a:p>
            <a:r>
              <a:rPr lang="en-US" sz="1200" dirty="0" smtClean="0"/>
              <a:t>at</a:t>
            </a:r>
          </a:p>
          <a:p>
            <a:r>
              <a:rPr lang="en-US" sz="1200" dirty="0" smtClean="0"/>
              <a:t>atop</a:t>
            </a:r>
          </a:p>
          <a:p>
            <a:r>
              <a:rPr lang="en-US" sz="1200" dirty="0" smtClean="0"/>
              <a:t>avec</a:t>
            </a:r>
          </a:p>
          <a:p>
            <a:r>
              <a:rPr lang="en-US" sz="1200" dirty="0" smtClean="0"/>
              <a:t>away</a:t>
            </a:r>
          </a:p>
          <a:p>
            <a:r>
              <a:rPr lang="en-US" sz="1200" dirty="0" smtClean="0"/>
              <a:t>back</a:t>
            </a:r>
          </a:p>
          <a:p>
            <a:r>
              <a:rPr lang="en-US" sz="1200" dirty="0" smtClean="0"/>
              <a:t>be</a:t>
            </a:r>
          </a:p>
          <a:p>
            <a:r>
              <a:rPr lang="en-US" sz="1200" dirty="0" smtClean="0"/>
              <a:t>because</a:t>
            </a:r>
          </a:p>
          <a:p>
            <a:r>
              <a:rPr lang="en-US" sz="1200" dirty="0" smtClean="0"/>
              <a:t>before</a:t>
            </a:r>
          </a:p>
          <a:p>
            <a:r>
              <a:rPr lang="en-US" sz="1200" dirty="0" smtClean="0"/>
              <a:t>beforehand</a:t>
            </a:r>
          </a:p>
          <a:p>
            <a:r>
              <a:rPr lang="en-US" sz="1200" dirty="0" smtClean="0"/>
              <a:t>behind</a:t>
            </a:r>
          </a:p>
          <a:p>
            <a:r>
              <a:rPr lang="en-US" sz="1200" dirty="0" err="1" smtClean="0"/>
              <a:t>behynde</a:t>
            </a:r>
            <a:endParaRPr lang="en-US" sz="1200" dirty="0" smtClean="0"/>
          </a:p>
          <a:p>
            <a:r>
              <a:rPr lang="en-US" sz="1200" dirty="0" smtClean="0"/>
              <a:t>below</a:t>
            </a:r>
          </a:p>
        </p:txBody>
      </p:sp>
      <p:sp>
        <p:nvSpPr>
          <p:cNvPr id="7" name="Rectangle 6"/>
          <p:cNvSpPr/>
          <p:nvPr/>
        </p:nvSpPr>
        <p:spPr>
          <a:xfrm>
            <a:off x="4547807" y="1752093"/>
            <a:ext cx="798287" cy="3046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smtClean="0"/>
              <a:t>beneath</a:t>
            </a:r>
          </a:p>
          <a:p>
            <a:r>
              <a:rPr lang="en-US" sz="1200" dirty="0" smtClean="0"/>
              <a:t>beside</a:t>
            </a:r>
          </a:p>
          <a:p>
            <a:r>
              <a:rPr lang="en-US" sz="1200" dirty="0" smtClean="0"/>
              <a:t>besides</a:t>
            </a:r>
          </a:p>
          <a:p>
            <a:r>
              <a:rPr lang="en-US" sz="1200" dirty="0" smtClean="0"/>
              <a:t>between</a:t>
            </a:r>
          </a:p>
          <a:p>
            <a:r>
              <a:rPr lang="en-US" sz="1200" dirty="0" err="1" smtClean="0"/>
              <a:t>bewteen</a:t>
            </a:r>
            <a:endParaRPr lang="en-US" sz="1200" dirty="0" smtClean="0"/>
          </a:p>
          <a:p>
            <a:r>
              <a:rPr lang="en-US" sz="1200" dirty="0" smtClean="0"/>
              <a:t>beyond</a:t>
            </a:r>
          </a:p>
          <a:p>
            <a:r>
              <a:rPr lang="en-US" sz="1200" dirty="0" smtClean="0"/>
              <a:t>bi</a:t>
            </a:r>
          </a:p>
          <a:p>
            <a:r>
              <a:rPr lang="en-US" sz="1200" dirty="0" smtClean="0"/>
              <a:t>both</a:t>
            </a:r>
          </a:p>
          <a:p>
            <a:r>
              <a:rPr lang="en-US" sz="1200" dirty="0" smtClean="0"/>
              <a:t>but</a:t>
            </a:r>
          </a:p>
          <a:p>
            <a:r>
              <a:rPr lang="en-US" sz="1200" dirty="0" smtClean="0"/>
              <a:t>by</a:t>
            </a:r>
          </a:p>
          <a:p>
            <a:r>
              <a:rPr lang="en-US" sz="1200" dirty="0" smtClean="0"/>
              <a:t>ca.</a:t>
            </a:r>
          </a:p>
          <a:p>
            <a:r>
              <a:rPr lang="en-US" sz="1200" dirty="0" smtClean="0"/>
              <a:t>de</a:t>
            </a:r>
          </a:p>
          <a:p>
            <a:r>
              <a:rPr lang="en-US" sz="1200" dirty="0" smtClean="0"/>
              <a:t>des</a:t>
            </a:r>
          </a:p>
          <a:p>
            <a:r>
              <a:rPr lang="en-US" sz="1200" dirty="0" smtClean="0"/>
              <a:t>despite</a:t>
            </a:r>
          </a:p>
          <a:p>
            <a:r>
              <a:rPr lang="en-US" sz="1200" dirty="0" smtClean="0"/>
              <a:t>do</a:t>
            </a:r>
          </a:p>
          <a:p>
            <a:r>
              <a:rPr lang="en-US" sz="1200" dirty="0" smtClean="0"/>
              <a:t>down</a:t>
            </a:r>
            <a:endParaRPr lang="en-US" sz="1200" dirty="0"/>
          </a:p>
        </p:txBody>
      </p:sp>
      <p:sp>
        <p:nvSpPr>
          <p:cNvPr id="8" name="Rectangle 7"/>
          <p:cNvSpPr/>
          <p:nvPr/>
        </p:nvSpPr>
        <p:spPr>
          <a:xfrm>
            <a:off x="5503330" y="1752093"/>
            <a:ext cx="822478" cy="3046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smtClean="0"/>
              <a:t>due</a:t>
            </a:r>
          </a:p>
          <a:p>
            <a:r>
              <a:rPr lang="en-US" sz="1200" dirty="0" err="1" smtClean="0"/>
              <a:t>durin</a:t>
            </a:r>
            <a:endParaRPr lang="en-US" sz="1200" dirty="0" smtClean="0"/>
          </a:p>
          <a:p>
            <a:r>
              <a:rPr lang="en-US" sz="1200" dirty="0" smtClean="0"/>
              <a:t>during</a:t>
            </a:r>
          </a:p>
          <a:p>
            <a:r>
              <a:rPr lang="en-US" sz="1200" dirty="0" smtClean="0"/>
              <a:t>each</a:t>
            </a:r>
          </a:p>
          <a:p>
            <a:r>
              <a:rPr lang="en-US" sz="1200" dirty="0" smtClean="0"/>
              <a:t>eh</a:t>
            </a:r>
          </a:p>
          <a:p>
            <a:r>
              <a:rPr lang="en-US" sz="1200" dirty="0" smtClean="0"/>
              <a:t>either</a:t>
            </a:r>
          </a:p>
          <a:p>
            <a:r>
              <a:rPr lang="en-US" sz="1200" dirty="0" smtClean="0"/>
              <a:t>en</a:t>
            </a:r>
          </a:p>
          <a:p>
            <a:r>
              <a:rPr lang="en-US" sz="1200" dirty="0" smtClean="0"/>
              <a:t>every</a:t>
            </a:r>
          </a:p>
          <a:p>
            <a:r>
              <a:rPr lang="en-US" sz="1200" dirty="0" smtClean="0"/>
              <a:t>ever</a:t>
            </a:r>
          </a:p>
          <a:p>
            <a:r>
              <a:rPr lang="en-US" sz="1200" dirty="0" smtClean="0"/>
              <a:t>everyone</a:t>
            </a:r>
          </a:p>
          <a:p>
            <a:r>
              <a:rPr lang="en-US" sz="1200" dirty="0" smtClean="0"/>
              <a:t>everything</a:t>
            </a:r>
          </a:p>
          <a:p>
            <a:r>
              <a:rPr lang="en-US" sz="1200" dirty="0" smtClean="0"/>
              <a:t>except</a:t>
            </a:r>
          </a:p>
          <a:p>
            <a:r>
              <a:rPr lang="en-US" sz="1200" dirty="0" smtClean="0"/>
              <a:t>far</a:t>
            </a:r>
          </a:p>
          <a:p>
            <a:r>
              <a:rPr lang="en-US" sz="1200" dirty="0" err="1" smtClean="0"/>
              <a:t>fer</a:t>
            </a:r>
            <a:endParaRPr lang="en-US" sz="1200" dirty="0" smtClean="0"/>
          </a:p>
          <a:p>
            <a:r>
              <a:rPr lang="en-US" sz="1200" dirty="0" smtClean="0"/>
              <a:t>for</a:t>
            </a:r>
          </a:p>
          <a:p>
            <a:r>
              <a:rPr lang="en-US" sz="1200" dirty="0" smtClean="0"/>
              <a:t>from</a:t>
            </a:r>
          </a:p>
        </p:txBody>
      </p:sp>
      <p:sp>
        <p:nvSpPr>
          <p:cNvPr id="9" name="Rectangle 8"/>
          <p:cNvSpPr/>
          <p:nvPr/>
        </p:nvSpPr>
        <p:spPr>
          <a:xfrm>
            <a:off x="6483048" y="1752093"/>
            <a:ext cx="846665" cy="3046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smtClean="0"/>
              <a:t>go</a:t>
            </a:r>
          </a:p>
          <a:p>
            <a:r>
              <a:rPr lang="en-US" sz="1200" dirty="0" smtClean="0"/>
              <a:t>goddamn</a:t>
            </a:r>
          </a:p>
          <a:p>
            <a:r>
              <a:rPr lang="en-US" sz="1200" dirty="0" smtClean="0"/>
              <a:t>goody</a:t>
            </a:r>
          </a:p>
          <a:p>
            <a:r>
              <a:rPr lang="en-US" sz="1200" dirty="0" smtClean="0"/>
              <a:t>gosh</a:t>
            </a:r>
          </a:p>
          <a:p>
            <a:r>
              <a:rPr lang="en-US" sz="1200" dirty="0" smtClean="0"/>
              <a:t>half</a:t>
            </a:r>
          </a:p>
          <a:p>
            <a:r>
              <a:rPr lang="en-US" sz="1200" dirty="0" smtClean="0"/>
              <a:t>have</a:t>
            </a:r>
          </a:p>
          <a:p>
            <a:r>
              <a:rPr lang="en-US" sz="1200" dirty="0" smtClean="0"/>
              <a:t>he</a:t>
            </a:r>
          </a:p>
          <a:p>
            <a:r>
              <a:rPr lang="en-US" sz="1200" dirty="0" smtClean="0"/>
              <a:t>hell</a:t>
            </a:r>
          </a:p>
          <a:p>
            <a:r>
              <a:rPr lang="en-US" sz="1200" dirty="0" smtClean="0"/>
              <a:t>her</a:t>
            </a:r>
          </a:p>
          <a:p>
            <a:r>
              <a:rPr lang="en-US" sz="1200" dirty="0" smtClean="0"/>
              <a:t>herself</a:t>
            </a:r>
          </a:p>
          <a:p>
            <a:r>
              <a:rPr lang="en-US" sz="1200" dirty="0" smtClean="0"/>
              <a:t>hey</a:t>
            </a:r>
          </a:p>
          <a:p>
            <a:r>
              <a:rPr lang="en-US" sz="1200" dirty="0" smtClean="0"/>
              <a:t>him</a:t>
            </a:r>
          </a:p>
          <a:p>
            <a:r>
              <a:rPr lang="en-US" sz="1200" dirty="0" smtClean="0"/>
              <a:t>himself</a:t>
            </a:r>
          </a:p>
          <a:p>
            <a:r>
              <a:rPr lang="en-US" sz="1200" dirty="0" smtClean="0"/>
              <a:t>his</a:t>
            </a:r>
          </a:p>
          <a:p>
            <a:r>
              <a:rPr lang="en-US" sz="1200" dirty="0" smtClean="0"/>
              <a:t>ho</a:t>
            </a:r>
          </a:p>
          <a:p>
            <a:r>
              <a:rPr lang="en-US" sz="1200" dirty="0" smtClean="0"/>
              <a:t>how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245809" y="5273524"/>
            <a:ext cx="581781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If most of these end up with low weights anyway, why use a </a:t>
            </a:r>
            <a:r>
              <a:rPr lang="en-US" sz="2800" dirty="0" err="1" smtClean="0">
                <a:solidFill>
                  <a:srgbClr val="FF0000"/>
                </a:solidFill>
              </a:rPr>
              <a:t>stoplist</a:t>
            </a:r>
            <a:r>
              <a:rPr lang="en-US" sz="2800" dirty="0" smtClean="0">
                <a:solidFill>
                  <a:srgbClr val="FF0000"/>
                </a:solidFill>
              </a:rPr>
              <a:t>?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Stoplists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Two main benefits</a:t>
            </a:r>
          </a:p>
          <a:p>
            <a:pPr lvl="1"/>
            <a:r>
              <a:rPr lang="en-US" dirty="0" smtClean="0"/>
              <a:t>More fine grained control: some words may not be frequent, but may not have any content value (alas, </a:t>
            </a:r>
            <a:r>
              <a:rPr lang="en-US" dirty="0" err="1" smtClean="0"/>
              <a:t>teh</a:t>
            </a:r>
            <a:r>
              <a:rPr lang="en-US" dirty="0" smtClean="0"/>
              <a:t>, gosh)</a:t>
            </a:r>
          </a:p>
          <a:p>
            <a:pPr lvl="1"/>
            <a:r>
              <a:rPr lang="en-US" dirty="0" smtClean="0"/>
              <a:t>Often does contain many frequent words, which can drastically reduce our storage and computation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Any downsides to using a </a:t>
            </a:r>
            <a:r>
              <a:rPr lang="en-US" dirty="0" err="1" smtClean="0">
                <a:solidFill>
                  <a:srgbClr val="FF0000"/>
                </a:solidFill>
              </a:rPr>
              <a:t>stoplist</a:t>
            </a:r>
            <a:r>
              <a:rPr lang="en-US" dirty="0" smtClean="0">
                <a:solidFill>
                  <a:srgbClr val="FF0000"/>
                </a:solidFill>
              </a:rPr>
              <a:t>?</a:t>
            </a:r>
          </a:p>
          <a:p>
            <a:pPr lvl="1"/>
            <a:r>
              <a:rPr lang="en-US" dirty="0" smtClean="0"/>
              <a:t>For some applications, some </a:t>
            </a:r>
            <a:r>
              <a:rPr lang="en-US" dirty="0" smtClean="0"/>
              <a:t>stop words </a:t>
            </a:r>
            <a:r>
              <a:rPr lang="en-US" dirty="0" smtClean="0"/>
              <a:t>may be important</a:t>
            </a:r>
          </a:p>
          <a:p>
            <a:pPr lvl="1"/>
            <a:endParaRPr lang="en-US" dirty="0" smtClean="0"/>
          </a:p>
          <a:p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Our problems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Which of these have we addressed?</a:t>
            </a:r>
          </a:p>
          <a:p>
            <a:pPr lvl="1"/>
            <a:r>
              <a:rPr lang="en-US" dirty="0" smtClean="0"/>
              <a:t>word order</a:t>
            </a:r>
          </a:p>
          <a:p>
            <a:pPr lvl="1"/>
            <a:r>
              <a:rPr lang="en-US" dirty="0" smtClean="0">
                <a:solidFill>
                  <a:srgbClr val="008000"/>
                </a:solidFill>
              </a:rPr>
              <a:t>length</a:t>
            </a:r>
          </a:p>
          <a:p>
            <a:pPr lvl="1"/>
            <a:r>
              <a:rPr lang="en-US" dirty="0" smtClean="0"/>
              <a:t>synonym</a:t>
            </a:r>
          </a:p>
          <a:p>
            <a:pPr lvl="1"/>
            <a:r>
              <a:rPr lang="en-US" dirty="0" smtClean="0"/>
              <a:t>spelling mistakes</a:t>
            </a:r>
          </a:p>
          <a:p>
            <a:pPr lvl="1"/>
            <a:r>
              <a:rPr lang="en-US" dirty="0" smtClean="0">
                <a:solidFill>
                  <a:srgbClr val="008000"/>
                </a:solidFill>
              </a:rPr>
              <a:t>word importance</a:t>
            </a:r>
          </a:p>
          <a:p>
            <a:pPr lvl="1"/>
            <a:r>
              <a:rPr lang="en-US" dirty="0" smtClean="0">
                <a:solidFill>
                  <a:srgbClr val="008000"/>
                </a:solidFill>
              </a:rPr>
              <a:t>word frequency</a:t>
            </a:r>
            <a:endParaRPr lang="en-US" dirty="0">
              <a:solidFill>
                <a:srgbClr val="008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975893" y="3141580"/>
            <a:ext cx="2820737" cy="949158"/>
          </a:xfrm>
          <a:prstGeom prst="rect">
            <a:avLst/>
          </a:prstGeom>
          <a:solidFill>
            <a:srgbClr val="FF0000">
              <a:alpha val="49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975893" y="5574632"/>
            <a:ext cx="7127668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0000FF"/>
                </a:solidFill>
              </a:rPr>
              <a:t>A model of word similarity!</a:t>
            </a:r>
            <a:endParaRPr lang="en-US" sz="3200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Word overlap problems</a:t>
            </a:r>
            <a:endParaRPr lang="en-US" dirty="0"/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536448" y="2334381"/>
            <a:ext cx="8229600" cy="266095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marL="341313" marR="0" lvl="0" indent="-341313" algn="l" defTabSz="457200" rtl="0" eaLnBrk="1" fontAlgn="base" latinLnBrk="0" hangingPunct="1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Garamond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US" sz="2800" kern="0" dirty="0" smtClean="0">
                <a:solidFill>
                  <a:srgbClr val="CC0000"/>
                </a:solidFill>
              </a:rPr>
              <a:t>A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: 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When the defendant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and 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his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800" b="0" i="1" u="none" strike="noStrike" kern="0" cap="none" spc="0" normalizeH="0" baseline="0" noProof="0" dirty="0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lawyer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walked into the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800" b="0" i="1" u="none" strike="noStrike" kern="0" cap="none" spc="0" normalizeH="0" baseline="0" noProof="0" dirty="0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court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some of 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the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victim supporters </a:t>
            </a:r>
            <a:r>
              <a:rPr kumimoji="0" lang="en-US" sz="2800" b="0" i="1" u="none" strike="noStrike" kern="0" cap="none" spc="0" normalizeH="0" baseline="0" noProof="0" dirty="0" smtClean="0">
                <a:ln>
                  <a:noFill/>
                </a:ln>
                <a:solidFill>
                  <a:srgbClr val="00009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turned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their backs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to 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him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</a:p>
          <a:p>
            <a:pPr marL="341313" marR="0" lvl="0" indent="-341313" algn="l" defTabSz="457200" rtl="0" eaLnBrk="1" fontAlgn="base" latinLnBrk="0" hangingPunct="1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Garamond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endParaRPr kumimoji="0" lang="en-US" sz="28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1313" marR="0" lvl="0" indent="-341313" algn="l" defTabSz="457200" rtl="0" eaLnBrk="1" fontAlgn="base" latinLnBrk="0" hangingPunct="1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Garamond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US" sz="2800" kern="0" dirty="0" smtClean="0">
                <a:solidFill>
                  <a:srgbClr val="CC0000"/>
                </a:solidFill>
              </a:rPr>
              <a:t>B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: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When the defendant walked into the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800" b="0" i="1" u="none" strike="noStrike" kern="0" cap="none" spc="0" normalizeH="0" baseline="0" noProof="0" dirty="0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courthouse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with 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his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800" b="0" i="1" u="none" strike="noStrike" kern="0" cap="none" spc="0" normalizeH="0" baseline="0" noProof="0" dirty="0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attorney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the crowd </a:t>
            </a:r>
            <a:r>
              <a:rPr kumimoji="0" lang="en-US" sz="2800" b="0" i="1" u="none" strike="noStrike" kern="0" cap="none" spc="0" normalizeH="0" baseline="0" noProof="0" dirty="0" err="1" smtClean="0">
                <a:ln>
                  <a:noFill/>
                </a:ln>
                <a:solidFill>
                  <a:srgbClr val="00009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truned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their backs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on 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him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</a:p>
          <a:p>
            <a:pPr marL="341313" marR="0" lvl="0" indent="-341313" algn="l" defTabSz="457200" rtl="0" eaLnBrk="1" fontAlgn="base" latinLnBrk="0" hangingPunct="1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Garamond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endParaRPr kumimoji="0" lang="en-US" sz="28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1313" marR="0" lvl="0" indent="-341313" algn="l" defTabSz="457200" rtl="0" eaLnBrk="1" fontAlgn="base" latinLnBrk="0" hangingPunct="1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Garamond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Word similarity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613229"/>
          </a:xfrm>
        </p:spPr>
        <p:txBody>
          <a:bodyPr/>
          <a:lstStyle/>
          <a:p>
            <a:r>
              <a:rPr lang="en-US" dirty="0" smtClean="0"/>
              <a:t>How similar are two words?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59583" y="2711794"/>
            <a:ext cx="76425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sim</a:t>
            </a:r>
            <a:r>
              <a:rPr lang="en-US" sz="3600" dirty="0" smtClean="0"/>
              <a:t>(w</a:t>
            </a:r>
            <a:r>
              <a:rPr lang="en-US" sz="3600" baseline="-25000" dirty="0" smtClean="0"/>
              <a:t>1</a:t>
            </a:r>
            <a:r>
              <a:rPr lang="en-US" sz="3600" dirty="0" smtClean="0"/>
              <a:t>, w</a:t>
            </a:r>
            <a:r>
              <a:rPr lang="en-US" sz="3600" baseline="-25000" dirty="0" smtClean="0"/>
              <a:t>2</a:t>
            </a:r>
            <a:r>
              <a:rPr lang="en-US" sz="3600" dirty="0" smtClean="0"/>
              <a:t>) = </a:t>
            </a:r>
            <a:r>
              <a:rPr lang="en-US" sz="3600" dirty="0" smtClean="0">
                <a:latin typeface="Arial"/>
                <a:cs typeface="Arial"/>
              </a:rPr>
              <a:t>?</a:t>
            </a:r>
            <a:endParaRPr lang="en-US" sz="3600" dirty="0">
              <a:latin typeface="Arial"/>
              <a:cs typeface="Arial"/>
            </a:endParaRPr>
          </a:p>
        </p:txBody>
      </p:sp>
      <p:sp>
        <p:nvSpPr>
          <p:cNvPr id="56" name="Rectangle 55"/>
          <p:cNvSpPr/>
          <p:nvPr/>
        </p:nvSpPr>
        <p:spPr>
          <a:xfrm>
            <a:off x="6503766" y="2694748"/>
            <a:ext cx="44142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dirty="0" smtClean="0">
                <a:latin typeface="Arial"/>
                <a:cs typeface="Arial"/>
              </a:rPr>
              <a:t>?</a:t>
            </a:r>
            <a:endParaRPr lang="en-US" sz="3600" dirty="0"/>
          </a:p>
        </p:txBody>
      </p:sp>
      <p:sp>
        <p:nvSpPr>
          <p:cNvPr id="57" name="TextBox 56"/>
          <p:cNvSpPr txBox="1"/>
          <p:nvPr/>
        </p:nvSpPr>
        <p:spPr>
          <a:xfrm>
            <a:off x="256817" y="2781318"/>
            <a:ext cx="15014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score:</a:t>
            </a:r>
            <a:endParaRPr lang="en-US" sz="2800" dirty="0">
              <a:solidFill>
                <a:srgbClr val="0000FF"/>
              </a:solidFill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4575125" y="2734094"/>
            <a:ext cx="15014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rank:</a:t>
            </a:r>
            <a:endParaRPr lang="en-US" sz="2800" dirty="0">
              <a:solidFill>
                <a:srgbClr val="0000FF"/>
              </a:solidFill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5759316" y="2514730"/>
            <a:ext cx="69984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 smtClean="0"/>
              <a:t>w</a:t>
            </a:r>
            <a:endParaRPr lang="en-US" sz="4000" dirty="0">
              <a:latin typeface="Arial"/>
              <a:cs typeface="Arial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7350742" y="2007810"/>
            <a:ext cx="107963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solidFill>
                  <a:srgbClr val="0000FF"/>
                </a:solidFill>
                <a:latin typeface="Tw Cen MT (Body)"/>
                <a:cs typeface="Tw Cen MT (Body)"/>
              </a:rPr>
              <a:t>w</a:t>
            </a:r>
            <a:r>
              <a:rPr lang="en-US" sz="4000" baseline="-25000" dirty="0" smtClean="0">
                <a:solidFill>
                  <a:srgbClr val="0000FF"/>
                </a:solidFill>
                <a:latin typeface="Tw Cen MT (Body)"/>
                <a:cs typeface="Tw Cen MT (Body)"/>
              </a:rPr>
              <a:t>1</a:t>
            </a:r>
          </a:p>
          <a:p>
            <a:r>
              <a:rPr lang="en-US" sz="4000" dirty="0" smtClean="0">
                <a:solidFill>
                  <a:srgbClr val="0000FF"/>
                </a:solidFill>
                <a:latin typeface="Tw Cen MT (Body)"/>
                <a:cs typeface="Tw Cen MT (Body)"/>
              </a:rPr>
              <a:t>w</a:t>
            </a:r>
            <a:r>
              <a:rPr lang="en-US" sz="4000" baseline="-25000" dirty="0" smtClean="0">
                <a:solidFill>
                  <a:srgbClr val="0000FF"/>
                </a:solidFill>
                <a:latin typeface="Tw Cen MT (Body)"/>
                <a:cs typeface="Tw Cen MT (Body)"/>
              </a:rPr>
              <a:t>2</a:t>
            </a:r>
            <a:endParaRPr lang="en-US" sz="4000" dirty="0" smtClean="0">
              <a:solidFill>
                <a:srgbClr val="0000FF"/>
              </a:solidFill>
              <a:latin typeface="Tw Cen MT (Body)"/>
              <a:cs typeface="Tw Cen MT (Body)"/>
            </a:endParaRPr>
          </a:p>
          <a:p>
            <a:r>
              <a:rPr lang="en-US" sz="4000" dirty="0" smtClean="0">
                <a:solidFill>
                  <a:srgbClr val="0000FF"/>
                </a:solidFill>
                <a:latin typeface="Tw Cen MT (Body)"/>
                <a:cs typeface="Tw Cen MT (Body)"/>
              </a:rPr>
              <a:t>w</a:t>
            </a:r>
            <a:r>
              <a:rPr lang="en-US" sz="4000" baseline="-25000" dirty="0" smtClean="0">
                <a:solidFill>
                  <a:srgbClr val="0000FF"/>
                </a:solidFill>
                <a:latin typeface="Tw Cen MT (Body)"/>
                <a:cs typeface="Tw Cen MT (Body)"/>
              </a:rPr>
              <a:t>3</a:t>
            </a:r>
            <a:endParaRPr lang="en-US" sz="4000" baseline="-25000" dirty="0">
              <a:solidFill>
                <a:srgbClr val="0000FF"/>
              </a:solidFill>
              <a:latin typeface="Tw Cen MT (Body)"/>
              <a:cs typeface="Tw Cen MT (Body)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5285619" y="5349220"/>
            <a:ext cx="2636762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</a:rPr>
              <a:t>applications?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353577" y="4826000"/>
            <a:ext cx="49320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list: w</a:t>
            </a:r>
            <a:r>
              <a:rPr lang="en-US" sz="2800" baseline="-25000" dirty="0" smtClean="0">
                <a:solidFill>
                  <a:srgbClr val="0000FF"/>
                </a:solidFill>
              </a:rPr>
              <a:t>1</a:t>
            </a:r>
            <a:r>
              <a:rPr lang="en-US" sz="2800" dirty="0" smtClean="0">
                <a:solidFill>
                  <a:srgbClr val="0000FF"/>
                </a:solidFill>
              </a:rPr>
              <a:t> </a:t>
            </a:r>
            <a:r>
              <a:rPr lang="en-US" sz="2800" dirty="0" smtClean="0">
                <a:solidFill>
                  <a:srgbClr val="000000"/>
                </a:solidFill>
              </a:rPr>
              <a:t>and </a:t>
            </a:r>
            <a:r>
              <a:rPr lang="en-US" sz="2800" dirty="0" smtClean="0">
                <a:solidFill>
                  <a:srgbClr val="0000FF"/>
                </a:solidFill>
              </a:rPr>
              <a:t>w</a:t>
            </a:r>
            <a:r>
              <a:rPr lang="en-US" sz="2800" baseline="-25000" dirty="0" smtClean="0">
                <a:solidFill>
                  <a:srgbClr val="0000FF"/>
                </a:solidFill>
              </a:rPr>
              <a:t>2</a:t>
            </a:r>
            <a:r>
              <a:rPr lang="en-US" sz="2800" dirty="0" smtClean="0">
                <a:solidFill>
                  <a:srgbClr val="000000"/>
                </a:solidFill>
              </a:rPr>
              <a:t> are synonyms</a:t>
            </a:r>
            <a:endParaRPr lang="en-US" sz="2800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Word similarity applications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General text similarity</a:t>
            </a:r>
          </a:p>
          <a:p>
            <a:r>
              <a:rPr lang="en-US" dirty="0" smtClean="0"/>
              <a:t>Thesaurus generation</a:t>
            </a:r>
          </a:p>
          <a:p>
            <a:r>
              <a:rPr lang="en-US" dirty="0" smtClean="0"/>
              <a:t>Automatic evaluation</a:t>
            </a:r>
          </a:p>
          <a:p>
            <a:r>
              <a:rPr lang="en-US" dirty="0" smtClean="0"/>
              <a:t>Text-to-text</a:t>
            </a:r>
          </a:p>
          <a:p>
            <a:pPr lvl="1"/>
            <a:r>
              <a:rPr lang="en-US" dirty="0" smtClean="0"/>
              <a:t>paraphrasing</a:t>
            </a:r>
          </a:p>
          <a:p>
            <a:pPr lvl="1"/>
            <a:r>
              <a:rPr lang="en-US" dirty="0" smtClean="0"/>
              <a:t>summarization</a:t>
            </a:r>
          </a:p>
          <a:p>
            <a:pPr lvl="1"/>
            <a:r>
              <a:rPr lang="en-US" dirty="0" smtClean="0"/>
              <a:t>machine translation</a:t>
            </a:r>
          </a:p>
          <a:p>
            <a:r>
              <a:rPr lang="en-US" dirty="0" smtClean="0"/>
              <a:t>information retrieval (search)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Word similarity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613229"/>
          </a:xfrm>
        </p:spPr>
        <p:txBody>
          <a:bodyPr/>
          <a:lstStyle/>
          <a:p>
            <a:r>
              <a:rPr lang="en-US" dirty="0" smtClean="0"/>
              <a:t>How similar are two words?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59583" y="2711794"/>
            <a:ext cx="76425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sim</a:t>
            </a:r>
            <a:r>
              <a:rPr lang="en-US" sz="3600" dirty="0" smtClean="0"/>
              <a:t>(w</a:t>
            </a:r>
            <a:r>
              <a:rPr lang="en-US" sz="3600" baseline="-25000" dirty="0" smtClean="0"/>
              <a:t>1</a:t>
            </a:r>
            <a:r>
              <a:rPr lang="en-US" sz="3600" dirty="0" smtClean="0"/>
              <a:t>, w</a:t>
            </a:r>
            <a:r>
              <a:rPr lang="en-US" sz="3600" baseline="-25000" dirty="0" smtClean="0"/>
              <a:t>2</a:t>
            </a:r>
            <a:r>
              <a:rPr lang="en-US" sz="3600" dirty="0" smtClean="0"/>
              <a:t>) = </a:t>
            </a:r>
            <a:r>
              <a:rPr lang="en-US" sz="3600" dirty="0" smtClean="0">
                <a:latin typeface="Arial"/>
                <a:cs typeface="Arial"/>
              </a:rPr>
              <a:t>?</a:t>
            </a:r>
            <a:endParaRPr lang="en-US" sz="3600" dirty="0">
              <a:latin typeface="Arial"/>
              <a:cs typeface="Arial"/>
            </a:endParaRPr>
          </a:p>
        </p:txBody>
      </p:sp>
      <p:sp>
        <p:nvSpPr>
          <p:cNvPr id="56" name="Rectangle 55"/>
          <p:cNvSpPr/>
          <p:nvPr/>
        </p:nvSpPr>
        <p:spPr>
          <a:xfrm>
            <a:off x="6503766" y="2694748"/>
            <a:ext cx="44142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dirty="0" smtClean="0">
                <a:latin typeface="Arial"/>
                <a:cs typeface="Arial"/>
              </a:rPr>
              <a:t>?</a:t>
            </a:r>
            <a:endParaRPr lang="en-US" sz="3600" dirty="0"/>
          </a:p>
        </p:txBody>
      </p:sp>
      <p:sp>
        <p:nvSpPr>
          <p:cNvPr id="57" name="TextBox 56"/>
          <p:cNvSpPr txBox="1"/>
          <p:nvPr/>
        </p:nvSpPr>
        <p:spPr>
          <a:xfrm>
            <a:off x="256817" y="2781318"/>
            <a:ext cx="15014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score:</a:t>
            </a:r>
            <a:endParaRPr lang="en-US" sz="2800" dirty="0">
              <a:solidFill>
                <a:srgbClr val="0000FF"/>
              </a:solidFill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4575125" y="2734094"/>
            <a:ext cx="15014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rank:</a:t>
            </a:r>
            <a:endParaRPr lang="en-US" sz="2800" dirty="0">
              <a:solidFill>
                <a:srgbClr val="0000FF"/>
              </a:solidFill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5759316" y="2514730"/>
            <a:ext cx="69984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 smtClean="0"/>
              <a:t>w</a:t>
            </a:r>
            <a:endParaRPr lang="en-US" sz="4000" dirty="0">
              <a:latin typeface="Arial"/>
              <a:cs typeface="Arial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7350742" y="2007810"/>
            <a:ext cx="107963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solidFill>
                  <a:srgbClr val="0000FF"/>
                </a:solidFill>
                <a:latin typeface="Tw Cen MT (Body)"/>
                <a:cs typeface="Tw Cen MT (Body)"/>
              </a:rPr>
              <a:t>w</a:t>
            </a:r>
            <a:r>
              <a:rPr lang="en-US" sz="4000" baseline="-25000" dirty="0" smtClean="0">
                <a:solidFill>
                  <a:srgbClr val="0000FF"/>
                </a:solidFill>
                <a:latin typeface="Tw Cen MT (Body)"/>
                <a:cs typeface="Tw Cen MT (Body)"/>
              </a:rPr>
              <a:t>1</a:t>
            </a:r>
          </a:p>
          <a:p>
            <a:r>
              <a:rPr lang="en-US" sz="4000" dirty="0" smtClean="0">
                <a:solidFill>
                  <a:srgbClr val="0000FF"/>
                </a:solidFill>
                <a:latin typeface="Tw Cen MT (Body)"/>
                <a:cs typeface="Tw Cen MT (Body)"/>
              </a:rPr>
              <a:t>w</a:t>
            </a:r>
            <a:r>
              <a:rPr lang="en-US" sz="4000" baseline="-25000" dirty="0" smtClean="0">
                <a:solidFill>
                  <a:srgbClr val="0000FF"/>
                </a:solidFill>
                <a:latin typeface="Tw Cen MT (Body)"/>
                <a:cs typeface="Tw Cen MT (Body)"/>
              </a:rPr>
              <a:t>2</a:t>
            </a:r>
            <a:endParaRPr lang="en-US" sz="4000" dirty="0" smtClean="0">
              <a:solidFill>
                <a:srgbClr val="0000FF"/>
              </a:solidFill>
              <a:latin typeface="Tw Cen MT (Body)"/>
              <a:cs typeface="Tw Cen MT (Body)"/>
            </a:endParaRPr>
          </a:p>
          <a:p>
            <a:r>
              <a:rPr lang="en-US" sz="4000" dirty="0" smtClean="0">
                <a:solidFill>
                  <a:srgbClr val="0000FF"/>
                </a:solidFill>
                <a:latin typeface="Tw Cen MT (Body)"/>
                <a:cs typeface="Tw Cen MT (Body)"/>
              </a:rPr>
              <a:t>w</a:t>
            </a:r>
            <a:r>
              <a:rPr lang="en-US" sz="4000" baseline="-25000" dirty="0" smtClean="0">
                <a:solidFill>
                  <a:srgbClr val="0000FF"/>
                </a:solidFill>
                <a:latin typeface="Tw Cen MT (Body)"/>
                <a:cs typeface="Tw Cen MT (Body)"/>
              </a:rPr>
              <a:t>3</a:t>
            </a:r>
            <a:endParaRPr lang="en-US" sz="4000" baseline="-25000" dirty="0">
              <a:solidFill>
                <a:srgbClr val="0000FF"/>
              </a:solidFill>
              <a:latin typeface="Tw Cen MT (Body)"/>
              <a:cs typeface="Tw Cen MT (Body)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353577" y="4826000"/>
            <a:ext cx="49320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list: w</a:t>
            </a:r>
            <a:r>
              <a:rPr lang="en-US" sz="2800" baseline="-25000" dirty="0" smtClean="0">
                <a:solidFill>
                  <a:srgbClr val="0000FF"/>
                </a:solidFill>
              </a:rPr>
              <a:t>1</a:t>
            </a:r>
            <a:r>
              <a:rPr lang="en-US" sz="2800" dirty="0" smtClean="0">
                <a:solidFill>
                  <a:srgbClr val="0000FF"/>
                </a:solidFill>
              </a:rPr>
              <a:t> </a:t>
            </a:r>
            <a:r>
              <a:rPr lang="en-US" sz="2800" dirty="0" smtClean="0">
                <a:solidFill>
                  <a:srgbClr val="000000"/>
                </a:solidFill>
              </a:rPr>
              <a:t>and </a:t>
            </a:r>
            <a:r>
              <a:rPr lang="en-US" sz="2800" dirty="0" smtClean="0">
                <a:solidFill>
                  <a:srgbClr val="0000FF"/>
                </a:solidFill>
              </a:rPr>
              <a:t>w</a:t>
            </a:r>
            <a:r>
              <a:rPr lang="en-US" sz="2800" baseline="-25000" dirty="0" smtClean="0">
                <a:solidFill>
                  <a:srgbClr val="0000FF"/>
                </a:solidFill>
              </a:rPr>
              <a:t>2</a:t>
            </a:r>
            <a:r>
              <a:rPr lang="en-US" sz="2800" dirty="0" smtClean="0">
                <a:solidFill>
                  <a:srgbClr val="000000"/>
                </a:solidFill>
              </a:rPr>
              <a:t> are synonyms</a:t>
            </a:r>
            <a:endParaRPr lang="en-US" sz="2800" dirty="0">
              <a:solidFill>
                <a:srgbClr val="00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626807" y="5303053"/>
            <a:ext cx="263676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ideas? useful resources?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Word similarity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Four categories of approaches (maybe more)</a:t>
            </a:r>
          </a:p>
          <a:p>
            <a:pPr lvl="1"/>
            <a:r>
              <a:rPr lang="en-US" dirty="0" smtClean="0"/>
              <a:t>Character-based</a:t>
            </a:r>
          </a:p>
          <a:p>
            <a:pPr lvl="2"/>
            <a:r>
              <a:rPr lang="en-US" dirty="0" smtClean="0"/>
              <a:t>turned vs. </a:t>
            </a:r>
            <a:r>
              <a:rPr lang="en-US" dirty="0" err="1" smtClean="0"/>
              <a:t>truned</a:t>
            </a:r>
            <a:endParaRPr lang="en-US" dirty="0" smtClean="0"/>
          </a:p>
          <a:p>
            <a:pPr lvl="2"/>
            <a:r>
              <a:rPr lang="en-US" dirty="0" smtClean="0"/>
              <a:t>cognates (night, </a:t>
            </a:r>
            <a:r>
              <a:rPr lang="en-US" dirty="0" err="1" smtClean="0"/>
              <a:t>nacht</a:t>
            </a:r>
            <a:r>
              <a:rPr lang="en-US" dirty="0" smtClean="0"/>
              <a:t>, </a:t>
            </a:r>
            <a:r>
              <a:rPr lang="en-US" dirty="0" err="1" smtClean="0"/>
              <a:t>nicht</a:t>
            </a:r>
            <a:r>
              <a:rPr lang="en-US" dirty="0" smtClean="0"/>
              <a:t>, </a:t>
            </a:r>
            <a:r>
              <a:rPr lang="en-US" dirty="0" err="1" smtClean="0"/>
              <a:t>natt</a:t>
            </a:r>
            <a:r>
              <a:rPr lang="en-US" dirty="0" smtClean="0"/>
              <a:t>, </a:t>
            </a:r>
            <a:r>
              <a:rPr lang="en-US" dirty="0" err="1" smtClean="0"/>
              <a:t>nat</a:t>
            </a:r>
            <a:r>
              <a:rPr lang="en-US" dirty="0" smtClean="0"/>
              <a:t>, </a:t>
            </a:r>
            <a:r>
              <a:rPr lang="en-US" dirty="0" err="1" smtClean="0"/>
              <a:t>noc</a:t>
            </a:r>
            <a:r>
              <a:rPr lang="en-US" dirty="0" smtClean="0"/>
              <a:t>, </a:t>
            </a:r>
            <a:r>
              <a:rPr lang="en-US" dirty="0" err="1" smtClean="0"/>
              <a:t>noch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Semantic web-based (e.g. </a:t>
            </a:r>
            <a:r>
              <a:rPr lang="en-US" dirty="0" err="1" smtClean="0"/>
              <a:t>WordNet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Dictionary-</a:t>
            </a:r>
            <a:r>
              <a:rPr lang="en-US" dirty="0" smtClean="0"/>
              <a:t>based</a:t>
            </a:r>
          </a:p>
          <a:p>
            <a:pPr lvl="1"/>
            <a:r>
              <a:rPr lang="en-US" dirty="0" smtClean="0"/>
              <a:t>Distributional similarity-based</a:t>
            </a:r>
          </a:p>
          <a:p>
            <a:pPr lvl="2"/>
            <a:r>
              <a:rPr lang="en-US" dirty="0" smtClean="0"/>
              <a:t>similar words occur in similar contexts</a:t>
            </a:r>
          </a:p>
          <a:p>
            <a:pPr lvl="1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WordNet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77500" lnSpcReduction="20000"/>
          </a:bodyPr>
          <a:lstStyle/>
          <a:p>
            <a:pPr>
              <a:lnSpc>
                <a:spcPct val="93000"/>
              </a:lnSpc>
              <a:spcBef>
                <a:spcPts val="675"/>
              </a:spcBef>
              <a:buSzPct val="52000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2800" dirty="0" smtClean="0">
                <a:effectLst>
                  <a:outerShdw blurRad="38100" dist="38100" dir="2700000" algn="tl">
                    <a:srgbClr val="DDDDDD"/>
                  </a:outerShdw>
                </a:effectLst>
              </a:rPr>
              <a:t>Lexical </a:t>
            </a:r>
            <a:r>
              <a:rPr lang="en-GB" sz="2800" dirty="0" smtClean="0">
                <a:effectLst>
                  <a:outerShdw blurRad="38100" dist="38100" dir="2700000" algn="tl">
                    <a:srgbClr val="DDDDDD"/>
                  </a:outerShdw>
                </a:effectLst>
              </a:rPr>
              <a:t>database for English</a:t>
            </a:r>
            <a:endParaRPr lang="en-GB" sz="2800" dirty="0" smtClean="0">
              <a:effectLst>
                <a:outerShdw blurRad="38100" dist="38100" dir="2700000" algn="tl">
                  <a:srgbClr val="DDDDDD"/>
                </a:outerShdw>
              </a:effectLst>
            </a:endParaRPr>
          </a:p>
          <a:p>
            <a:pPr lvl="1">
              <a:spcBef>
                <a:spcPts val="575"/>
              </a:spcBef>
              <a:buSzPct val="47000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2400" dirty="0" smtClean="0">
                <a:effectLst>
                  <a:outerShdw blurRad="38100" dist="38100" dir="2700000" algn="tl">
                    <a:srgbClr val="DDDDDD"/>
                  </a:outerShdw>
                </a:effectLst>
              </a:rPr>
              <a:t>155,287 words</a:t>
            </a:r>
          </a:p>
          <a:p>
            <a:pPr lvl="1">
              <a:spcBef>
                <a:spcPts val="575"/>
              </a:spcBef>
              <a:buSzPct val="47000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2400" dirty="0" smtClean="0">
                <a:effectLst>
                  <a:outerShdw blurRad="38100" dist="38100" dir="2700000" algn="tl">
                    <a:srgbClr val="DDDDDD"/>
                  </a:outerShdw>
                </a:effectLst>
              </a:rPr>
              <a:t>206,941 </a:t>
            </a:r>
            <a:r>
              <a:rPr lang="en-GB" sz="2400" dirty="0" smtClean="0">
                <a:effectLst>
                  <a:outerShdw blurRad="38100" dist="38100" dir="2700000" algn="tl">
                    <a:srgbClr val="DDDDDD"/>
                  </a:outerShdw>
                </a:effectLst>
              </a:rPr>
              <a:t>word</a:t>
            </a:r>
            <a:r>
              <a:rPr lang="en-GB" sz="2400" dirty="0" smtClean="0">
                <a:effectLst>
                  <a:outerShdw blurRad="38100" dist="38100" dir="2700000" algn="tl">
                    <a:srgbClr val="DDDDDD"/>
                  </a:outerShdw>
                </a:effectLst>
              </a:rPr>
              <a:t> senses</a:t>
            </a:r>
          </a:p>
          <a:p>
            <a:pPr lvl="1">
              <a:spcBef>
                <a:spcPts val="575"/>
              </a:spcBef>
              <a:buSzPct val="47000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2400" dirty="0" smtClean="0">
                <a:effectLst>
                  <a:outerShdw blurRad="38100" dist="38100" dir="2700000" algn="tl">
                    <a:srgbClr val="DDDDDD"/>
                  </a:outerShdw>
                </a:effectLst>
              </a:rPr>
              <a:t>117,659  </a:t>
            </a:r>
            <a:r>
              <a:rPr lang="en-GB" sz="2400" dirty="0" err="1" smtClean="0">
                <a:effectLst>
                  <a:outerShdw blurRad="38100" dist="38100" dir="2700000" algn="tl">
                    <a:srgbClr val="DDDDDD"/>
                  </a:outerShdw>
                </a:effectLst>
              </a:rPr>
              <a:t>synsets</a:t>
            </a:r>
            <a:r>
              <a:rPr lang="en-GB" sz="2400" dirty="0" smtClean="0">
                <a:effectLst>
                  <a:outerShdw blurRad="38100" dist="38100" dir="2700000" algn="tl">
                    <a:srgbClr val="DDDDDD"/>
                  </a:outerShdw>
                </a:effectLst>
              </a:rPr>
              <a:t> (synonym sets)</a:t>
            </a:r>
          </a:p>
          <a:p>
            <a:pPr lvl="1">
              <a:spcBef>
                <a:spcPts val="575"/>
              </a:spcBef>
              <a:buSzPct val="47000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2400" dirty="0" smtClean="0">
                <a:effectLst>
                  <a:outerShdw blurRad="38100" dist="38100" dir="2700000" algn="tl">
                    <a:srgbClr val="DDDDDD"/>
                  </a:outerShdw>
                </a:effectLst>
              </a:rPr>
              <a:t>~400K relations between senses</a:t>
            </a:r>
          </a:p>
          <a:p>
            <a:pPr lvl="1">
              <a:spcBef>
                <a:spcPts val="575"/>
              </a:spcBef>
              <a:buSzPct val="47000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2400" dirty="0" smtClean="0">
                <a:effectLst>
                  <a:outerShdw blurRad="38100" dist="38100" dir="2700000" algn="tl">
                    <a:srgbClr val="DDDDDD"/>
                  </a:outerShdw>
                </a:effectLst>
              </a:rPr>
              <a:t>Parts </a:t>
            </a:r>
            <a:r>
              <a:rPr lang="en-GB" sz="2400" dirty="0" smtClean="0">
                <a:effectLst>
                  <a:outerShdw blurRad="38100" dist="38100" dir="2700000" algn="tl">
                    <a:srgbClr val="DDDDDD"/>
                  </a:outerShdw>
                </a:effectLst>
              </a:rPr>
              <a:t>of speech: nouns, verbs, adjectives, adverbs</a:t>
            </a:r>
            <a:endParaRPr lang="en-GB" sz="2400" dirty="0" smtClean="0">
              <a:effectLst>
                <a:outerShdw blurRad="38100" dist="38100" dir="2700000" algn="tl">
                  <a:srgbClr val="DDDDDD"/>
                </a:outerShdw>
              </a:effectLst>
            </a:endParaRPr>
          </a:p>
          <a:p>
            <a:pPr>
              <a:spcBef>
                <a:spcPts val="675"/>
              </a:spcBef>
              <a:buSzPct val="52000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2800" dirty="0" smtClean="0">
                <a:effectLst>
                  <a:outerShdw blurRad="38100" dist="38100" dir="2700000" algn="tl">
                    <a:srgbClr val="DDDDDD"/>
                  </a:outerShdw>
                </a:effectLst>
              </a:rPr>
              <a:t>Word graph, with word senses as nodes and edges as relationships</a:t>
            </a:r>
          </a:p>
          <a:p>
            <a:pPr>
              <a:spcBef>
                <a:spcPts val="675"/>
              </a:spcBef>
              <a:buSzPct val="52000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2800" dirty="0" smtClean="0">
                <a:effectLst>
                  <a:outerShdw blurRad="38100" dist="38100" dir="2700000" algn="tl">
                    <a:srgbClr val="DDDDDD"/>
                  </a:outerShdw>
                </a:effectLst>
              </a:rPr>
              <a:t>Psycholinguistics</a:t>
            </a:r>
            <a:endParaRPr lang="en-GB" sz="2800" dirty="0" smtClean="0">
              <a:effectLst>
                <a:outerShdw blurRad="38100" dist="38100" dir="2700000" algn="tl">
                  <a:srgbClr val="DDDDDD"/>
                </a:outerShdw>
              </a:effectLst>
            </a:endParaRPr>
          </a:p>
          <a:p>
            <a:pPr lvl="1">
              <a:spcBef>
                <a:spcPts val="575"/>
              </a:spcBef>
              <a:buSzPct val="47000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2400" dirty="0" smtClean="0">
                <a:effectLst>
                  <a:outerShdw blurRad="38100" dist="38100" dir="2700000" algn="tl">
                    <a:srgbClr val="DDDDDD"/>
                  </a:outerShdw>
                </a:effectLst>
              </a:rPr>
              <a:t>WN attempts to model human lexical memory</a:t>
            </a:r>
          </a:p>
          <a:p>
            <a:pPr lvl="1">
              <a:spcBef>
                <a:spcPts val="575"/>
              </a:spcBef>
              <a:buSzPct val="47000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2400" dirty="0" smtClean="0">
                <a:effectLst>
                  <a:outerShdw blurRad="38100" dist="38100" dir="2700000" algn="tl">
                    <a:srgbClr val="DDDDDD"/>
                  </a:outerShdw>
                </a:effectLst>
              </a:rPr>
              <a:t>Design based on psychological testing</a:t>
            </a:r>
            <a:endParaRPr lang="en-GB" sz="2400" dirty="0" smtClean="0">
              <a:effectLst>
                <a:outerShdw blurRad="38100" dist="38100" dir="2700000" algn="tl">
                  <a:srgbClr val="DDDDDD"/>
                </a:outerShdw>
              </a:effectLst>
            </a:endParaRPr>
          </a:p>
          <a:p>
            <a:r>
              <a:rPr lang="en-US" dirty="0" smtClean="0"/>
              <a:t>Created by researchers at Princeton</a:t>
            </a:r>
          </a:p>
          <a:p>
            <a:pPr lvl="1"/>
            <a:r>
              <a:rPr lang="en-US" dirty="0" smtClean="0"/>
              <a:t>http://</a:t>
            </a:r>
            <a:r>
              <a:rPr lang="en-US" dirty="0" err="1" smtClean="0"/>
              <a:t>wordnet.princeton.edu</a:t>
            </a:r>
            <a:r>
              <a:rPr lang="en-US" dirty="0" smtClean="0"/>
              <a:t>/</a:t>
            </a:r>
          </a:p>
          <a:p>
            <a:r>
              <a:rPr lang="en-US" dirty="0" smtClean="0"/>
              <a:t>Lots of programmatic interfaces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WordNet</a:t>
            </a:r>
            <a:r>
              <a:rPr lang="en-US" dirty="0" smtClean="0"/>
              <a:t> relations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synonym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antonym</a:t>
            </a:r>
          </a:p>
          <a:p>
            <a:r>
              <a:rPr lang="en-US" dirty="0" err="1" smtClean="0">
                <a:solidFill>
                  <a:srgbClr val="FF0000"/>
                </a:solidFill>
              </a:rPr>
              <a:t>hypernyms</a:t>
            </a:r>
            <a:endParaRPr lang="en-US" dirty="0" smtClean="0">
              <a:solidFill>
                <a:srgbClr val="FF0000"/>
              </a:solidFill>
            </a:endParaRPr>
          </a:p>
          <a:p>
            <a:r>
              <a:rPr lang="en-US" dirty="0" smtClean="0">
                <a:solidFill>
                  <a:srgbClr val="FF0000"/>
                </a:solidFill>
              </a:rPr>
              <a:t>hyponyms</a:t>
            </a:r>
          </a:p>
          <a:p>
            <a:r>
              <a:rPr lang="en-US" dirty="0" err="1" smtClean="0">
                <a:solidFill>
                  <a:srgbClr val="FF0000"/>
                </a:solidFill>
              </a:rPr>
              <a:t>holonym</a:t>
            </a:r>
            <a:endParaRPr lang="en-US" dirty="0" smtClean="0">
              <a:solidFill>
                <a:srgbClr val="FF0000"/>
              </a:solidFill>
            </a:endParaRPr>
          </a:p>
          <a:p>
            <a:r>
              <a:rPr lang="en-US" dirty="0" err="1" smtClean="0">
                <a:solidFill>
                  <a:srgbClr val="FF0000"/>
                </a:solidFill>
              </a:rPr>
              <a:t>meronym</a:t>
            </a:r>
            <a:endParaRPr lang="en-US" dirty="0" smtClean="0">
              <a:solidFill>
                <a:srgbClr val="FF0000"/>
              </a:solidFill>
            </a:endParaRPr>
          </a:p>
          <a:p>
            <a:r>
              <a:rPr lang="en-US" dirty="0" err="1" smtClean="0">
                <a:solidFill>
                  <a:srgbClr val="FF0000"/>
                </a:solidFill>
              </a:rPr>
              <a:t>troponym</a:t>
            </a:r>
            <a:endParaRPr lang="en-US" dirty="0" smtClean="0">
              <a:solidFill>
                <a:srgbClr val="FF0000"/>
              </a:solidFill>
            </a:endParaRPr>
          </a:p>
          <a:p>
            <a:r>
              <a:rPr lang="en-US" dirty="0" smtClean="0">
                <a:solidFill>
                  <a:srgbClr val="FF0000"/>
                </a:solidFill>
              </a:rPr>
              <a:t>entailment</a:t>
            </a:r>
          </a:p>
          <a:p>
            <a:r>
              <a:rPr lang="en-US" dirty="0" smtClean="0"/>
              <a:t>(and a few others)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WordNet</a:t>
            </a:r>
            <a:r>
              <a:rPr lang="en-US" dirty="0" smtClean="0"/>
              <a:t> relations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199"/>
            <a:ext cx="8153400" cy="5015895"/>
          </a:xfrm>
        </p:spPr>
        <p:txBody>
          <a:bodyPr>
            <a:normAutofit fontScale="70000" lnSpcReduction="20000"/>
          </a:bodyPr>
          <a:lstStyle/>
          <a:p>
            <a:r>
              <a:rPr lang="en-US" dirty="0" smtClean="0"/>
              <a:t>synonym – X and Y have similar meaning</a:t>
            </a:r>
          </a:p>
          <a:p>
            <a:r>
              <a:rPr lang="en-US" dirty="0" smtClean="0"/>
              <a:t>antonym – X and Y have opposite meanings</a:t>
            </a:r>
          </a:p>
          <a:p>
            <a:r>
              <a:rPr lang="en-US" dirty="0" err="1" smtClean="0"/>
              <a:t>hypernyms</a:t>
            </a:r>
            <a:r>
              <a:rPr lang="en-US" dirty="0" smtClean="0"/>
              <a:t> – subclass</a:t>
            </a:r>
          </a:p>
          <a:p>
            <a:pPr lvl="1"/>
            <a:r>
              <a:rPr lang="en-US" dirty="0" smtClean="0"/>
              <a:t>beagle is a </a:t>
            </a:r>
            <a:r>
              <a:rPr lang="en-US" dirty="0" err="1" smtClean="0"/>
              <a:t>hypernym</a:t>
            </a:r>
            <a:r>
              <a:rPr lang="en-US" dirty="0" smtClean="0"/>
              <a:t> of dog</a:t>
            </a:r>
          </a:p>
          <a:p>
            <a:r>
              <a:rPr lang="en-US" dirty="0" smtClean="0"/>
              <a:t>hyponyms </a:t>
            </a:r>
            <a:r>
              <a:rPr lang="en-US" dirty="0" smtClean="0"/>
              <a:t>–</a:t>
            </a:r>
            <a:r>
              <a:rPr lang="en-US" dirty="0" smtClean="0"/>
              <a:t> </a:t>
            </a:r>
            <a:r>
              <a:rPr lang="en-US" dirty="0" err="1" smtClean="0"/>
              <a:t>superclass</a:t>
            </a:r>
            <a:endParaRPr lang="en-US" dirty="0" smtClean="0"/>
          </a:p>
          <a:p>
            <a:pPr lvl="1"/>
            <a:r>
              <a:rPr lang="en-US" dirty="0" smtClean="0"/>
              <a:t>dog is a hyponym of beagle</a:t>
            </a:r>
          </a:p>
          <a:p>
            <a:r>
              <a:rPr lang="en-US" dirty="0" err="1" smtClean="0"/>
              <a:t>holonym</a:t>
            </a:r>
            <a:r>
              <a:rPr lang="en-US" dirty="0" smtClean="0"/>
              <a:t> – contains part</a:t>
            </a:r>
          </a:p>
          <a:p>
            <a:pPr lvl="1"/>
            <a:r>
              <a:rPr lang="en-US" dirty="0" smtClean="0"/>
              <a:t>car is a </a:t>
            </a:r>
            <a:r>
              <a:rPr lang="en-US" dirty="0" err="1" smtClean="0"/>
              <a:t>holonym</a:t>
            </a:r>
            <a:r>
              <a:rPr lang="en-US" dirty="0" smtClean="0"/>
              <a:t> of wheel</a:t>
            </a:r>
          </a:p>
          <a:p>
            <a:r>
              <a:rPr lang="en-US" dirty="0" err="1" smtClean="0"/>
              <a:t>meronym</a:t>
            </a:r>
            <a:r>
              <a:rPr lang="en-US" dirty="0" smtClean="0"/>
              <a:t> – part of</a:t>
            </a:r>
          </a:p>
          <a:p>
            <a:pPr lvl="1"/>
            <a:r>
              <a:rPr lang="en-US" dirty="0" smtClean="0"/>
              <a:t>wheel is a </a:t>
            </a:r>
            <a:r>
              <a:rPr lang="en-US" dirty="0" err="1" smtClean="0"/>
              <a:t>meronym</a:t>
            </a:r>
            <a:r>
              <a:rPr lang="en-US" dirty="0" smtClean="0"/>
              <a:t> of car</a:t>
            </a:r>
          </a:p>
          <a:p>
            <a:r>
              <a:rPr lang="en-US" dirty="0" err="1" smtClean="0"/>
              <a:t>troponym</a:t>
            </a:r>
            <a:r>
              <a:rPr lang="en-US" dirty="0" smtClean="0"/>
              <a:t> – for verbs, a more specific way of doing an action</a:t>
            </a:r>
          </a:p>
          <a:p>
            <a:pPr lvl="1"/>
            <a:r>
              <a:rPr lang="en-US" dirty="0" smtClean="0"/>
              <a:t>run is a </a:t>
            </a:r>
            <a:r>
              <a:rPr lang="en-US" dirty="0" err="1" smtClean="0"/>
              <a:t>troponym</a:t>
            </a:r>
            <a:r>
              <a:rPr lang="en-US" dirty="0" smtClean="0"/>
              <a:t> of move</a:t>
            </a:r>
          </a:p>
          <a:p>
            <a:pPr lvl="1"/>
            <a:r>
              <a:rPr lang="en-US" dirty="0" smtClean="0"/>
              <a:t>dice is a </a:t>
            </a:r>
            <a:r>
              <a:rPr lang="en-US" dirty="0" err="1" smtClean="0"/>
              <a:t>troponym</a:t>
            </a:r>
            <a:r>
              <a:rPr lang="en-US" dirty="0" smtClean="0"/>
              <a:t> of cut</a:t>
            </a:r>
          </a:p>
          <a:p>
            <a:r>
              <a:rPr lang="en-US" dirty="0" smtClean="0"/>
              <a:t>entailment – for verbs, one activity leads to the next</a:t>
            </a:r>
          </a:p>
          <a:p>
            <a:r>
              <a:rPr lang="en-US" dirty="0" smtClean="0"/>
              <a:t>(and a few others)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WordNet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3787" y="1702405"/>
            <a:ext cx="5155595" cy="515559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035524" y="2177143"/>
            <a:ext cx="2730524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Graph, where nodes are words and edges are relationships</a:t>
            </a:r>
          </a:p>
          <a:p>
            <a:endParaRPr lang="en-US" sz="2400" dirty="0" smtClean="0">
              <a:solidFill>
                <a:srgbClr val="0000FF"/>
              </a:solidFill>
            </a:endParaRPr>
          </a:p>
          <a:p>
            <a:r>
              <a:rPr lang="en-US" sz="2400" dirty="0" smtClean="0">
                <a:solidFill>
                  <a:srgbClr val="0000FF"/>
                </a:solidFill>
              </a:rPr>
              <a:t>There is some hierarchical information, for example with </a:t>
            </a:r>
          </a:p>
          <a:p>
            <a:r>
              <a:rPr lang="en-US" sz="2400" dirty="0" err="1" smtClean="0">
                <a:solidFill>
                  <a:srgbClr val="0000FF"/>
                </a:solidFill>
              </a:rPr>
              <a:t>hyp-er/o-nomy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WordNet</a:t>
            </a:r>
            <a:r>
              <a:rPr lang="en-US" dirty="0" smtClean="0"/>
              <a:t>: </a:t>
            </a:r>
            <a:r>
              <a:rPr lang="en-US" dirty="0" smtClean="0">
                <a:solidFill>
                  <a:srgbClr val="0000FF"/>
                </a:solidFill>
              </a:rPr>
              <a:t>dog</a:t>
            </a:r>
            <a:endParaRPr lang="en-US" dirty="0">
              <a:solidFill>
                <a:srgbClr val="0000FF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1905" y="1789188"/>
            <a:ext cx="8588936" cy="406490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WordNet</a:t>
            </a:r>
            <a:r>
              <a:rPr lang="en-US" dirty="0" smtClean="0"/>
              <a:t>: </a:t>
            </a:r>
            <a:r>
              <a:rPr lang="en-US" dirty="0" smtClean="0">
                <a:solidFill>
                  <a:srgbClr val="0000FF"/>
                </a:solidFill>
              </a:rPr>
              <a:t>dog</a:t>
            </a:r>
            <a:endParaRPr lang="en-US" dirty="0">
              <a:solidFill>
                <a:srgbClr val="0000FF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7088" y="1615621"/>
            <a:ext cx="8690678" cy="158961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028" y="3541485"/>
            <a:ext cx="7572882" cy="2949902"/>
          </a:xfrm>
          <a:prstGeom prst="rect">
            <a:avLst/>
          </a:prstGeom>
        </p:spPr>
      </p:pic>
      <p:cxnSp>
        <p:nvCxnSpPr>
          <p:cNvPr id="7" name="Straight Connector 6"/>
          <p:cNvCxnSpPr/>
          <p:nvPr/>
        </p:nvCxnSpPr>
        <p:spPr>
          <a:xfrm>
            <a:off x="227088" y="3350381"/>
            <a:ext cx="8690678" cy="12095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Word similarity: </a:t>
            </a:r>
            <a:r>
              <a:rPr lang="en-US" dirty="0" smtClean="0">
                <a:solidFill>
                  <a:srgbClr val="FF0000"/>
                </a:solidFill>
              </a:rPr>
              <a:t>Exercise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How could you calculate word similarity if your only resource was:</a:t>
            </a:r>
          </a:p>
          <a:p>
            <a:pPr marL="880110" lvl="1" indent="-514350">
              <a:buAutoNum type="arabicPeriod"/>
            </a:pPr>
            <a:r>
              <a:rPr lang="en-US" dirty="0" smtClean="0"/>
              <a:t>the words themselves</a:t>
            </a:r>
          </a:p>
          <a:p>
            <a:pPr marL="880110" lvl="1" indent="-514350">
              <a:buAutoNum type="arabicPeriod"/>
            </a:pPr>
            <a:endParaRPr lang="en-US" dirty="0" smtClean="0"/>
          </a:p>
          <a:p>
            <a:pPr marL="880110" lvl="1" indent="-514350">
              <a:buAutoNum type="arabicPeriod"/>
            </a:pPr>
            <a:r>
              <a:rPr lang="en-US" dirty="0" err="1" smtClean="0"/>
              <a:t>WordNet</a:t>
            </a:r>
            <a:endParaRPr lang="en-US" dirty="0" smtClean="0"/>
          </a:p>
          <a:p>
            <a:pPr marL="880110" lvl="1" indent="-514350">
              <a:buAutoNum type="arabicPeriod"/>
            </a:pPr>
            <a:endParaRPr lang="en-US" dirty="0" smtClean="0"/>
          </a:p>
          <a:p>
            <a:pPr marL="880110" lvl="1" indent="-514350">
              <a:buAutoNum type="arabicPeriod"/>
            </a:pPr>
            <a:r>
              <a:rPr lang="en-US" dirty="0" smtClean="0"/>
              <a:t>a dictionary</a:t>
            </a:r>
          </a:p>
          <a:p>
            <a:pPr marL="880110" lvl="1" indent="-514350">
              <a:buAutoNum type="arabicPeriod"/>
            </a:pPr>
            <a:endParaRPr lang="en-US" dirty="0" smtClean="0"/>
          </a:p>
          <a:p>
            <a:pPr marL="880110" lvl="1" indent="-514350">
              <a:buAutoNum type="arabicPeriod"/>
            </a:pPr>
            <a:r>
              <a:rPr lang="en-US" dirty="0" smtClean="0"/>
              <a:t>a corpus</a:t>
            </a:r>
          </a:p>
          <a:p>
            <a:pPr marL="880110" lvl="1" indent="-514350">
              <a:buAutoNum type="arabicPeriod"/>
            </a:pPr>
            <a:endParaRPr lang="en-US" dirty="0" smtClean="0"/>
          </a:p>
          <a:p>
            <a:pPr lvl="1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Word similarity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Four general categories</a:t>
            </a:r>
          </a:p>
          <a:p>
            <a:pPr lvl="1"/>
            <a:r>
              <a:rPr lang="en-US" dirty="0" smtClean="0"/>
              <a:t>Character-based</a:t>
            </a:r>
          </a:p>
          <a:p>
            <a:pPr lvl="2"/>
            <a:r>
              <a:rPr lang="en-US" dirty="0" smtClean="0"/>
              <a:t>turned vs. </a:t>
            </a:r>
            <a:r>
              <a:rPr lang="en-US" dirty="0" err="1" smtClean="0"/>
              <a:t>truned</a:t>
            </a:r>
            <a:endParaRPr lang="en-US" dirty="0" smtClean="0"/>
          </a:p>
          <a:p>
            <a:pPr lvl="2"/>
            <a:r>
              <a:rPr lang="en-US" dirty="0" smtClean="0"/>
              <a:t>cognates (night, </a:t>
            </a:r>
            <a:r>
              <a:rPr lang="en-US" dirty="0" err="1" smtClean="0"/>
              <a:t>nacht</a:t>
            </a:r>
            <a:r>
              <a:rPr lang="en-US" dirty="0" smtClean="0"/>
              <a:t>, </a:t>
            </a:r>
            <a:r>
              <a:rPr lang="en-US" dirty="0" err="1" smtClean="0"/>
              <a:t>nicht</a:t>
            </a:r>
            <a:r>
              <a:rPr lang="en-US" dirty="0" smtClean="0"/>
              <a:t>, </a:t>
            </a:r>
            <a:r>
              <a:rPr lang="en-US" dirty="0" err="1" smtClean="0"/>
              <a:t>natt</a:t>
            </a:r>
            <a:r>
              <a:rPr lang="en-US" dirty="0" smtClean="0"/>
              <a:t>, </a:t>
            </a:r>
            <a:r>
              <a:rPr lang="en-US" dirty="0" err="1" smtClean="0"/>
              <a:t>nat</a:t>
            </a:r>
            <a:r>
              <a:rPr lang="en-US" dirty="0" smtClean="0"/>
              <a:t>, </a:t>
            </a:r>
            <a:r>
              <a:rPr lang="en-US" dirty="0" err="1" smtClean="0"/>
              <a:t>noc</a:t>
            </a:r>
            <a:r>
              <a:rPr lang="en-US" dirty="0" smtClean="0"/>
              <a:t>, </a:t>
            </a:r>
            <a:r>
              <a:rPr lang="en-US" dirty="0" err="1" smtClean="0"/>
              <a:t>noch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Semantic web-based (e.g. </a:t>
            </a:r>
            <a:r>
              <a:rPr lang="en-US" dirty="0" err="1" smtClean="0"/>
              <a:t>WordNet</a:t>
            </a:r>
            <a:r>
              <a:rPr lang="en-US" dirty="0" smtClean="0"/>
              <a:t>)</a:t>
            </a:r>
            <a:endParaRPr lang="en-US" dirty="0" smtClean="0"/>
          </a:p>
          <a:p>
            <a:pPr lvl="1"/>
            <a:r>
              <a:rPr lang="en-US" dirty="0" smtClean="0"/>
              <a:t>Dictionary-based</a:t>
            </a:r>
          </a:p>
          <a:p>
            <a:pPr lvl="1"/>
            <a:r>
              <a:rPr lang="en-US" dirty="0" smtClean="0"/>
              <a:t>Distributional similarity-based</a:t>
            </a:r>
          </a:p>
          <a:p>
            <a:pPr lvl="2"/>
            <a:r>
              <a:rPr lang="en-US" dirty="0" smtClean="0"/>
              <a:t>similar words occur in similar contexts</a:t>
            </a:r>
          </a:p>
          <a:p>
            <a:pPr lvl="1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Character-based similarity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501483" y="1947333"/>
            <a:ext cx="764251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err="1" smtClean="0"/>
              <a:t>sim</a:t>
            </a:r>
            <a:r>
              <a:rPr lang="en-US" sz="4800" dirty="0" err="1" smtClean="0"/>
              <a:t>(</a:t>
            </a:r>
            <a:r>
              <a:rPr lang="en-US" sz="4800" i="1" dirty="0" err="1" smtClean="0">
                <a:solidFill>
                  <a:srgbClr val="0000FF"/>
                </a:solidFill>
              </a:rPr>
              <a:t>turned</a:t>
            </a:r>
            <a:r>
              <a:rPr lang="en-US" sz="4800" dirty="0" smtClean="0"/>
              <a:t>, </a:t>
            </a:r>
            <a:r>
              <a:rPr lang="en-US" sz="4800" i="1" dirty="0" err="1" smtClean="0">
                <a:solidFill>
                  <a:srgbClr val="0000FF"/>
                </a:solidFill>
              </a:rPr>
              <a:t>truned</a:t>
            </a:r>
            <a:r>
              <a:rPr lang="en-US" sz="4800" dirty="0" smtClean="0"/>
              <a:t>) = </a:t>
            </a:r>
            <a:r>
              <a:rPr lang="en-US" sz="4800" dirty="0" smtClean="0">
                <a:latin typeface="Arial"/>
                <a:cs typeface="Arial"/>
              </a:rPr>
              <a:t>?</a:t>
            </a:r>
            <a:endParaRPr lang="en-US" sz="4800" dirty="0">
              <a:latin typeface="Arial"/>
              <a:cs typeface="Arial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75504" y="3737429"/>
            <a:ext cx="689849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How might we do this using only the words (i.e. no outside resources?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Edit distance (</a:t>
            </a:r>
            <a:r>
              <a:rPr lang="en-US" dirty="0" err="1" smtClean="0"/>
              <a:t>Levenshtein</a:t>
            </a:r>
            <a:r>
              <a:rPr lang="en-US" dirty="0" smtClean="0"/>
              <a:t> distance)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2995990"/>
          </a:xfrm>
        </p:spPr>
        <p:txBody>
          <a:bodyPr/>
          <a:lstStyle/>
          <a:p>
            <a:r>
              <a:rPr lang="en-US" dirty="0" smtClean="0"/>
              <a:t>The edit distance between w</a:t>
            </a:r>
            <a:r>
              <a:rPr lang="en-US" baseline="-25000" dirty="0" smtClean="0"/>
              <a:t>1</a:t>
            </a:r>
            <a:r>
              <a:rPr lang="en-US" dirty="0" smtClean="0"/>
              <a:t> and w</a:t>
            </a:r>
            <a:r>
              <a:rPr lang="en-US" baseline="-25000" dirty="0" smtClean="0"/>
              <a:t>2</a:t>
            </a:r>
            <a:r>
              <a:rPr lang="en-US" dirty="0" smtClean="0"/>
              <a:t> is the minimum number of operations to transform w</a:t>
            </a:r>
            <a:r>
              <a:rPr lang="en-US" baseline="-25000" dirty="0" smtClean="0"/>
              <a:t>1</a:t>
            </a:r>
            <a:r>
              <a:rPr lang="en-US" dirty="0" smtClean="0"/>
              <a:t> into w</a:t>
            </a:r>
            <a:r>
              <a:rPr lang="en-US" baseline="-25000" dirty="0" smtClean="0"/>
              <a:t>2</a:t>
            </a:r>
            <a:endParaRPr lang="en-US" dirty="0" smtClean="0"/>
          </a:p>
          <a:p>
            <a:r>
              <a:rPr lang="en-US" dirty="0" smtClean="0"/>
              <a:t>Operations:</a:t>
            </a:r>
          </a:p>
          <a:p>
            <a:pPr lvl="1"/>
            <a:r>
              <a:rPr lang="en-US" dirty="0" smtClean="0"/>
              <a:t>insertion</a:t>
            </a:r>
          </a:p>
          <a:p>
            <a:pPr lvl="1"/>
            <a:r>
              <a:rPr lang="en-US" dirty="0" smtClean="0"/>
              <a:t>deletion</a:t>
            </a:r>
          </a:p>
          <a:p>
            <a:pPr lvl="1"/>
            <a:r>
              <a:rPr lang="en-US" dirty="0" smtClean="0"/>
              <a:t>substitution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12648" y="4596190"/>
            <a:ext cx="622116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>
                <a:solidFill>
                  <a:srgbClr val="FF0000"/>
                </a:solidFill>
              </a:rPr>
              <a:t>EDIT(turned</a:t>
            </a:r>
            <a:r>
              <a:rPr lang="en-US" sz="2800" dirty="0" smtClean="0">
                <a:solidFill>
                  <a:srgbClr val="FF0000"/>
                </a:solidFill>
              </a:rPr>
              <a:t>, </a:t>
            </a:r>
            <a:r>
              <a:rPr lang="en-US" sz="2800" dirty="0" err="1" smtClean="0">
                <a:solidFill>
                  <a:srgbClr val="FF0000"/>
                </a:solidFill>
              </a:rPr>
              <a:t>truned</a:t>
            </a:r>
            <a:r>
              <a:rPr lang="en-US" sz="2800" dirty="0" smtClean="0">
                <a:solidFill>
                  <a:srgbClr val="FF0000"/>
                </a:solidFill>
              </a:rPr>
              <a:t>) = </a:t>
            </a:r>
            <a:r>
              <a:rPr lang="en-US" sz="2800" dirty="0" smtClean="0">
                <a:solidFill>
                  <a:srgbClr val="FF0000"/>
                </a:solidFill>
                <a:latin typeface="Arial"/>
                <a:cs typeface="Arial"/>
              </a:rPr>
              <a:t>?</a:t>
            </a:r>
          </a:p>
          <a:p>
            <a:r>
              <a:rPr lang="en-US" sz="2800" dirty="0" err="1" smtClean="0">
                <a:solidFill>
                  <a:srgbClr val="FF0000"/>
                </a:solidFill>
                <a:latin typeface="Arial"/>
                <a:cs typeface="Arial"/>
              </a:rPr>
              <a:t>EDIT(computer</a:t>
            </a:r>
            <a:r>
              <a:rPr lang="en-US" sz="2800" dirty="0" smtClean="0">
                <a:solidFill>
                  <a:srgbClr val="FF0000"/>
                </a:solidFill>
                <a:latin typeface="Arial"/>
                <a:cs typeface="Arial"/>
              </a:rPr>
              <a:t>, commuter) = ?</a:t>
            </a:r>
          </a:p>
          <a:p>
            <a:r>
              <a:rPr lang="en-US" sz="2800" dirty="0" err="1" smtClean="0">
                <a:solidFill>
                  <a:srgbClr val="FF0000"/>
                </a:solidFill>
                <a:latin typeface="Arial"/>
                <a:cs typeface="Arial"/>
              </a:rPr>
              <a:t>EDIT(banana</a:t>
            </a:r>
            <a:r>
              <a:rPr lang="en-US" sz="2800" dirty="0" smtClean="0">
                <a:solidFill>
                  <a:srgbClr val="FF0000"/>
                </a:solidFill>
                <a:latin typeface="Arial"/>
                <a:cs typeface="Arial"/>
              </a:rPr>
              <a:t>, apple) = ?</a:t>
            </a:r>
          </a:p>
          <a:p>
            <a:r>
              <a:rPr lang="en-US" sz="2800" dirty="0" err="1" smtClean="0">
                <a:solidFill>
                  <a:srgbClr val="FF0000"/>
                </a:solidFill>
                <a:latin typeface="Arial"/>
                <a:cs typeface="Arial"/>
              </a:rPr>
              <a:t>EDIT(wombat</a:t>
            </a:r>
            <a:r>
              <a:rPr lang="en-US" sz="2800" dirty="0" smtClean="0">
                <a:solidFill>
                  <a:srgbClr val="FF0000"/>
                </a:solidFill>
                <a:latin typeface="Arial"/>
                <a:cs typeface="Arial"/>
              </a:rPr>
              <a:t>, </a:t>
            </a:r>
            <a:r>
              <a:rPr lang="en-US" sz="2800" dirty="0" err="1" smtClean="0">
                <a:solidFill>
                  <a:srgbClr val="FF0000"/>
                </a:solidFill>
                <a:latin typeface="Arial"/>
                <a:cs typeface="Arial"/>
              </a:rPr>
              <a:t>worcester</a:t>
            </a:r>
            <a:r>
              <a:rPr lang="en-US" sz="2800" dirty="0" smtClean="0">
                <a:solidFill>
                  <a:srgbClr val="FF0000"/>
                </a:solidFill>
                <a:latin typeface="Arial"/>
                <a:cs typeface="Arial"/>
              </a:rPr>
              <a:t>) = ?</a:t>
            </a:r>
            <a:endParaRPr lang="en-US" sz="2800" dirty="0">
              <a:solidFill>
                <a:srgbClr val="FF0000"/>
              </a:solidFill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Edit distance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sz="3200" dirty="0" err="1" smtClean="0">
                <a:solidFill>
                  <a:srgbClr val="0000FF"/>
                </a:solidFill>
              </a:rPr>
              <a:t>EDIT(turned</a:t>
            </a:r>
            <a:r>
              <a:rPr lang="en-US" sz="3200" dirty="0" smtClean="0">
                <a:solidFill>
                  <a:srgbClr val="0000FF"/>
                </a:solidFill>
              </a:rPr>
              <a:t>, </a:t>
            </a:r>
            <a:r>
              <a:rPr lang="en-US" sz="3200" dirty="0" err="1" smtClean="0">
                <a:solidFill>
                  <a:srgbClr val="0000FF"/>
                </a:solidFill>
              </a:rPr>
              <a:t>truned</a:t>
            </a:r>
            <a:r>
              <a:rPr lang="en-US" sz="3200" dirty="0" smtClean="0">
                <a:solidFill>
                  <a:srgbClr val="0000FF"/>
                </a:solidFill>
              </a:rPr>
              <a:t>) = </a:t>
            </a:r>
            <a:r>
              <a:rPr lang="en-US" sz="3200" dirty="0" smtClean="0">
                <a:solidFill>
                  <a:srgbClr val="0000FF"/>
                </a:solidFill>
                <a:latin typeface="Arial"/>
                <a:cs typeface="Arial"/>
              </a:rPr>
              <a:t>2</a:t>
            </a:r>
          </a:p>
          <a:p>
            <a:pPr lvl="1"/>
            <a:r>
              <a:rPr lang="en-US" dirty="0" smtClean="0">
                <a:solidFill>
                  <a:srgbClr val="0000FF"/>
                </a:solidFill>
                <a:latin typeface="Arial"/>
                <a:cs typeface="Arial"/>
              </a:rPr>
              <a:t>delete </a:t>
            </a:r>
            <a:r>
              <a:rPr lang="en-US" dirty="0" err="1" smtClean="0">
                <a:solidFill>
                  <a:srgbClr val="0000FF"/>
                </a:solidFill>
                <a:latin typeface="Arial"/>
                <a:cs typeface="Arial"/>
              </a:rPr>
              <a:t>u</a:t>
            </a:r>
            <a:endParaRPr lang="en-US" dirty="0" smtClean="0">
              <a:solidFill>
                <a:srgbClr val="0000FF"/>
              </a:solidFill>
              <a:latin typeface="Arial"/>
              <a:cs typeface="Arial"/>
            </a:endParaRPr>
          </a:p>
          <a:p>
            <a:pPr lvl="1"/>
            <a:r>
              <a:rPr lang="en-US" dirty="0" smtClean="0">
                <a:solidFill>
                  <a:srgbClr val="0000FF"/>
                </a:solidFill>
                <a:latin typeface="Arial"/>
                <a:cs typeface="Arial"/>
              </a:rPr>
              <a:t>insert </a:t>
            </a:r>
            <a:r>
              <a:rPr lang="en-US" dirty="0" err="1" smtClean="0">
                <a:solidFill>
                  <a:srgbClr val="0000FF"/>
                </a:solidFill>
                <a:latin typeface="Arial"/>
                <a:cs typeface="Arial"/>
              </a:rPr>
              <a:t>u</a:t>
            </a:r>
            <a:endParaRPr lang="en-US" dirty="0" smtClean="0">
              <a:solidFill>
                <a:srgbClr val="0000FF"/>
              </a:solidFill>
              <a:latin typeface="Arial"/>
              <a:cs typeface="Arial"/>
            </a:endParaRPr>
          </a:p>
          <a:p>
            <a:r>
              <a:rPr lang="en-US" sz="3200" dirty="0" err="1" smtClean="0">
                <a:solidFill>
                  <a:srgbClr val="0000FF"/>
                </a:solidFill>
                <a:latin typeface="Arial"/>
                <a:cs typeface="Arial"/>
              </a:rPr>
              <a:t>EDIT(computer</a:t>
            </a:r>
            <a:r>
              <a:rPr lang="en-US" sz="3200" dirty="0" smtClean="0">
                <a:solidFill>
                  <a:srgbClr val="0000FF"/>
                </a:solidFill>
                <a:latin typeface="Arial"/>
                <a:cs typeface="Arial"/>
              </a:rPr>
              <a:t>, commuter) = </a:t>
            </a:r>
            <a:r>
              <a:rPr lang="en-US" sz="3200" dirty="0" smtClean="0">
                <a:solidFill>
                  <a:srgbClr val="0000FF"/>
                </a:solidFill>
                <a:latin typeface="Arial"/>
                <a:cs typeface="Arial"/>
              </a:rPr>
              <a:t>1</a:t>
            </a:r>
          </a:p>
          <a:p>
            <a:pPr lvl="1"/>
            <a:r>
              <a:rPr lang="en-US" dirty="0" smtClean="0">
                <a:solidFill>
                  <a:srgbClr val="0000FF"/>
                </a:solidFill>
                <a:latin typeface="Arial"/>
                <a:cs typeface="Arial"/>
              </a:rPr>
              <a:t>replace </a:t>
            </a:r>
            <a:r>
              <a:rPr lang="en-US" dirty="0" err="1" smtClean="0">
                <a:solidFill>
                  <a:srgbClr val="0000FF"/>
                </a:solidFill>
                <a:latin typeface="Arial"/>
                <a:cs typeface="Arial"/>
              </a:rPr>
              <a:t>p</a:t>
            </a:r>
            <a:r>
              <a:rPr lang="en-US" dirty="0" smtClean="0">
                <a:solidFill>
                  <a:srgbClr val="0000FF"/>
                </a:solidFill>
                <a:latin typeface="Arial"/>
                <a:cs typeface="Arial"/>
              </a:rPr>
              <a:t> with </a:t>
            </a:r>
            <a:r>
              <a:rPr lang="en-US" dirty="0" err="1" smtClean="0">
                <a:solidFill>
                  <a:srgbClr val="0000FF"/>
                </a:solidFill>
                <a:latin typeface="Arial"/>
                <a:cs typeface="Arial"/>
              </a:rPr>
              <a:t>m</a:t>
            </a:r>
            <a:endParaRPr lang="en-US" dirty="0" smtClean="0">
              <a:solidFill>
                <a:srgbClr val="0000FF"/>
              </a:solidFill>
              <a:latin typeface="Arial"/>
              <a:cs typeface="Arial"/>
            </a:endParaRPr>
          </a:p>
          <a:p>
            <a:r>
              <a:rPr lang="en-US" sz="3200" dirty="0" err="1" smtClean="0">
                <a:solidFill>
                  <a:srgbClr val="0000FF"/>
                </a:solidFill>
                <a:latin typeface="Arial"/>
                <a:cs typeface="Arial"/>
              </a:rPr>
              <a:t>EDIT(banana</a:t>
            </a:r>
            <a:r>
              <a:rPr lang="en-US" sz="3200" dirty="0" smtClean="0">
                <a:solidFill>
                  <a:srgbClr val="0000FF"/>
                </a:solidFill>
                <a:latin typeface="Arial"/>
                <a:cs typeface="Arial"/>
              </a:rPr>
              <a:t>, apple) </a:t>
            </a:r>
            <a:r>
              <a:rPr lang="en-US" sz="3200" dirty="0" smtClean="0">
                <a:solidFill>
                  <a:srgbClr val="0000FF"/>
                </a:solidFill>
                <a:latin typeface="Arial"/>
                <a:cs typeface="Arial"/>
              </a:rPr>
              <a:t>= 5</a:t>
            </a:r>
          </a:p>
          <a:p>
            <a:pPr lvl="1"/>
            <a:r>
              <a:rPr lang="en-US" dirty="0" smtClean="0">
                <a:solidFill>
                  <a:srgbClr val="0000FF"/>
                </a:solidFill>
                <a:latin typeface="Arial"/>
                <a:cs typeface="Arial"/>
              </a:rPr>
              <a:t>delete </a:t>
            </a:r>
            <a:r>
              <a:rPr lang="en-US" dirty="0" err="1" smtClean="0">
                <a:solidFill>
                  <a:srgbClr val="0000FF"/>
                </a:solidFill>
                <a:latin typeface="Arial"/>
                <a:cs typeface="Arial"/>
              </a:rPr>
              <a:t>b</a:t>
            </a:r>
            <a:endParaRPr lang="en-US" dirty="0" smtClean="0">
              <a:solidFill>
                <a:srgbClr val="0000FF"/>
              </a:solidFill>
              <a:latin typeface="Arial"/>
              <a:cs typeface="Arial"/>
            </a:endParaRPr>
          </a:p>
          <a:p>
            <a:pPr lvl="1"/>
            <a:r>
              <a:rPr lang="en-US" dirty="0" smtClean="0">
                <a:solidFill>
                  <a:srgbClr val="0000FF"/>
                </a:solidFill>
                <a:latin typeface="Arial"/>
                <a:cs typeface="Arial"/>
              </a:rPr>
              <a:t>replace </a:t>
            </a:r>
            <a:r>
              <a:rPr lang="en-US" dirty="0" err="1" smtClean="0">
                <a:solidFill>
                  <a:srgbClr val="0000FF"/>
                </a:solidFill>
                <a:latin typeface="Arial"/>
                <a:cs typeface="Arial"/>
              </a:rPr>
              <a:t>n</a:t>
            </a:r>
            <a:r>
              <a:rPr lang="en-US" dirty="0" smtClean="0">
                <a:solidFill>
                  <a:srgbClr val="0000FF"/>
                </a:solidFill>
                <a:latin typeface="Arial"/>
                <a:cs typeface="Arial"/>
              </a:rPr>
              <a:t> with </a:t>
            </a:r>
            <a:r>
              <a:rPr lang="en-US" dirty="0" err="1" smtClean="0">
                <a:solidFill>
                  <a:srgbClr val="0000FF"/>
                </a:solidFill>
                <a:latin typeface="Arial"/>
                <a:cs typeface="Arial"/>
              </a:rPr>
              <a:t>p</a:t>
            </a:r>
            <a:endParaRPr lang="en-US" dirty="0" smtClean="0">
              <a:solidFill>
                <a:srgbClr val="0000FF"/>
              </a:solidFill>
              <a:latin typeface="Arial"/>
              <a:cs typeface="Arial"/>
            </a:endParaRPr>
          </a:p>
          <a:p>
            <a:pPr lvl="1"/>
            <a:r>
              <a:rPr lang="en-US" dirty="0" smtClean="0">
                <a:solidFill>
                  <a:srgbClr val="0000FF"/>
                </a:solidFill>
                <a:latin typeface="Arial"/>
                <a:cs typeface="Arial"/>
              </a:rPr>
              <a:t>replace a with </a:t>
            </a:r>
            <a:r>
              <a:rPr lang="en-US" dirty="0" err="1" smtClean="0">
                <a:solidFill>
                  <a:srgbClr val="0000FF"/>
                </a:solidFill>
                <a:latin typeface="Arial"/>
                <a:cs typeface="Arial"/>
              </a:rPr>
              <a:t>p</a:t>
            </a:r>
            <a:endParaRPr lang="en-US" dirty="0" smtClean="0">
              <a:solidFill>
                <a:srgbClr val="0000FF"/>
              </a:solidFill>
              <a:latin typeface="Arial"/>
              <a:cs typeface="Arial"/>
            </a:endParaRPr>
          </a:p>
          <a:p>
            <a:pPr lvl="1"/>
            <a:r>
              <a:rPr lang="en-US" dirty="0" smtClean="0">
                <a:solidFill>
                  <a:srgbClr val="0000FF"/>
                </a:solidFill>
                <a:latin typeface="Arial"/>
                <a:cs typeface="Arial"/>
              </a:rPr>
              <a:t>replace </a:t>
            </a:r>
            <a:r>
              <a:rPr lang="en-US" dirty="0" err="1" smtClean="0">
                <a:solidFill>
                  <a:srgbClr val="0000FF"/>
                </a:solidFill>
                <a:latin typeface="Arial"/>
                <a:cs typeface="Arial"/>
              </a:rPr>
              <a:t>n</a:t>
            </a:r>
            <a:r>
              <a:rPr lang="en-US" dirty="0" smtClean="0">
                <a:solidFill>
                  <a:srgbClr val="0000FF"/>
                </a:solidFill>
                <a:latin typeface="Arial"/>
                <a:cs typeface="Arial"/>
              </a:rPr>
              <a:t> with </a:t>
            </a:r>
            <a:r>
              <a:rPr lang="en-US" dirty="0" err="1" smtClean="0">
                <a:solidFill>
                  <a:srgbClr val="0000FF"/>
                </a:solidFill>
                <a:latin typeface="Arial"/>
                <a:cs typeface="Arial"/>
              </a:rPr>
              <a:t>l</a:t>
            </a:r>
            <a:endParaRPr lang="en-US" dirty="0" smtClean="0">
              <a:solidFill>
                <a:srgbClr val="0000FF"/>
              </a:solidFill>
              <a:latin typeface="Arial"/>
              <a:cs typeface="Arial"/>
            </a:endParaRPr>
          </a:p>
          <a:p>
            <a:pPr lvl="1"/>
            <a:r>
              <a:rPr lang="en-US" dirty="0" smtClean="0">
                <a:solidFill>
                  <a:srgbClr val="0000FF"/>
                </a:solidFill>
                <a:latin typeface="Arial"/>
                <a:cs typeface="Arial"/>
              </a:rPr>
              <a:t>replace a with </a:t>
            </a:r>
            <a:r>
              <a:rPr lang="en-US" dirty="0" err="1" smtClean="0">
                <a:solidFill>
                  <a:srgbClr val="0000FF"/>
                </a:solidFill>
                <a:latin typeface="Arial"/>
                <a:cs typeface="Arial"/>
              </a:rPr>
              <a:t>e</a:t>
            </a:r>
            <a:endParaRPr lang="en-US" dirty="0" smtClean="0">
              <a:solidFill>
                <a:srgbClr val="0000FF"/>
              </a:solidFill>
              <a:latin typeface="Arial"/>
              <a:cs typeface="Arial"/>
            </a:endParaRPr>
          </a:p>
          <a:p>
            <a:r>
              <a:rPr lang="en-US" sz="3200" dirty="0" err="1" smtClean="0">
                <a:solidFill>
                  <a:srgbClr val="0000FF"/>
                </a:solidFill>
                <a:latin typeface="Arial"/>
                <a:cs typeface="Arial"/>
              </a:rPr>
              <a:t>EDIT</a:t>
            </a:r>
            <a:r>
              <a:rPr lang="en-US" sz="3200" dirty="0" err="1" smtClean="0">
                <a:solidFill>
                  <a:srgbClr val="0000FF"/>
                </a:solidFill>
                <a:latin typeface="Arial"/>
                <a:cs typeface="Arial"/>
              </a:rPr>
              <a:t>(wombat</a:t>
            </a:r>
            <a:r>
              <a:rPr lang="en-US" sz="3200" dirty="0" smtClean="0">
                <a:solidFill>
                  <a:srgbClr val="0000FF"/>
                </a:solidFill>
                <a:latin typeface="Arial"/>
                <a:cs typeface="Arial"/>
              </a:rPr>
              <a:t>, </a:t>
            </a:r>
            <a:r>
              <a:rPr lang="en-US" sz="3200" dirty="0" err="1" smtClean="0">
                <a:solidFill>
                  <a:srgbClr val="0000FF"/>
                </a:solidFill>
                <a:latin typeface="Arial"/>
                <a:cs typeface="Arial"/>
              </a:rPr>
              <a:t>worcester</a:t>
            </a:r>
            <a:r>
              <a:rPr lang="en-US" sz="3200" dirty="0" smtClean="0">
                <a:solidFill>
                  <a:srgbClr val="0000FF"/>
                </a:solidFill>
                <a:latin typeface="Arial"/>
                <a:cs typeface="Arial"/>
              </a:rPr>
              <a:t>) =</a:t>
            </a:r>
            <a:r>
              <a:rPr lang="en-US" sz="3200" dirty="0" smtClean="0">
                <a:solidFill>
                  <a:srgbClr val="0000FF"/>
                </a:solidFill>
                <a:latin typeface="Arial"/>
                <a:cs typeface="Arial"/>
              </a:rPr>
              <a:t> 6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Better edit distance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Are all operations equally likely?</a:t>
            </a:r>
          </a:p>
          <a:p>
            <a:pPr lvl="1"/>
            <a:r>
              <a:rPr lang="en-US" dirty="0" smtClean="0"/>
              <a:t>No</a:t>
            </a:r>
          </a:p>
          <a:p>
            <a:r>
              <a:rPr lang="en-US" dirty="0" smtClean="0"/>
              <a:t>Improvement, give different weights to different operations</a:t>
            </a:r>
          </a:p>
          <a:p>
            <a:pPr lvl="1"/>
            <a:r>
              <a:rPr lang="en-US" dirty="0" smtClean="0"/>
              <a:t>replacing a for </a:t>
            </a:r>
            <a:r>
              <a:rPr lang="en-US" dirty="0" err="1" smtClean="0"/>
              <a:t>e</a:t>
            </a:r>
            <a:r>
              <a:rPr lang="en-US" dirty="0" smtClean="0"/>
              <a:t> is more likely than </a:t>
            </a:r>
            <a:r>
              <a:rPr lang="en-US" dirty="0" err="1" smtClean="0"/>
              <a:t>z</a:t>
            </a:r>
            <a:r>
              <a:rPr lang="en-US" dirty="0" smtClean="0"/>
              <a:t> for </a:t>
            </a:r>
            <a:r>
              <a:rPr lang="en-US" dirty="0" err="1" smtClean="0"/>
              <a:t>y</a:t>
            </a:r>
            <a:endParaRPr lang="en-US" dirty="0" smtClean="0"/>
          </a:p>
          <a:p>
            <a:r>
              <a:rPr lang="en-US" dirty="0" smtClean="0">
                <a:solidFill>
                  <a:srgbClr val="FF0000"/>
                </a:solidFill>
              </a:rPr>
              <a:t>Ideas for weightings?</a:t>
            </a:r>
          </a:p>
          <a:p>
            <a:pPr lvl="1"/>
            <a:r>
              <a:rPr lang="en-US" dirty="0" smtClean="0"/>
              <a:t>Learn from actual data (known typos, known similar words)</a:t>
            </a:r>
          </a:p>
          <a:p>
            <a:pPr lvl="1"/>
            <a:r>
              <a:rPr lang="en-US" dirty="0" smtClean="0"/>
              <a:t>Intuitions: phonetics</a:t>
            </a:r>
          </a:p>
          <a:p>
            <a:pPr lvl="1"/>
            <a:r>
              <a:rPr lang="en-US" dirty="0" smtClean="0"/>
              <a:t>Intuitions: keyboard configuration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Vector character-based word similarity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501483" y="1947333"/>
            <a:ext cx="764251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err="1" smtClean="0"/>
              <a:t>sim</a:t>
            </a:r>
            <a:r>
              <a:rPr lang="en-US" sz="4800" dirty="0" err="1" smtClean="0"/>
              <a:t>(</a:t>
            </a:r>
            <a:r>
              <a:rPr lang="en-US" sz="4800" i="1" dirty="0" err="1" smtClean="0">
                <a:solidFill>
                  <a:srgbClr val="0000FF"/>
                </a:solidFill>
              </a:rPr>
              <a:t>turned</a:t>
            </a:r>
            <a:r>
              <a:rPr lang="en-US" sz="4800" dirty="0" smtClean="0"/>
              <a:t>, </a:t>
            </a:r>
            <a:r>
              <a:rPr lang="en-US" sz="4800" i="1" dirty="0" err="1" smtClean="0">
                <a:solidFill>
                  <a:srgbClr val="0000FF"/>
                </a:solidFill>
              </a:rPr>
              <a:t>truned</a:t>
            </a:r>
            <a:r>
              <a:rPr lang="en-US" sz="4800" dirty="0" smtClean="0"/>
              <a:t>) = </a:t>
            </a:r>
            <a:r>
              <a:rPr lang="en-US" sz="4800" dirty="0" smtClean="0">
                <a:latin typeface="Arial"/>
                <a:cs typeface="Arial"/>
              </a:rPr>
              <a:t>?</a:t>
            </a:r>
            <a:endParaRPr lang="en-US" sz="4800" dirty="0">
              <a:latin typeface="Arial"/>
              <a:cs typeface="Arial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12648" y="4193473"/>
            <a:ext cx="796287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Any way to leverage our vector-based similarity approaches from last time?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Vector character-based word similarity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501483" y="1947333"/>
            <a:ext cx="764251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err="1" smtClean="0"/>
              <a:t>sim</a:t>
            </a:r>
            <a:r>
              <a:rPr lang="en-US" sz="4800" dirty="0" err="1" smtClean="0"/>
              <a:t>(</a:t>
            </a:r>
            <a:r>
              <a:rPr lang="en-US" sz="4800" i="1" dirty="0" err="1" smtClean="0">
                <a:solidFill>
                  <a:srgbClr val="0000FF"/>
                </a:solidFill>
              </a:rPr>
              <a:t>turned</a:t>
            </a:r>
            <a:r>
              <a:rPr lang="en-US" sz="4800" dirty="0" smtClean="0"/>
              <a:t>, </a:t>
            </a:r>
            <a:r>
              <a:rPr lang="en-US" sz="4800" i="1" dirty="0" err="1" smtClean="0">
                <a:solidFill>
                  <a:srgbClr val="0000FF"/>
                </a:solidFill>
              </a:rPr>
              <a:t>truned</a:t>
            </a:r>
            <a:r>
              <a:rPr lang="en-US" sz="4800" dirty="0" smtClean="0"/>
              <a:t>) = </a:t>
            </a:r>
            <a:r>
              <a:rPr lang="en-US" sz="4800" dirty="0" smtClean="0">
                <a:latin typeface="Arial"/>
                <a:cs typeface="Arial"/>
              </a:rPr>
              <a:t>?</a:t>
            </a:r>
            <a:endParaRPr lang="en-US" sz="4800" dirty="0">
              <a:latin typeface="Arial"/>
              <a:cs typeface="Arial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701219" y="3652763"/>
            <a:ext cx="888835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a:	0</a:t>
            </a:r>
          </a:p>
          <a:p>
            <a:r>
              <a:rPr lang="en-US" sz="2000" dirty="0" err="1" smtClean="0"/>
              <a:t>b</a:t>
            </a:r>
            <a:r>
              <a:rPr lang="en-US" sz="2000" dirty="0" smtClean="0"/>
              <a:t>:	0</a:t>
            </a:r>
          </a:p>
          <a:p>
            <a:r>
              <a:rPr lang="en-US" sz="2000" dirty="0" err="1" smtClean="0"/>
              <a:t>c</a:t>
            </a:r>
            <a:r>
              <a:rPr lang="en-US" sz="2000" dirty="0" smtClean="0"/>
              <a:t>:	0</a:t>
            </a:r>
          </a:p>
          <a:p>
            <a:r>
              <a:rPr lang="en-US" sz="2000" dirty="0" err="1" smtClean="0"/>
              <a:t>d</a:t>
            </a:r>
            <a:r>
              <a:rPr lang="en-US" sz="2000" dirty="0" smtClean="0"/>
              <a:t>:	1</a:t>
            </a:r>
          </a:p>
          <a:p>
            <a:r>
              <a:rPr lang="en-US" sz="2000" dirty="0" err="1" smtClean="0"/>
              <a:t>e</a:t>
            </a:r>
            <a:r>
              <a:rPr lang="en-US" sz="2000" dirty="0" smtClean="0"/>
              <a:t>:	1</a:t>
            </a:r>
          </a:p>
          <a:p>
            <a:r>
              <a:rPr lang="en-US" sz="2000" dirty="0" err="1" smtClean="0"/>
              <a:t>f</a:t>
            </a:r>
            <a:r>
              <a:rPr lang="en-US" sz="2000" dirty="0" smtClean="0"/>
              <a:t>:	0</a:t>
            </a:r>
          </a:p>
          <a:p>
            <a:r>
              <a:rPr lang="en-US" sz="2000" dirty="0" err="1" smtClean="0"/>
              <a:t>g</a:t>
            </a:r>
            <a:r>
              <a:rPr lang="en-US" sz="2000" dirty="0" smtClean="0"/>
              <a:t>:	0</a:t>
            </a:r>
          </a:p>
          <a:p>
            <a:r>
              <a:rPr lang="en-US" sz="2000" dirty="0" smtClean="0"/>
              <a:t>…</a:t>
            </a:r>
            <a:endParaRPr lang="en-US" sz="2000" dirty="0"/>
          </a:p>
        </p:txBody>
      </p:sp>
      <p:sp>
        <p:nvSpPr>
          <p:cNvPr id="7" name="TextBox 6"/>
          <p:cNvSpPr txBox="1"/>
          <p:nvPr/>
        </p:nvSpPr>
        <p:spPr>
          <a:xfrm>
            <a:off x="5020898" y="3652763"/>
            <a:ext cx="888835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a:	0</a:t>
            </a:r>
          </a:p>
          <a:p>
            <a:r>
              <a:rPr lang="en-US" sz="2000" dirty="0" err="1" smtClean="0"/>
              <a:t>b</a:t>
            </a:r>
            <a:r>
              <a:rPr lang="en-US" sz="2000" dirty="0" smtClean="0"/>
              <a:t>:	0</a:t>
            </a:r>
          </a:p>
          <a:p>
            <a:r>
              <a:rPr lang="en-US" sz="2000" dirty="0" err="1" smtClean="0"/>
              <a:t>c</a:t>
            </a:r>
            <a:r>
              <a:rPr lang="en-US" sz="2000" dirty="0" smtClean="0"/>
              <a:t>:	0</a:t>
            </a:r>
          </a:p>
          <a:p>
            <a:r>
              <a:rPr lang="en-US" sz="2000" dirty="0" err="1" smtClean="0"/>
              <a:t>d</a:t>
            </a:r>
            <a:r>
              <a:rPr lang="en-US" sz="2000" dirty="0" smtClean="0"/>
              <a:t>:	1</a:t>
            </a:r>
          </a:p>
          <a:p>
            <a:r>
              <a:rPr lang="en-US" sz="2000" dirty="0" err="1" smtClean="0"/>
              <a:t>e</a:t>
            </a:r>
            <a:r>
              <a:rPr lang="en-US" sz="2000" dirty="0" smtClean="0"/>
              <a:t>:	1</a:t>
            </a:r>
          </a:p>
          <a:p>
            <a:r>
              <a:rPr lang="en-US" sz="2000" dirty="0" err="1" smtClean="0"/>
              <a:t>f</a:t>
            </a:r>
            <a:r>
              <a:rPr lang="en-US" sz="2000" dirty="0" smtClean="0"/>
              <a:t>:	0</a:t>
            </a:r>
          </a:p>
          <a:p>
            <a:r>
              <a:rPr lang="en-US" sz="2000" dirty="0" err="1" smtClean="0"/>
              <a:t>g</a:t>
            </a:r>
            <a:r>
              <a:rPr lang="en-US" sz="2000" dirty="0" smtClean="0"/>
              <a:t>:	0</a:t>
            </a:r>
          </a:p>
          <a:p>
            <a:r>
              <a:rPr lang="en-US" sz="2000" dirty="0" smtClean="0"/>
              <a:t>…</a:t>
            </a:r>
            <a:endParaRPr lang="en-US" sz="2000" dirty="0"/>
          </a:p>
        </p:txBody>
      </p:sp>
      <p:cxnSp>
        <p:nvCxnSpPr>
          <p:cNvPr id="9" name="Straight Arrow Connector 8"/>
          <p:cNvCxnSpPr/>
          <p:nvPr/>
        </p:nvCxnSpPr>
        <p:spPr>
          <a:xfrm rot="5400000">
            <a:off x="2175356" y="2804308"/>
            <a:ext cx="874433" cy="822477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>
            <a:endCxn id="7" idx="0"/>
          </p:cNvCxnSpPr>
          <p:nvPr/>
        </p:nvCxnSpPr>
        <p:spPr>
          <a:xfrm rot="16200000" flipH="1">
            <a:off x="4693928" y="2881374"/>
            <a:ext cx="874433" cy="668344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6050619" y="3006432"/>
            <a:ext cx="309338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Generate a feature vector based on the characters</a:t>
            </a:r>
          </a:p>
          <a:p>
            <a:r>
              <a:rPr lang="en-US" dirty="0" smtClean="0">
                <a:solidFill>
                  <a:srgbClr val="0000FF"/>
                </a:solidFill>
              </a:rPr>
              <a:t>(or could also use the set based measures at the character level)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422571" y="5213048"/>
            <a:ext cx="19231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problems?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Vector character-based word similarity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501483" y="1947333"/>
            <a:ext cx="764251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err="1" smtClean="0"/>
              <a:t>sim</a:t>
            </a:r>
            <a:r>
              <a:rPr lang="en-US" sz="4800" dirty="0" err="1" smtClean="0"/>
              <a:t>(</a:t>
            </a:r>
            <a:r>
              <a:rPr lang="en-US" sz="4800" i="1" dirty="0" err="1" smtClean="0">
                <a:solidFill>
                  <a:srgbClr val="0000FF"/>
                </a:solidFill>
              </a:rPr>
              <a:t>restful</a:t>
            </a:r>
            <a:r>
              <a:rPr lang="en-US" sz="4800" i="1" dirty="0" smtClean="0"/>
              <a:t>,</a:t>
            </a:r>
            <a:r>
              <a:rPr lang="en-US" sz="4800" i="1" dirty="0" smtClean="0">
                <a:solidFill>
                  <a:srgbClr val="0000FF"/>
                </a:solidFill>
              </a:rPr>
              <a:t> fluster</a:t>
            </a:r>
            <a:r>
              <a:rPr lang="en-US" sz="4800" dirty="0" smtClean="0"/>
              <a:t>) = </a:t>
            </a:r>
            <a:r>
              <a:rPr lang="en-US" sz="4800" dirty="0" smtClean="0">
                <a:latin typeface="Arial"/>
                <a:cs typeface="Arial"/>
              </a:rPr>
              <a:t>?</a:t>
            </a:r>
            <a:endParaRPr lang="en-US" sz="4800" dirty="0">
              <a:latin typeface="Arial"/>
              <a:cs typeface="Arial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701219" y="3652763"/>
            <a:ext cx="888835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a:	0</a:t>
            </a:r>
          </a:p>
          <a:p>
            <a:r>
              <a:rPr lang="en-US" sz="2000" dirty="0" err="1" smtClean="0"/>
              <a:t>b</a:t>
            </a:r>
            <a:r>
              <a:rPr lang="en-US" sz="2000" dirty="0" smtClean="0"/>
              <a:t>:	0</a:t>
            </a:r>
          </a:p>
          <a:p>
            <a:r>
              <a:rPr lang="en-US" sz="2000" dirty="0" err="1" smtClean="0"/>
              <a:t>c</a:t>
            </a:r>
            <a:r>
              <a:rPr lang="en-US" sz="2000" dirty="0" smtClean="0"/>
              <a:t>:	0</a:t>
            </a:r>
          </a:p>
          <a:p>
            <a:r>
              <a:rPr lang="en-US" sz="2000" dirty="0" err="1" smtClean="0"/>
              <a:t>d</a:t>
            </a:r>
            <a:r>
              <a:rPr lang="en-US" sz="2000" dirty="0" smtClean="0"/>
              <a:t>:	1</a:t>
            </a:r>
          </a:p>
          <a:p>
            <a:r>
              <a:rPr lang="en-US" sz="2000" dirty="0" err="1" smtClean="0"/>
              <a:t>e</a:t>
            </a:r>
            <a:r>
              <a:rPr lang="en-US" sz="2000" dirty="0" smtClean="0"/>
              <a:t>:	1</a:t>
            </a:r>
          </a:p>
          <a:p>
            <a:r>
              <a:rPr lang="en-US" sz="2000" dirty="0" err="1" smtClean="0"/>
              <a:t>f</a:t>
            </a:r>
            <a:r>
              <a:rPr lang="en-US" sz="2000" dirty="0" smtClean="0"/>
              <a:t>:	0</a:t>
            </a:r>
          </a:p>
          <a:p>
            <a:r>
              <a:rPr lang="en-US" sz="2000" dirty="0" err="1" smtClean="0"/>
              <a:t>g</a:t>
            </a:r>
            <a:r>
              <a:rPr lang="en-US" sz="2000" dirty="0" smtClean="0"/>
              <a:t>:	0</a:t>
            </a:r>
          </a:p>
          <a:p>
            <a:r>
              <a:rPr lang="en-US" sz="2000" dirty="0" smtClean="0"/>
              <a:t>…</a:t>
            </a:r>
            <a:endParaRPr lang="en-US" sz="2000" dirty="0"/>
          </a:p>
        </p:txBody>
      </p:sp>
      <p:sp>
        <p:nvSpPr>
          <p:cNvPr id="7" name="TextBox 6"/>
          <p:cNvSpPr txBox="1"/>
          <p:nvPr/>
        </p:nvSpPr>
        <p:spPr>
          <a:xfrm>
            <a:off x="5020898" y="3652763"/>
            <a:ext cx="888835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a:	0</a:t>
            </a:r>
          </a:p>
          <a:p>
            <a:r>
              <a:rPr lang="en-US" sz="2000" dirty="0" err="1" smtClean="0"/>
              <a:t>b</a:t>
            </a:r>
            <a:r>
              <a:rPr lang="en-US" sz="2000" dirty="0" smtClean="0"/>
              <a:t>:	0</a:t>
            </a:r>
          </a:p>
          <a:p>
            <a:r>
              <a:rPr lang="en-US" sz="2000" dirty="0" err="1" smtClean="0"/>
              <a:t>c</a:t>
            </a:r>
            <a:r>
              <a:rPr lang="en-US" sz="2000" dirty="0" smtClean="0"/>
              <a:t>:	0</a:t>
            </a:r>
          </a:p>
          <a:p>
            <a:r>
              <a:rPr lang="en-US" sz="2000" dirty="0" err="1" smtClean="0"/>
              <a:t>d</a:t>
            </a:r>
            <a:r>
              <a:rPr lang="en-US" sz="2000" dirty="0" smtClean="0"/>
              <a:t>:	1</a:t>
            </a:r>
          </a:p>
          <a:p>
            <a:r>
              <a:rPr lang="en-US" sz="2000" dirty="0" err="1" smtClean="0"/>
              <a:t>e</a:t>
            </a:r>
            <a:r>
              <a:rPr lang="en-US" sz="2000" dirty="0" smtClean="0"/>
              <a:t>:	1</a:t>
            </a:r>
          </a:p>
          <a:p>
            <a:r>
              <a:rPr lang="en-US" sz="2000" dirty="0" err="1" smtClean="0"/>
              <a:t>f</a:t>
            </a:r>
            <a:r>
              <a:rPr lang="en-US" sz="2000" dirty="0" smtClean="0"/>
              <a:t>:	0</a:t>
            </a:r>
          </a:p>
          <a:p>
            <a:r>
              <a:rPr lang="en-US" sz="2000" dirty="0" err="1" smtClean="0"/>
              <a:t>g</a:t>
            </a:r>
            <a:r>
              <a:rPr lang="en-US" sz="2000" dirty="0" smtClean="0"/>
              <a:t>:	0</a:t>
            </a:r>
          </a:p>
          <a:p>
            <a:r>
              <a:rPr lang="en-US" sz="2000" dirty="0" smtClean="0"/>
              <a:t>…</a:t>
            </a:r>
            <a:endParaRPr lang="en-US" sz="2000" dirty="0"/>
          </a:p>
        </p:txBody>
      </p:sp>
      <p:cxnSp>
        <p:nvCxnSpPr>
          <p:cNvPr id="9" name="Straight Arrow Connector 8"/>
          <p:cNvCxnSpPr/>
          <p:nvPr/>
        </p:nvCxnSpPr>
        <p:spPr>
          <a:xfrm rot="5400000">
            <a:off x="2175356" y="2804308"/>
            <a:ext cx="874433" cy="822477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>
            <a:endCxn id="7" idx="0"/>
          </p:cNvCxnSpPr>
          <p:nvPr/>
        </p:nvCxnSpPr>
        <p:spPr>
          <a:xfrm rot="16200000" flipH="1">
            <a:off x="4693928" y="2881374"/>
            <a:ext cx="874433" cy="668344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6050619" y="3006432"/>
            <a:ext cx="30933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Character level loses a lot of information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422571" y="5213048"/>
            <a:ext cx="19231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ideas?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Vector character-based word similarity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501483" y="1947333"/>
            <a:ext cx="764251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err="1" smtClean="0"/>
              <a:t>sim</a:t>
            </a:r>
            <a:r>
              <a:rPr lang="en-US" sz="4800" dirty="0" err="1" smtClean="0"/>
              <a:t>(</a:t>
            </a:r>
            <a:r>
              <a:rPr lang="en-US" sz="4800" i="1" dirty="0" err="1" smtClean="0">
                <a:solidFill>
                  <a:srgbClr val="0000FF"/>
                </a:solidFill>
              </a:rPr>
              <a:t>restful</a:t>
            </a:r>
            <a:r>
              <a:rPr lang="en-US" sz="4800" i="1" dirty="0" smtClean="0"/>
              <a:t>,</a:t>
            </a:r>
            <a:r>
              <a:rPr lang="en-US" sz="4800" i="1" dirty="0" smtClean="0">
                <a:solidFill>
                  <a:srgbClr val="0000FF"/>
                </a:solidFill>
              </a:rPr>
              <a:t> fluster</a:t>
            </a:r>
            <a:r>
              <a:rPr lang="en-US" sz="4800" dirty="0" smtClean="0"/>
              <a:t>) = </a:t>
            </a:r>
            <a:r>
              <a:rPr lang="en-US" sz="4800" dirty="0" smtClean="0">
                <a:latin typeface="Arial"/>
                <a:cs typeface="Arial"/>
              </a:rPr>
              <a:t>?</a:t>
            </a:r>
            <a:endParaRPr lang="en-US" sz="4800" dirty="0">
              <a:latin typeface="Arial"/>
              <a:cs typeface="Arial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701219" y="3652763"/>
            <a:ext cx="888835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 smtClean="0"/>
              <a:t>aa</a:t>
            </a:r>
            <a:r>
              <a:rPr lang="en-US" sz="2000" dirty="0" smtClean="0"/>
              <a:t>:	0</a:t>
            </a:r>
          </a:p>
          <a:p>
            <a:r>
              <a:rPr lang="en-US" sz="2000" dirty="0" err="1" smtClean="0"/>
              <a:t>ab</a:t>
            </a:r>
            <a:r>
              <a:rPr lang="en-US" sz="2000" dirty="0" smtClean="0"/>
              <a:t>:	0</a:t>
            </a:r>
          </a:p>
          <a:p>
            <a:r>
              <a:rPr lang="en-US" sz="2000" dirty="0" smtClean="0"/>
              <a:t>ac:	0</a:t>
            </a:r>
          </a:p>
          <a:p>
            <a:r>
              <a:rPr lang="en-US" sz="2000" dirty="0" smtClean="0"/>
              <a:t>…</a:t>
            </a:r>
          </a:p>
          <a:p>
            <a:r>
              <a:rPr lang="en-US" sz="2000" dirty="0" err="1" smtClean="0"/>
              <a:t>es</a:t>
            </a:r>
            <a:r>
              <a:rPr lang="en-US" sz="2000" dirty="0" smtClean="0"/>
              <a:t>:	1</a:t>
            </a:r>
          </a:p>
          <a:p>
            <a:r>
              <a:rPr lang="en-US" sz="2000" dirty="0" smtClean="0"/>
              <a:t>…</a:t>
            </a:r>
          </a:p>
          <a:p>
            <a:r>
              <a:rPr lang="en-US" sz="2000" dirty="0" smtClean="0"/>
              <a:t>fu:	1</a:t>
            </a:r>
          </a:p>
          <a:p>
            <a:r>
              <a:rPr lang="en-US" sz="2000" dirty="0" smtClean="0"/>
              <a:t>…</a:t>
            </a:r>
          </a:p>
          <a:p>
            <a:r>
              <a:rPr lang="en-US" sz="2000" dirty="0" smtClean="0"/>
              <a:t>re:	1</a:t>
            </a:r>
          </a:p>
          <a:p>
            <a:r>
              <a:rPr lang="en-US" sz="2000" dirty="0" smtClean="0"/>
              <a:t>…</a:t>
            </a:r>
            <a:endParaRPr lang="en-US" sz="2000" dirty="0"/>
          </a:p>
        </p:txBody>
      </p:sp>
      <p:sp>
        <p:nvSpPr>
          <p:cNvPr id="7" name="TextBox 6"/>
          <p:cNvSpPr txBox="1"/>
          <p:nvPr/>
        </p:nvSpPr>
        <p:spPr>
          <a:xfrm>
            <a:off x="5020898" y="3652763"/>
            <a:ext cx="888835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 smtClean="0"/>
              <a:t>aa</a:t>
            </a:r>
            <a:r>
              <a:rPr lang="en-US" sz="2000" dirty="0" smtClean="0"/>
              <a:t>:	0</a:t>
            </a:r>
          </a:p>
          <a:p>
            <a:r>
              <a:rPr lang="en-US" sz="2000" dirty="0" err="1" smtClean="0"/>
              <a:t>ab</a:t>
            </a:r>
            <a:r>
              <a:rPr lang="en-US" sz="2000" dirty="0" smtClean="0"/>
              <a:t>:	0</a:t>
            </a:r>
          </a:p>
          <a:p>
            <a:r>
              <a:rPr lang="en-US" sz="2000" dirty="0" smtClean="0"/>
              <a:t>ac:	0</a:t>
            </a:r>
          </a:p>
          <a:p>
            <a:r>
              <a:rPr lang="en-US" sz="2000" dirty="0" smtClean="0"/>
              <a:t>…</a:t>
            </a:r>
          </a:p>
          <a:p>
            <a:r>
              <a:rPr lang="en-US" sz="2000" dirty="0" err="1" smtClean="0"/>
              <a:t>er</a:t>
            </a:r>
            <a:r>
              <a:rPr lang="en-US" sz="2000" dirty="0" smtClean="0"/>
              <a:t>:	1</a:t>
            </a:r>
          </a:p>
          <a:p>
            <a:r>
              <a:rPr lang="en-US" sz="2000" dirty="0" smtClean="0"/>
              <a:t>…</a:t>
            </a:r>
          </a:p>
          <a:p>
            <a:r>
              <a:rPr lang="en-US" sz="2000" dirty="0" smtClean="0"/>
              <a:t>fl:	1</a:t>
            </a:r>
          </a:p>
          <a:p>
            <a:r>
              <a:rPr lang="en-US" sz="2000" dirty="0" smtClean="0"/>
              <a:t>…</a:t>
            </a:r>
          </a:p>
          <a:p>
            <a:r>
              <a:rPr lang="en-US" sz="2000" dirty="0" err="1" smtClean="0"/>
              <a:t>lu</a:t>
            </a:r>
            <a:r>
              <a:rPr lang="en-US" sz="2000" dirty="0" smtClean="0"/>
              <a:t>:	1</a:t>
            </a:r>
          </a:p>
          <a:p>
            <a:r>
              <a:rPr lang="en-US" sz="2000" dirty="0" smtClean="0"/>
              <a:t>…</a:t>
            </a:r>
          </a:p>
        </p:txBody>
      </p:sp>
      <p:cxnSp>
        <p:nvCxnSpPr>
          <p:cNvPr id="9" name="Straight Arrow Connector 8"/>
          <p:cNvCxnSpPr/>
          <p:nvPr/>
        </p:nvCxnSpPr>
        <p:spPr>
          <a:xfrm rot="5400000">
            <a:off x="2175356" y="2804308"/>
            <a:ext cx="874433" cy="822477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>
            <a:endCxn id="7" idx="0"/>
          </p:cNvCxnSpPr>
          <p:nvPr/>
        </p:nvCxnSpPr>
        <p:spPr>
          <a:xfrm rot="16200000" flipH="1">
            <a:off x="4693927" y="2881374"/>
            <a:ext cx="874434" cy="668344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6050619" y="3006432"/>
            <a:ext cx="309338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Use character bigrams or even trigrams</a:t>
            </a:r>
            <a:endParaRPr lang="en-US" sz="2000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Word similarity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7164590" cy="4495800"/>
          </a:xfrm>
        </p:spPr>
        <p:txBody>
          <a:bodyPr/>
          <a:lstStyle/>
          <a:p>
            <a:r>
              <a:rPr lang="en-US" dirty="0" smtClean="0"/>
              <a:t>Four general categories</a:t>
            </a:r>
          </a:p>
          <a:p>
            <a:pPr lvl="1"/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Character-based</a:t>
            </a:r>
          </a:p>
          <a:p>
            <a:pPr lvl="2"/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turned vs. </a:t>
            </a:r>
            <a:r>
              <a:rPr lang="en-US" dirty="0" err="1" smtClean="0">
                <a:solidFill>
                  <a:schemeClr val="bg1">
                    <a:lumMod val="65000"/>
                  </a:schemeClr>
                </a:solidFill>
              </a:rPr>
              <a:t>truned</a:t>
            </a:r>
            <a:endParaRPr lang="en-US" dirty="0" smtClean="0">
              <a:solidFill>
                <a:schemeClr val="bg1">
                  <a:lumMod val="65000"/>
                </a:schemeClr>
              </a:solidFill>
            </a:endParaRPr>
          </a:p>
          <a:p>
            <a:pPr lvl="2"/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cognates (night, </a:t>
            </a:r>
            <a:r>
              <a:rPr lang="en-US" dirty="0" err="1" smtClean="0">
                <a:solidFill>
                  <a:schemeClr val="bg1">
                    <a:lumMod val="65000"/>
                  </a:schemeClr>
                </a:solidFill>
              </a:rPr>
              <a:t>nacht</a:t>
            </a:r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, </a:t>
            </a:r>
            <a:r>
              <a:rPr lang="en-US" dirty="0" err="1" smtClean="0">
                <a:solidFill>
                  <a:schemeClr val="bg1">
                    <a:lumMod val="65000"/>
                  </a:schemeClr>
                </a:solidFill>
              </a:rPr>
              <a:t>nicht</a:t>
            </a:r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, </a:t>
            </a:r>
            <a:r>
              <a:rPr lang="en-US" dirty="0" err="1" smtClean="0">
                <a:solidFill>
                  <a:schemeClr val="bg1">
                    <a:lumMod val="65000"/>
                  </a:schemeClr>
                </a:solidFill>
              </a:rPr>
              <a:t>natt</a:t>
            </a:r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, </a:t>
            </a:r>
            <a:r>
              <a:rPr lang="en-US" dirty="0" err="1" smtClean="0">
                <a:solidFill>
                  <a:schemeClr val="bg1">
                    <a:lumMod val="65000"/>
                  </a:schemeClr>
                </a:solidFill>
              </a:rPr>
              <a:t>nat</a:t>
            </a:r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, </a:t>
            </a:r>
            <a:r>
              <a:rPr lang="en-US" dirty="0" err="1" smtClean="0">
                <a:solidFill>
                  <a:schemeClr val="bg1">
                    <a:lumMod val="65000"/>
                  </a:schemeClr>
                </a:solidFill>
              </a:rPr>
              <a:t>noc</a:t>
            </a:r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, </a:t>
            </a:r>
            <a:r>
              <a:rPr lang="en-US" dirty="0" err="1" smtClean="0">
                <a:solidFill>
                  <a:schemeClr val="bg1">
                    <a:lumMod val="65000"/>
                  </a:schemeClr>
                </a:solidFill>
              </a:rPr>
              <a:t>noch</a:t>
            </a:r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)</a:t>
            </a:r>
          </a:p>
          <a:p>
            <a:pPr lvl="1"/>
            <a:r>
              <a:rPr lang="en-US" dirty="0" smtClean="0">
                <a:solidFill>
                  <a:srgbClr val="0000FF"/>
                </a:solidFill>
              </a:rPr>
              <a:t>Semantic web-based (e.g. </a:t>
            </a:r>
            <a:r>
              <a:rPr lang="en-US" dirty="0" err="1" smtClean="0">
                <a:solidFill>
                  <a:srgbClr val="0000FF"/>
                </a:solidFill>
              </a:rPr>
              <a:t>WordNet</a:t>
            </a:r>
            <a:r>
              <a:rPr lang="en-US" dirty="0" smtClean="0">
                <a:solidFill>
                  <a:srgbClr val="0000FF"/>
                </a:solidFill>
              </a:rPr>
              <a:t>)</a:t>
            </a:r>
          </a:p>
          <a:p>
            <a:pPr lvl="1"/>
            <a:r>
              <a:rPr lang="en-US" dirty="0" smtClean="0"/>
              <a:t>Dictionary-based</a:t>
            </a:r>
          </a:p>
          <a:p>
            <a:pPr lvl="1"/>
            <a:r>
              <a:rPr lang="en-US" dirty="0" smtClean="0"/>
              <a:t>Distributional similarity-based</a:t>
            </a:r>
          </a:p>
          <a:p>
            <a:pPr lvl="2"/>
            <a:r>
              <a:rPr lang="en-US" dirty="0" smtClean="0"/>
              <a:t>similar words occur in similar contexts</a:t>
            </a:r>
          </a:p>
          <a:p>
            <a:pPr lvl="1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Rectangle 1"/>
          <p:cNvSpPr>
            <a:spLocks noChangeArrowheads="1"/>
          </p:cNvSpPr>
          <p:nvPr>
            <p:ph type="title"/>
          </p:nvPr>
        </p:nvSpPr>
        <p:spPr>
          <a:xfrm>
            <a:off x="762000" y="122238"/>
            <a:ext cx="7543800" cy="1020762"/>
          </a:xfrm>
          <a:ln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/>
              <a:t>WordNet-like Hierarchy </a:t>
            </a:r>
          </a:p>
        </p:txBody>
      </p:sp>
      <p:grpSp>
        <p:nvGrpSpPr>
          <p:cNvPr id="33" name="Group 32"/>
          <p:cNvGrpSpPr/>
          <p:nvPr/>
        </p:nvGrpSpPr>
        <p:grpSpPr>
          <a:xfrm>
            <a:off x="203805" y="1606549"/>
            <a:ext cx="6127751" cy="3297238"/>
            <a:chOff x="2099468" y="1793081"/>
            <a:chExt cx="6127751" cy="3297238"/>
          </a:xfrm>
        </p:grpSpPr>
        <p:sp>
          <p:nvSpPr>
            <p:cNvPr id="8194" name="Text Box 2"/>
            <p:cNvSpPr txBox="1">
              <a:spLocks noChangeArrowheads="1"/>
            </p:cNvSpPr>
            <p:nvPr/>
          </p:nvSpPr>
          <p:spPr bwMode="auto">
            <a:xfrm>
              <a:off x="2104231" y="3255168"/>
              <a:ext cx="656247" cy="402291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>
              <a:prstTxWarp prst="textNoShape">
                <a:avLst/>
              </a:prstTxWarp>
              <a:spAutoFit/>
            </a:bodyPr>
            <a:lstStyle/>
            <a:p>
              <a:pPr eaLnBrk="0" hangingPunct="0">
                <a:buClr>
                  <a:srgbClr val="CC0000"/>
                </a:buClr>
                <a:buFont typeface="Garamond" charset="0"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 dirty="0">
                  <a:solidFill>
                    <a:srgbClr val="FF0000"/>
                  </a:solidFill>
                  <a:latin typeface="Garamond" charset="0"/>
                </a:rPr>
                <a:t>wolf</a:t>
              </a:r>
            </a:p>
          </p:txBody>
        </p:sp>
        <p:sp>
          <p:nvSpPr>
            <p:cNvPr id="8195" name="Text Box 3"/>
            <p:cNvSpPr txBox="1">
              <a:spLocks noChangeArrowheads="1"/>
            </p:cNvSpPr>
            <p:nvPr/>
          </p:nvSpPr>
          <p:spPr bwMode="auto">
            <a:xfrm>
              <a:off x="4385468" y="3255168"/>
              <a:ext cx="591525" cy="402291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>
              <a:prstTxWarp prst="textNoShape">
                <a:avLst/>
              </a:prstTxWarp>
              <a:spAutoFit/>
            </a:bodyPr>
            <a:lstStyle/>
            <a:p>
              <a:pPr eaLnBrk="0" hangingPunct="0">
                <a:buClr>
                  <a:srgbClr val="CC0000"/>
                </a:buClr>
                <a:buFont typeface="Garamond" charset="0"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 dirty="0">
                  <a:solidFill>
                    <a:srgbClr val="FF0000"/>
                  </a:solidFill>
                  <a:latin typeface="Garamond" charset="0"/>
                </a:rPr>
                <a:t>dog</a:t>
              </a:r>
            </a:p>
          </p:txBody>
        </p:sp>
        <p:grpSp>
          <p:nvGrpSpPr>
            <p:cNvPr id="2" name="Group 4"/>
            <p:cNvGrpSpPr>
              <a:grpSpLocks/>
            </p:cNvGrpSpPr>
            <p:nvPr/>
          </p:nvGrpSpPr>
          <p:grpSpPr bwMode="auto">
            <a:xfrm>
              <a:off x="2099468" y="1793081"/>
              <a:ext cx="6127751" cy="3297238"/>
              <a:chOff x="1008" y="949"/>
              <a:chExt cx="3860" cy="2077"/>
            </a:xfrm>
          </p:grpSpPr>
          <p:sp>
            <p:nvSpPr>
              <p:cNvPr id="8197" name="Text Box 5"/>
              <p:cNvSpPr txBox="1">
                <a:spLocks noChangeArrowheads="1"/>
              </p:cNvSpPr>
              <p:nvPr/>
            </p:nvSpPr>
            <p:spPr bwMode="auto">
              <a:xfrm>
                <a:off x="1877" y="949"/>
                <a:ext cx="656" cy="251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wrap="none" lIns="90000" tIns="46800" rIns="90000" bIns="46800">
                <a:prstTxWarp prst="textNoShape">
                  <a:avLst/>
                </a:prstTxWarp>
                <a:spAutoFit/>
              </a:bodyPr>
              <a:lstStyle/>
              <a:p>
                <a:pPr eaLnBrk="0" hangingPunct="0">
                  <a:buFont typeface="Garamond" charset="0"/>
                  <a:buNone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2000" dirty="0">
                    <a:solidFill>
                      <a:srgbClr val="000000"/>
                    </a:solidFill>
                    <a:latin typeface="Garamond" charset="0"/>
                  </a:rPr>
                  <a:t>animal</a:t>
                </a:r>
              </a:p>
            </p:txBody>
          </p:sp>
          <p:sp>
            <p:nvSpPr>
              <p:cNvPr id="8198" name="Text Box 6"/>
              <p:cNvSpPr txBox="1">
                <a:spLocks noChangeArrowheads="1"/>
              </p:cNvSpPr>
              <p:nvPr/>
            </p:nvSpPr>
            <p:spPr bwMode="auto">
              <a:xfrm>
                <a:off x="1852" y="1861"/>
                <a:ext cx="562" cy="251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wrap="none" lIns="90000" tIns="46800" rIns="90000" bIns="46800">
                <a:prstTxWarp prst="textNoShape">
                  <a:avLst/>
                </a:prstTxWarp>
                <a:spAutoFit/>
              </a:bodyPr>
              <a:lstStyle/>
              <a:p>
                <a:pPr eaLnBrk="0" hangingPunct="0">
                  <a:buFont typeface="Garamond" charset="0"/>
                  <a:buNone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2000">
                    <a:solidFill>
                      <a:srgbClr val="000000"/>
                    </a:solidFill>
                    <a:latin typeface="Garamond" charset="0"/>
                  </a:rPr>
                  <a:t>horse</a:t>
                </a:r>
              </a:p>
            </p:txBody>
          </p:sp>
          <p:sp>
            <p:nvSpPr>
              <p:cNvPr id="8199" name="Text Box 7"/>
              <p:cNvSpPr txBox="1">
                <a:spLocks noChangeArrowheads="1"/>
              </p:cNvSpPr>
              <p:nvPr/>
            </p:nvSpPr>
            <p:spPr bwMode="auto">
              <a:xfrm>
                <a:off x="4015" y="1381"/>
                <a:ext cx="853" cy="447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wrap="none" lIns="90000" tIns="46800" rIns="90000" bIns="46800">
                <a:prstTxWarp prst="textNoShape">
                  <a:avLst/>
                </a:prstTxWarp>
                <a:spAutoFit/>
              </a:bodyPr>
              <a:lstStyle/>
              <a:p>
                <a:pPr eaLnBrk="0" hangingPunct="0">
                  <a:buFont typeface="Garamond" charset="0"/>
                  <a:buNone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2000" b="1" dirty="0">
                    <a:solidFill>
                      <a:srgbClr val="FF0000"/>
                    </a:solidFill>
                    <a:latin typeface="Garamond" charset="0"/>
                  </a:rPr>
                  <a:t>amphibian</a:t>
                </a:r>
              </a:p>
              <a:p>
                <a:pPr eaLnBrk="0" hangingPunct="0">
                  <a:buFont typeface="Garamond" charset="0"/>
                  <a:buNone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endParaRPr lang="en-US" sz="2000" dirty="0">
                  <a:solidFill>
                    <a:srgbClr val="000000"/>
                  </a:solidFill>
                  <a:latin typeface="Garamond" charset="0"/>
                </a:endParaRPr>
              </a:p>
            </p:txBody>
          </p:sp>
          <p:sp>
            <p:nvSpPr>
              <p:cNvPr id="8200" name="Text Box 8"/>
              <p:cNvSpPr txBox="1">
                <a:spLocks noChangeArrowheads="1"/>
              </p:cNvSpPr>
              <p:nvPr/>
            </p:nvSpPr>
            <p:spPr bwMode="auto">
              <a:xfrm>
                <a:off x="3288" y="1381"/>
                <a:ext cx="630" cy="251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wrap="none" lIns="90000" tIns="46800" rIns="90000" bIns="46800">
                <a:prstTxWarp prst="textNoShape">
                  <a:avLst/>
                </a:prstTxWarp>
                <a:spAutoFit/>
              </a:bodyPr>
              <a:lstStyle/>
              <a:p>
                <a:pPr eaLnBrk="0" hangingPunct="0">
                  <a:buFont typeface="Garamond" charset="0"/>
                  <a:buNone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2000">
                    <a:solidFill>
                      <a:srgbClr val="000000"/>
                    </a:solidFill>
                    <a:latin typeface="Garamond" charset="0"/>
                  </a:rPr>
                  <a:t>reptile</a:t>
                </a:r>
              </a:p>
            </p:txBody>
          </p:sp>
          <p:sp>
            <p:nvSpPr>
              <p:cNvPr id="8201" name="Text Box 9"/>
              <p:cNvSpPr txBox="1">
                <a:spLocks noChangeArrowheads="1"/>
              </p:cNvSpPr>
              <p:nvPr/>
            </p:nvSpPr>
            <p:spPr bwMode="auto">
              <a:xfrm>
                <a:off x="2145" y="1381"/>
                <a:ext cx="823" cy="251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wrap="none" lIns="90000" tIns="46800" rIns="90000" bIns="46800">
                <a:prstTxWarp prst="textNoShape">
                  <a:avLst/>
                </a:prstTxWarp>
                <a:spAutoFit/>
              </a:bodyPr>
              <a:lstStyle/>
              <a:p>
                <a:pPr eaLnBrk="0" hangingPunct="0">
                  <a:buFont typeface="Garamond" charset="0"/>
                  <a:buNone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2000">
                    <a:solidFill>
                      <a:srgbClr val="000000"/>
                    </a:solidFill>
                    <a:latin typeface="Garamond" charset="0"/>
                  </a:rPr>
                  <a:t>mammal</a:t>
                </a:r>
              </a:p>
            </p:txBody>
          </p:sp>
          <p:sp>
            <p:nvSpPr>
              <p:cNvPr id="8202" name="Text Box 10"/>
              <p:cNvSpPr txBox="1">
                <a:spLocks noChangeArrowheads="1"/>
              </p:cNvSpPr>
              <p:nvPr/>
            </p:nvSpPr>
            <p:spPr bwMode="auto">
              <a:xfrm>
                <a:off x="1008" y="1381"/>
                <a:ext cx="400" cy="251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wrap="none" lIns="90000" tIns="46800" rIns="90000" bIns="46800">
                <a:prstTxWarp prst="textNoShape">
                  <a:avLst/>
                </a:prstTxWarp>
                <a:spAutoFit/>
              </a:bodyPr>
              <a:lstStyle/>
              <a:p>
                <a:pPr eaLnBrk="0" hangingPunct="0">
                  <a:buFont typeface="Garamond" charset="0"/>
                  <a:buNone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2000">
                    <a:solidFill>
                      <a:srgbClr val="000000"/>
                    </a:solidFill>
                    <a:latin typeface="Garamond" charset="0"/>
                  </a:rPr>
                  <a:t>fish</a:t>
                </a:r>
              </a:p>
            </p:txBody>
          </p:sp>
          <p:sp>
            <p:nvSpPr>
              <p:cNvPr id="8203" name="Text Box 11"/>
              <p:cNvSpPr txBox="1">
                <a:spLocks noChangeArrowheads="1"/>
              </p:cNvSpPr>
              <p:nvPr/>
            </p:nvSpPr>
            <p:spPr bwMode="auto">
              <a:xfrm>
                <a:off x="2330" y="2773"/>
                <a:ext cx="870" cy="253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wrap="none" lIns="90000" tIns="46800" rIns="90000" bIns="46800">
                <a:prstTxWarp prst="textNoShape">
                  <a:avLst/>
                </a:prstTxWarp>
                <a:spAutoFit/>
              </a:bodyPr>
              <a:lstStyle/>
              <a:p>
                <a:pPr eaLnBrk="0" hangingPunct="0">
                  <a:buFont typeface="Garamond" charset="0"/>
                  <a:buNone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2000" b="1" dirty="0">
                    <a:solidFill>
                      <a:srgbClr val="FF0000"/>
                    </a:solidFill>
                    <a:latin typeface="Garamond" charset="0"/>
                  </a:rPr>
                  <a:t>dachshund</a:t>
                </a:r>
              </a:p>
            </p:txBody>
          </p:sp>
          <p:sp>
            <p:nvSpPr>
              <p:cNvPr id="8204" name="Text Box 12"/>
              <p:cNvSpPr txBox="1">
                <a:spLocks noChangeArrowheads="1"/>
              </p:cNvSpPr>
              <p:nvPr/>
            </p:nvSpPr>
            <p:spPr bwMode="auto">
              <a:xfrm>
                <a:off x="2710" y="2341"/>
                <a:ext cx="1081" cy="251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wrap="none" lIns="90000" tIns="46800" rIns="90000" bIns="46800">
                <a:prstTxWarp prst="textNoShape">
                  <a:avLst/>
                </a:prstTxWarp>
                <a:spAutoFit/>
              </a:bodyPr>
              <a:lstStyle/>
              <a:p>
                <a:pPr eaLnBrk="0" hangingPunct="0">
                  <a:buFont typeface="Garamond" charset="0"/>
                  <a:buNone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2000">
                    <a:solidFill>
                      <a:srgbClr val="000000"/>
                    </a:solidFill>
                    <a:latin typeface="Garamond" charset="0"/>
                  </a:rPr>
                  <a:t>hunting dog</a:t>
                </a:r>
              </a:p>
            </p:txBody>
          </p:sp>
          <p:sp>
            <p:nvSpPr>
              <p:cNvPr id="8205" name="Text Box 13"/>
              <p:cNvSpPr txBox="1">
                <a:spLocks noChangeArrowheads="1"/>
              </p:cNvSpPr>
              <p:nvPr/>
            </p:nvSpPr>
            <p:spPr bwMode="auto">
              <a:xfrm>
                <a:off x="1936" y="2341"/>
                <a:ext cx="690" cy="251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wrap="none" lIns="90000" tIns="46800" rIns="90000" bIns="46800">
                <a:prstTxWarp prst="textNoShape">
                  <a:avLst/>
                </a:prstTxWarp>
                <a:spAutoFit/>
              </a:bodyPr>
              <a:lstStyle/>
              <a:p>
                <a:pPr eaLnBrk="0" hangingPunct="0">
                  <a:buFont typeface="Garamond" charset="0"/>
                  <a:buNone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2000">
                    <a:solidFill>
                      <a:srgbClr val="000000"/>
                    </a:solidFill>
                    <a:latin typeface="Garamond" charset="0"/>
                  </a:rPr>
                  <a:t>stallion</a:t>
                </a:r>
              </a:p>
            </p:txBody>
          </p:sp>
          <p:sp>
            <p:nvSpPr>
              <p:cNvPr id="8206" name="Text Box 14"/>
              <p:cNvSpPr txBox="1">
                <a:spLocks noChangeArrowheads="1"/>
              </p:cNvSpPr>
              <p:nvPr/>
            </p:nvSpPr>
            <p:spPr bwMode="auto">
              <a:xfrm>
                <a:off x="1248" y="2341"/>
                <a:ext cx="533" cy="251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wrap="none" lIns="90000" tIns="46800" rIns="90000" bIns="46800">
                <a:prstTxWarp prst="textNoShape">
                  <a:avLst/>
                </a:prstTxWarp>
                <a:spAutoFit/>
              </a:bodyPr>
              <a:lstStyle/>
              <a:p>
                <a:pPr eaLnBrk="0" hangingPunct="0">
                  <a:buFont typeface="Garamond" charset="0"/>
                  <a:buNone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2000">
                    <a:solidFill>
                      <a:srgbClr val="000000"/>
                    </a:solidFill>
                    <a:latin typeface="Garamond" charset="0"/>
                  </a:rPr>
                  <a:t>mare</a:t>
                </a:r>
              </a:p>
            </p:txBody>
          </p:sp>
          <p:sp>
            <p:nvSpPr>
              <p:cNvPr id="8207" name="Text Box 15"/>
              <p:cNvSpPr txBox="1">
                <a:spLocks noChangeArrowheads="1"/>
              </p:cNvSpPr>
              <p:nvPr/>
            </p:nvSpPr>
            <p:spPr bwMode="auto">
              <a:xfrm>
                <a:off x="3018" y="1861"/>
                <a:ext cx="362" cy="251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wrap="none" lIns="90000" tIns="46800" rIns="90000" bIns="46800">
                <a:prstTxWarp prst="textNoShape">
                  <a:avLst/>
                </a:prstTxWarp>
                <a:spAutoFit/>
              </a:bodyPr>
              <a:lstStyle/>
              <a:p>
                <a:pPr eaLnBrk="0" hangingPunct="0">
                  <a:buFont typeface="Garamond" charset="0"/>
                  <a:buNone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2000">
                    <a:solidFill>
                      <a:srgbClr val="000000"/>
                    </a:solidFill>
                    <a:latin typeface="Garamond" charset="0"/>
                  </a:rPr>
                  <a:t>cat</a:t>
                </a:r>
              </a:p>
            </p:txBody>
          </p:sp>
          <p:sp>
            <p:nvSpPr>
              <p:cNvPr id="8208" name="Text Box 16"/>
              <p:cNvSpPr txBox="1">
                <a:spLocks noChangeArrowheads="1"/>
              </p:cNvSpPr>
              <p:nvPr/>
            </p:nvSpPr>
            <p:spPr bwMode="auto">
              <a:xfrm>
                <a:off x="3330" y="2773"/>
                <a:ext cx="534" cy="253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wrap="none" lIns="90000" tIns="46800" rIns="90000" bIns="46800">
                <a:prstTxWarp prst="textNoShape">
                  <a:avLst/>
                </a:prstTxWarp>
                <a:spAutoFit/>
              </a:bodyPr>
              <a:lstStyle/>
              <a:p>
                <a:pPr eaLnBrk="0" hangingPunct="0">
                  <a:buFont typeface="Garamond" charset="0"/>
                  <a:buNone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2000" b="1" dirty="0">
                    <a:solidFill>
                      <a:srgbClr val="FF0000"/>
                    </a:solidFill>
                    <a:latin typeface="Garamond" charset="0"/>
                  </a:rPr>
                  <a:t>terrier</a:t>
                </a:r>
              </a:p>
            </p:txBody>
          </p:sp>
          <p:cxnSp>
            <p:nvCxnSpPr>
              <p:cNvPr id="8209" name="AutoShape 17"/>
              <p:cNvCxnSpPr>
                <a:cxnSpLocks noChangeShapeType="1"/>
                <a:stCxn id="8203" idx="0"/>
                <a:endCxn id="8204" idx="2"/>
              </p:cNvCxnSpPr>
              <p:nvPr/>
            </p:nvCxnSpPr>
            <p:spPr bwMode="auto">
              <a:xfrm rot="5400000" flipH="1" flipV="1">
                <a:off x="2917" y="2440"/>
                <a:ext cx="181" cy="485"/>
              </a:xfrm>
              <a:prstGeom prst="straightConnector1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 type="triangle" w="med" len="med"/>
              </a:ln>
              <a:effectLst/>
            </p:spPr>
          </p:cxnSp>
          <p:cxnSp>
            <p:nvCxnSpPr>
              <p:cNvPr id="8210" name="AutoShape 18"/>
              <p:cNvCxnSpPr>
                <a:cxnSpLocks noChangeShapeType="1"/>
                <a:stCxn id="8208" idx="0"/>
                <a:endCxn id="8204" idx="2"/>
              </p:cNvCxnSpPr>
              <p:nvPr/>
            </p:nvCxnSpPr>
            <p:spPr bwMode="auto">
              <a:xfrm rot="16200000" flipV="1">
                <a:off x="3333" y="2509"/>
                <a:ext cx="181" cy="346"/>
              </a:xfrm>
              <a:prstGeom prst="straightConnector1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 type="triangle" w="med" len="med"/>
              </a:ln>
              <a:effectLst/>
            </p:spPr>
          </p:cxnSp>
          <p:cxnSp>
            <p:nvCxnSpPr>
              <p:cNvPr id="8211" name="AutoShape 19"/>
              <p:cNvCxnSpPr>
                <a:cxnSpLocks noChangeShapeType="1"/>
                <a:stCxn id="8206" idx="0"/>
                <a:endCxn id="8198" idx="2"/>
              </p:cNvCxnSpPr>
              <p:nvPr/>
            </p:nvCxnSpPr>
            <p:spPr bwMode="auto">
              <a:xfrm flipV="1">
                <a:off x="1514" y="2112"/>
                <a:ext cx="619" cy="228"/>
              </a:xfrm>
              <a:prstGeom prst="straightConnector1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 type="triangle" w="med" len="med"/>
              </a:ln>
              <a:effectLst/>
            </p:spPr>
          </p:cxnSp>
          <p:cxnSp>
            <p:nvCxnSpPr>
              <p:cNvPr id="8212" name="AutoShape 20"/>
              <p:cNvCxnSpPr>
                <a:cxnSpLocks noChangeShapeType="1"/>
                <a:stCxn id="8205" idx="0"/>
                <a:endCxn id="8198" idx="2"/>
              </p:cNvCxnSpPr>
              <p:nvPr/>
            </p:nvCxnSpPr>
            <p:spPr bwMode="auto">
              <a:xfrm flipH="1" flipV="1">
                <a:off x="2133" y="2112"/>
                <a:ext cx="147" cy="228"/>
              </a:xfrm>
              <a:prstGeom prst="straightConnector1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 type="triangle" w="med" len="med"/>
              </a:ln>
              <a:effectLst/>
            </p:spPr>
          </p:cxnSp>
          <p:cxnSp>
            <p:nvCxnSpPr>
              <p:cNvPr id="8213" name="AutoShape 21"/>
              <p:cNvCxnSpPr>
                <a:cxnSpLocks noChangeShapeType="1"/>
                <a:stCxn id="8204" idx="0"/>
              </p:cNvCxnSpPr>
              <p:nvPr/>
            </p:nvCxnSpPr>
            <p:spPr bwMode="auto">
              <a:xfrm flipH="1" flipV="1">
                <a:off x="2715" y="2111"/>
                <a:ext cx="536" cy="230"/>
              </a:xfrm>
              <a:prstGeom prst="straightConnector1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 type="triangle" w="med" len="med"/>
              </a:ln>
              <a:effectLst/>
            </p:spPr>
          </p:cxnSp>
          <p:cxnSp>
            <p:nvCxnSpPr>
              <p:cNvPr id="8214" name="AutoShape 22"/>
              <p:cNvCxnSpPr>
                <a:cxnSpLocks noChangeShapeType="1"/>
                <a:endCxn id="8201" idx="2"/>
              </p:cNvCxnSpPr>
              <p:nvPr/>
            </p:nvCxnSpPr>
            <p:spPr bwMode="auto">
              <a:xfrm flipV="1">
                <a:off x="1529" y="1632"/>
                <a:ext cx="1028" cy="228"/>
              </a:xfrm>
              <a:prstGeom prst="straightConnector1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 type="triangle" w="med" len="med"/>
              </a:ln>
              <a:effectLst/>
            </p:spPr>
          </p:cxnSp>
          <p:cxnSp>
            <p:nvCxnSpPr>
              <p:cNvPr id="8215" name="AutoShape 23"/>
              <p:cNvCxnSpPr>
                <a:cxnSpLocks noChangeShapeType="1"/>
                <a:stCxn id="8198" idx="0"/>
                <a:endCxn id="8201" idx="2"/>
              </p:cNvCxnSpPr>
              <p:nvPr/>
            </p:nvCxnSpPr>
            <p:spPr bwMode="auto">
              <a:xfrm flipV="1">
                <a:off x="2133" y="1632"/>
                <a:ext cx="423" cy="229"/>
              </a:xfrm>
              <a:prstGeom prst="straightConnector1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 type="triangle" w="med" len="med"/>
              </a:ln>
              <a:effectLst/>
            </p:spPr>
          </p:cxnSp>
          <p:cxnSp>
            <p:nvCxnSpPr>
              <p:cNvPr id="8216" name="AutoShape 24"/>
              <p:cNvCxnSpPr>
                <a:cxnSpLocks noChangeShapeType="1"/>
                <a:endCxn id="8201" idx="2"/>
              </p:cNvCxnSpPr>
              <p:nvPr/>
            </p:nvCxnSpPr>
            <p:spPr bwMode="auto">
              <a:xfrm flipH="1" flipV="1">
                <a:off x="2556" y="1632"/>
                <a:ext cx="158" cy="228"/>
              </a:xfrm>
              <a:prstGeom prst="straightConnector1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 type="triangle" w="med" len="med"/>
              </a:ln>
              <a:effectLst/>
            </p:spPr>
          </p:cxnSp>
          <p:cxnSp>
            <p:nvCxnSpPr>
              <p:cNvPr id="8217" name="AutoShape 25"/>
              <p:cNvCxnSpPr>
                <a:cxnSpLocks noChangeShapeType="1"/>
                <a:stCxn id="8207" idx="0"/>
                <a:endCxn id="8201" idx="2"/>
              </p:cNvCxnSpPr>
              <p:nvPr/>
            </p:nvCxnSpPr>
            <p:spPr bwMode="auto">
              <a:xfrm flipH="1" flipV="1">
                <a:off x="2556" y="1632"/>
                <a:ext cx="643" cy="229"/>
              </a:xfrm>
              <a:prstGeom prst="straightConnector1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 type="triangle" w="med" len="med"/>
              </a:ln>
              <a:effectLst/>
            </p:spPr>
          </p:cxnSp>
          <p:cxnSp>
            <p:nvCxnSpPr>
              <p:cNvPr id="8218" name="AutoShape 26"/>
              <p:cNvCxnSpPr>
                <a:cxnSpLocks noChangeShapeType="1"/>
                <a:stCxn id="8202" idx="0"/>
                <a:endCxn id="8197" idx="2"/>
              </p:cNvCxnSpPr>
              <p:nvPr/>
            </p:nvCxnSpPr>
            <p:spPr bwMode="auto">
              <a:xfrm flipV="1">
                <a:off x="1208" y="1200"/>
                <a:ext cx="997" cy="181"/>
              </a:xfrm>
              <a:prstGeom prst="straightConnector1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 type="triangle" w="med" len="med"/>
              </a:ln>
              <a:effectLst/>
            </p:spPr>
          </p:cxnSp>
          <p:cxnSp>
            <p:nvCxnSpPr>
              <p:cNvPr id="8219" name="AutoShape 27"/>
              <p:cNvCxnSpPr>
                <a:cxnSpLocks noChangeShapeType="1"/>
                <a:stCxn id="8201" idx="0"/>
                <a:endCxn id="8197" idx="2"/>
              </p:cNvCxnSpPr>
              <p:nvPr/>
            </p:nvCxnSpPr>
            <p:spPr bwMode="auto">
              <a:xfrm flipH="1" flipV="1">
                <a:off x="2205" y="1200"/>
                <a:ext cx="351" cy="181"/>
              </a:xfrm>
              <a:prstGeom prst="straightConnector1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 type="triangle" w="med" len="med"/>
              </a:ln>
              <a:effectLst/>
            </p:spPr>
          </p:cxnSp>
          <p:cxnSp>
            <p:nvCxnSpPr>
              <p:cNvPr id="8220" name="AutoShape 28"/>
              <p:cNvCxnSpPr>
                <a:cxnSpLocks noChangeShapeType="1"/>
                <a:stCxn id="8200" idx="0"/>
                <a:endCxn id="8197" idx="2"/>
              </p:cNvCxnSpPr>
              <p:nvPr/>
            </p:nvCxnSpPr>
            <p:spPr bwMode="auto">
              <a:xfrm flipH="1" flipV="1">
                <a:off x="2205" y="1200"/>
                <a:ext cx="1399" cy="181"/>
              </a:xfrm>
              <a:prstGeom prst="straightConnector1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 type="triangle" w="med" len="med"/>
              </a:ln>
              <a:effectLst/>
            </p:spPr>
          </p:cxnSp>
          <p:cxnSp>
            <p:nvCxnSpPr>
              <p:cNvPr id="8221" name="AutoShape 29"/>
              <p:cNvCxnSpPr>
                <a:cxnSpLocks noChangeShapeType="1"/>
                <a:stCxn id="8199" idx="0"/>
                <a:endCxn id="8197" idx="2"/>
              </p:cNvCxnSpPr>
              <p:nvPr/>
            </p:nvCxnSpPr>
            <p:spPr bwMode="auto">
              <a:xfrm rot="16200000" flipV="1">
                <a:off x="3233" y="172"/>
                <a:ext cx="181" cy="2237"/>
              </a:xfrm>
              <a:prstGeom prst="straightConnector1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 type="triangle" w="med" len="med"/>
              </a:ln>
              <a:effectLst/>
            </p:spPr>
          </p:cxnSp>
        </p:grpSp>
      </p:grpSp>
      <p:sp>
        <p:nvSpPr>
          <p:cNvPr id="34" name="TextBox 33"/>
          <p:cNvSpPr txBox="1"/>
          <p:nvPr/>
        </p:nvSpPr>
        <p:spPr>
          <a:xfrm>
            <a:off x="208568" y="5551714"/>
            <a:ext cx="837905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To utilize </a:t>
            </a:r>
            <a:r>
              <a:rPr lang="en-US" sz="2400" dirty="0" err="1" smtClean="0">
                <a:solidFill>
                  <a:srgbClr val="0000FF"/>
                </a:solidFill>
              </a:rPr>
              <a:t>WordNet</a:t>
            </a:r>
            <a:r>
              <a:rPr lang="en-US" sz="2400" dirty="0" smtClean="0">
                <a:solidFill>
                  <a:srgbClr val="0000FF"/>
                </a:solidFill>
              </a:rPr>
              <a:t>, we often want to think about some graph-based measure.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Rectangle 1"/>
          <p:cNvSpPr>
            <a:spLocks noChangeArrowheads="1"/>
          </p:cNvSpPr>
          <p:nvPr>
            <p:ph type="title"/>
          </p:nvPr>
        </p:nvSpPr>
        <p:spPr>
          <a:xfrm>
            <a:off x="762000" y="122238"/>
            <a:ext cx="7543800" cy="1020762"/>
          </a:xfrm>
          <a:ln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/>
              <a:t>WordNet-like Hierarchy </a:t>
            </a:r>
          </a:p>
        </p:txBody>
      </p:sp>
      <p:grpSp>
        <p:nvGrpSpPr>
          <p:cNvPr id="2" name="Group 32"/>
          <p:cNvGrpSpPr/>
          <p:nvPr/>
        </p:nvGrpSpPr>
        <p:grpSpPr>
          <a:xfrm>
            <a:off x="203805" y="1606549"/>
            <a:ext cx="6127751" cy="3297238"/>
            <a:chOff x="2099468" y="1793081"/>
            <a:chExt cx="6127751" cy="3297238"/>
          </a:xfrm>
        </p:grpSpPr>
        <p:sp>
          <p:nvSpPr>
            <p:cNvPr id="8194" name="Text Box 2"/>
            <p:cNvSpPr txBox="1">
              <a:spLocks noChangeArrowheads="1"/>
            </p:cNvSpPr>
            <p:nvPr/>
          </p:nvSpPr>
          <p:spPr bwMode="auto">
            <a:xfrm>
              <a:off x="2104231" y="3255168"/>
              <a:ext cx="656247" cy="402291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>
              <a:prstTxWarp prst="textNoShape">
                <a:avLst/>
              </a:prstTxWarp>
              <a:spAutoFit/>
            </a:bodyPr>
            <a:lstStyle/>
            <a:p>
              <a:pPr eaLnBrk="0" hangingPunct="0">
                <a:buClr>
                  <a:srgbClr val="CC0000"/>
                </a:buClr>
                <a:buFont typeface="Garamond" charset="0"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 dirty="0">
                  <a:solidFill>
                    <a:srgbClr val="FF0000"/>
                  </a:solidFill>
                  <a:latin typeface="Garamond" charset="0"/>
                </a:rPr>
                <a:t>wolf</a:t>
              </a:r>
            </a:p>
          </p:txBody>
        </p:sp>
        <p:sp>
          <p:nvSpPr>
            <p:cNvPr id="8195" name="Text Box 3"/>
            <p:cNvSpPr txBox="1">
              <a:spLocks noChangeArrowheads="1"/>
            </p:cNvSpPr>
            <p:nvPr/>
          </p:nvSpPr>
          <p:spPr bwMode="auto">
            <a:xfrm>
              <a:off x="4385468" y="3255168"/>
              <a:ext cx="591525" cy="402291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>
              <a:prstTxWarp prst="textNoShape">
                <a:avLst/>
              </a:prstTxWarp>
              <a:spAutoFit/>
            </a:bodyPr>
            <a:lstStyle/>
            <a:p>
              <a:pPr eaLnBrk="0" hangingPunct="0">
                <a:buClr>
                  <a:srgbClr val="CC0000"/>
                </a:buClr>
                <a:buFont typeface="Garamond" charset="0"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 dirty="0">
                  <a:solidFill>
                    <a:srgbClr val="FF0000"/>
                  </a:solidFill>
                  <a:latin typeface="Garamond" charset="0"/>
                </a:rPr>
                <a:t>dog</a:t>
              </a:r>
            </a:p>
          </p:txBody>
        </p:sp>
        <p:grpSp>
          <p:nvGrpSpPr>
            <p:cNvPr id="3" name="Group 4"/>
            <p:cNvGrpSpPr>
              <a:grpSpLocks/>
            </p:cNvGrpSpPr>
            <p:nvPr/>
          </p:nvGrpSpPr>
          <p:grpSpPr bwMode="auto">
            <a:xfrm>
              <a:off x="2099468" y="1793081"/>
              <a:ext cx="6127751" cy="3297238"/>
              <a:chOff x="1008" y="949"/>
              <a:chExt cx="3860" cy="2077"/>
            </a:xfrm>
          </p:grpSpPr>
          <p:sp>
            <p:nvSpPr>
              <p:cNvPr id="8197" name="Text Box 5"/>
              <p:cNvSpPr txBox="1">
                <a:spLocks noChangeArrowheads="1"/>
              </p:cNvSpPr>
              <p:nvPr/>
            </p:nvSpPr>
            <p:spPr bwMode="auto">
              <a:xfrm>
                <a:off x="1877" y="949"/>
                <a:ext cx="656" cy="251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wrap="none" lIns="90000" tIns="46800" rIns="90000" bIns="46800">
                <a:prstTxWarp prst="textNoShape">
                  <a:avLst/>
                </a:prstTxWarp>
                <a:spAutoFit/>
              </a:bodyPr>
              <a:lstStyle/>
              <a:p>
                <a:pPr eaLnBrk="0" hangingPunct="0">
                  <a:buFont typeface="Garamond" charset="0"/>
                  <a:buNone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2000" dirty="0">
                    <a:solidFill>
                      <a:srgbClr val="000000"/>
                    </a:solidFill>
                    <a:latin typeface="Garamond" charset="0"/>
                  </a:rPr>
                  <a:t>animal</a:t>
                </a:r>
              </a:p>
            </p:txBody>
          </p:sp>
          <p:sp>
            <p:nvSpPr>
              <p:cNvPr id="8198" name="Text Box 6"/>
              <p:cNvSpPr txBox="1">
                <a:spLocks noChangeArrowheads="1"/>
              </p:cNvSpPr>
              <p:nvPr/>
            </p:nvSpPr>
            <p:spPr bwMode="auto">
              <a:xfrm>
                <a:off x="1852" y="1861"/>
                <a:ext cx="562" cy="251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wrap="none" lIns="90000" tIns="46800" rIns="90000" bIns="46800">
                <a:prstTxWarp prst="textNoShape">
                  <a:avLst/>
                </a:prstTxWarp>
                <a:spAutoFit/>
              </a:bodyPr>
              <a:lstStyle/>
              <a:p>
                <a:pPr eaLnBrk="0" hangingPunct="0">
                  <a:buFont typeface="Garamond" charset="0"/>
                  <a:buNone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2000">
                    <a:solidFill>
                      <a:srgbClr val="000000"/>
                    </a:solidFill>
                    <a:latin typeface="Garamond" charset="0"/>
                  </a:rPr>
                  <a:t>horse</a:t>
                </a:r>
              </a:p>
            </p:txBody>
          </p:sp>
          <p:sp>
            <p:nvSpPr>
              <p:cNvPr id="8199" name="Text Box 7"/>
              <p:cNvSpPr txBox="1">
                <a:spLocks noChangeArrowheads="1"/>
              </p:cNvSpPr>
              <p:nvPr/>
            </p:nvSpPr>
            <p:spPr bwMode="auto">
              <a:xfrm>
                <a:off x="4015" y="1381"/>
                <a:ext cx="853" cy="447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wrap="none" lIns="90000" tIns="46800" rIns="90000" bIns="46800">
                <a:prstTxWarp prst="textNoShape">
                  <a:avLst/>
                </a:prstTxWarp>
                <a:spAutoFit/>
              </a:bodyPr>
              <a:lstStyle/>
              <a:p>
                <a:pPr eaLnBrk="0" hangingPunct="0">
                  <a:buFont typeface="Garamond" charset="0"/>
                  <a:buNone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2000" b="1" dirty="0">
                    <a:solidFill>
                      <a:srgbClr val="FF0000"/>
                    </a:solidFill>
                    <a:latin typeface="Garamond" charset="0"/>
                  </a:rPr>
                  <a:t>amphibian</a:t>
                </a:r>
              </a:p>
              <a:p>
                <a:pPr eaLnBrk="0" hangingPunct="0">
                  <a:buFont typeface="Garamond" charset="0"/>
                  <a:buNone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endParaRPr lang="en-US" sz="2000" dirty="0">
                  <a:solidFill>
                    <a:srgbClr val="000000"/>
                  </a:solidFill>
                  <a:latin typeface="Garamond" charset="0"/>
                </a:endParaRPr>
              </a:p>
            </p:txBody>
          </p:sp>
          <p:sp>
            <p:nvSpPr>
              <p:cNvPr id="8200" name="Text Box 8"/>
              <p:cNvSpPr txBox="1">
                <a:spLocks noChangeArrowheads="1"/>
              </p:cNvSpPr>
              <p:nvPr/>
            </p:nvSpPr>
            <p:spPr bwMode="auto">
              <a:xfrm>
                <a:off x="3288" y="1381"/>
                <a:ext cx="630" cy="251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wrap="none" lIns="90000" tIns="46800" rIns="90000" bIns="46800">
                <a:prstTxWarp prst="textNoShape">
                  <a:avLst/>
                </a:prstTxWarp>
                <a:spAutoFit/>
              </a:bodyPr>
              <a:lstStyle/>
              <a:p>
                <a:pPr eaLnBrk="0" hangingPunct="0">
                  <a:buFont typeface="Garamond" charset="0"/>
                  <a:buNone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2000">
                    <a:solidFill>
                      <a:srgbClr val="000000"/>
                    </a:solidFill>
                    <a:latin typeface="Garamond" charset="0"/>
                  </a:rPr>
                  <a:t>reptile</a:t>
                </a:r>
              </a:p>
            </p:txBody>
          </p:sp>
          <p:sp>
            <p:nvSpPr>
              <p:cNvPr id="8201" name="Text Box 9"/>
              <p:cNvSpPr txBox="1">
                <a:spLocks noChangeArrowheads="1"/>
              </p:cNvSpPr>
              <p:nvPr/>
            </p:nvSpPr>
            <p:spPr bwMode="auto">
              <a:xfrm>
                <a:off x="2145" y="1381"/>
                <a:ext cx="823" cy="251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wrap="none" lIns="90000" tIns="46800" rIns="90000" bIns="46800">
                <a:prstTxWarp prst="textNoShape">
                  <a:avLst/>
                </a:prstTxWarp>
                <a:spAutoFit/>
              </a:bodyPr>
              <a:lstStyle/>
              <a:p>
                <a:pPr eaLnBrk="0" hangingPunct="0">
                  <a:buFont typeface="Garamond" charset="0"/>
                  <a:buNone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2000">
                    <a:solidFill>
                      <a:srgbClr val="000000"/>
                    </a:solidFill>
                    <a:latin typeface="Garamond" charset="0"/>
                  </a:rPr>
                  <a:t>mammal</a:t>
                </a:r>
              </a:p>
            </p:txBody>
          </p:sp>
          <p:sp>
            <p:nvSpPr>
              <p:cNvPr id="8202" name="Text Box 10"/>
              <p:cNvSpPr txBox="1">
                <a:spLocks noChangeArrowheads="1"/>
              </p:cNvSpPr>
              <p:nvPr/>
            </p:nvSpPr>
            <p:spPr bwMode="auto">
              <a:xfrm>
                <a:off x="1008" y="1381"/>
                <a:ext cx="400" cy="251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wrap="none" lIns="90000" tIns="46800" rIns="90000" bIns="46800">
                <a:prstTxWarp prst="textNoShape">
                  <a:avLst/>
                </a:prstTxWarp>
                <a:spAutoFit/>
              </a:bodyPr>
              <a:lstStyle/>
              <a:p>
                <a:pPr eaLnBrk="0" hangingPunct="0">
                  <a:buFont typeface="Garamond" charset="0"/>
                  <a:buNone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2000">
                    <a:solidFill>
                      <a:srgbClr val="000000"/>
                    </a:solidFill>
                    <a:latin typeface="Garamond" charset="0"/>
                  </a:rPr>
                  <a:t>fish</a:t>
                </a:r>
              </a:p>
            </p:txBody>
          </p:sp>
          <p:sp>
            <p:nvSpPr>
              <p:cNvPr id="8203" name="Text Box 11"/>
              <p:cNvSpPr txBox="1">
                <a:spLocks noChangeArrowheads="1"/>
              </p:cNvSpPr>
              <p:nvPr/>
            </p:nvSpPr>
            <p:spPr bwMode="auto">
              <a:xfrm>
                <a:off x="2330" y="2773"/>
                <a:ext cx="870" cy="253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wrap="none" lIns="90000" tIns="46800" rIns="90000" bIns="46800">
                <a:prstTxWarp prst="textNoShape">
                  <a:avLst/>
                </a:prstTxWarp>
                <a:spAutoFit/>
              </a:bodyPr>
              <a:lstStyle/>
              <a:p>
                <a:pPr eaLnBrk="0" hangingPunct="0">
                  <a:buFont typeface="Garamond" charset="0"/>
                  <a:buNone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2000" b="1" dirty="0">
                    <a:solidFill>
                      <a:srgbClr val="FF0000"/>
                    </a:solidFill>
                    <a:latin typeface="Garamond" charset="0"/>
                  </a:rPr>
                  <a:t>dachshund</a:t>
                </a:r>
              </a:p>
            </p:txBody>
          </p:sp>
          <p:sp>
            <p:nvSpPr>
              <p:cNvPr id="8204" name="Text Box 12"/>
              <p:cNvSpPr txBox="1">
                <a:spLocks noChangeArrowheads="1"/>
              </p:cNvSpPr>
              <p:nvPr/>
            </p:nvSpPr>
            <p:spPr bwMode="auto">
              <a:xfrm>
                <a:off x="2710" y="2341"/>
                <a:ext cx="1081" cy="251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wrap="none" lIns="90000" tIns="46800" rIns="90000" bIns="46800">
                <a:prstTxWarp prst="textNoShape">
                  <a:avLst/>
                </a:prstTxWarp>
                <a:spAutoFit/>
              </a:bodyPr>
              <a:lstStyle/>
              <a:p>
                <a:pPr eaLnBrk="0" hangingPunct="0">
                  <a:buFont typeface="Garamond" charset="0"/>
                  <a:buNone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2000">
                    <a:solidFill>
                      <a:srgbClr val="000000"/>
                    </a:solidFill>
                    <a:latin typeface="Garamond" charset="0"/>
                  </a:rPr>
                  <a:t>hunting dog</a:t>
                </a:r>
              </a:p>
            </p:txBody>
          </p:sp>
          <p:sp>
            <p:nvSpPr>
              <p:cNvPr id="8205" name="Text Box 13"/>
              <p:cNvSpPr txBox="1">
                <a:spLocks noChangeArrowheads="1"/>
              </p:cNvSpPr>
              <p:nvPr/>
            </p:nvSpPr>
            <p:spPr bwMode="auto">
              <a:xfrm>
                <a:off x="1936" y="2341"/>
                <a:ext cx="690" cy="251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wrap="none" lIns="90000" tIns="46800" rIns="90000" bIns="46800">
                <a:prstTxWarp prst="textNoShape">
                  <a:avLst/>
                </a:prstTxWarp>
                <a:spAutoFit/>
              </a:bodyPr>
              <a:lstStyle/>
              <a:p>
                <a:pPr eaLnBrk="0" hangingPunct="0">
                  <a:buFont typeface="Garamond" charset="0"/>
                  <a:buNone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2000">
                    <a:solidFill>
                      <a:srgbClr val="000000"/>
                    </a:solidFill>
                    <a:latin typeface="Garamond" charset="0"/>
                  </a:rPr>
                  <a:t>stallion</a:t>
                </a:r>
              </a:p>
            </p:txBody>
          </p:sp>
          <p:sp>
            <p:nvSpPr>
              <p:cNvPr id="8206" name="Text Box 14"/>
              <p:cNvSpPr txBox="1">
                <a:spLocks noChangeArrowheads="1"/>
              </p:cNvSpPr>
              <p:nvPr/>
            </p:nvSpPr>
            <p:spPr bwMode="auto">
              <a:xfrm>
                <a:off x="1248" y="2341"/>
                <a:ext cx="533" cy="251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wrap="none" lIns="90000" tIns="46800" rIns="90000" bIns="46800">
                <a:prstTxWarp prst="textNoShape">
                  <a:avLst/>
                </a:prstTxWarp>
                <a:spAutoFit/>
              </a:bodyPr>
              <a:lstStyle/>
              <a:p>
                <a:pPr eaLnBrk="0" hangingPunct="0">
                  <a:buFont typeface="Garamond" charset="0"/>
                  <a:buNone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2000">
                    <a:solidFill>
                      <a:srgbClr val="000000"/>
                    </a:solidFill>
                    <a:latin typeface="Garamond" charset="0"/>
                  </a:rPr>
                  <a:t>mare</a:t>
                </a:r>
              </a:p>
            </p:txBody>
          </p:sp>
          <p:sp>
            <p:nvSpPr>
              <p:cNvPr id="8207" name="Text Box 15"/>
              <p:cNvSpPr txBox="1">
                <a:spLocks noChangeArrowheads="1"/>
              </p:cNvSpPr>
              <p:nvPr/>
            </p:nvSpPr>
            <p:spPr bwMode="auto">
              <a:xfrm>
                <a:off x="3018" y="1861"/>
                <a:ext cx="362" cy="251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wrap="none" lIns="90000" tIns="46800" rIns="90000" bIns="46800">
                <a:prstTxWarp prst="textNoShape">
                  <a:avLst/>
                </a:prstTxWarp>
                <a:spAutoFit/>
              </a:bodyPr>
              <a:lstStyle/>
              <a:p>
                <a:pPr eaLnBrk="0" hangingPunct="0">
                  <a:buFont typeface="Garamond" charset="0"/>
                  <a:buNone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2000">
                    <a:solidFill>
                      <a:srgbClr val="000000"/>
                    </a:solidFill>
                    <a:latin typeface="Garamond" charset="0"/>
                  </a:rPr>
                  <a:t>cat</a:t>
                </a:r>
              </a:p>
            </p:txBody>
          </p:sp>
          <p:sp>
            <p:nvSpPr>
              <p:cNvPr id="8208" name="Text Box 16"/>
              <p:cNvSpPr txBox="1">
                <a:spLocks noChangeArrowheads="1"/>
              </p:cNvSpPr>
              <p:nvPr/>
            </p:nvSpPr>
            <p:spPr bwMode="auto">
              <a:xfrm>
                <a:off x="3330" y="2773"/>
                <a:ext cx="534" cy="253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wrap="none" lIns="90000" tIns="46800" rIns="90000" bIns="46800">
                <a:prstTxWarp prst="textNoShape">
                  <a:avLst/>
                </a:prstTxWarp>
                <a:spAutoFit/>
              </a:bodyPr>
              <a:lstStyle/>
              <a:p>
                <a:pPr eaLnBrk="0" hangingPunct="0">
                  <a:buFont typeface="Garamond" charset="0"/>
                  <a:buNone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2000" b="1" dirty="0">
                    <a:solidFill>
                      <a:srgbClr val="FF0000"/>
                    </a:solidFill>
                    <a:latin typeface="Garamond" charset="0"/>
                  </a:rPr>
                  <a:t>terrier</a:t>
                </a:r>
              </a:p>
            </p:txBody>
          </p:sp>
          <p:cxnSp>
            <p:nvCxnSpPr>
              <p:cNvPr id="8209" name="AutoShape 17"/>
              <p:cNvCxnSpPr>
                <a:cxnSpLocks noChangeShapeType="1"/>
                <a:stCxn id="8203" idx="0"/>
                <a:endCxn id="8204" idx="2"/>
              </p:cNvCxnSpPr>
              <p:nvPr/>
            </p:nvCxnSpPr>
            <p:spPr bwMode="auto">
              <a:xfrm rot="5400000" flipH="1" flipV="1">
                <a:off x="2917" y="2440"/>
                <a:ext cx="181" cy="485"/>
              </a:xfrm>
              <a:prstGeom prst="straightConnector1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 type="triangle" w="med" len="med"/>
              </a:ln>
              <a:effectLst/>
            </p:spPr>
          </p:cxnSp>
          <p:cxnSp>
            <p:nvCxnSpPr>
              <p:cNvPr id="8210" name="AutoShape 18"/>
              <p:cNvCxnSpPr>
                <a:cxnSpLocks noChangeShapeType="1"/>
                <a:stCxn id="8208" idx="0"/>
                <a:endCxn id="8204" idx="2"/>
              </p:cNvCxnSpPr>
              <p:nvPr/>
            </p:nvCxnSpPr>
            <p:spPr bwMode="auto">
              <a:xfrm rot="16200000" flipV="1">
                <a:off x="3333" y="2509"/>
                <a:ext cx="181" cy="346"/>
              </a:xfrm>
              <a:prstGeom prst="straightConnector1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 type="triangle" w="med" len="med"/>
              </a:ln>
              <a:effectLst/>
            </p:spPr>
          </p:cxnSp>
          <p:cxnSp>
            <p:nvCxnSpPr>
              <p:cNvPr id="8211" name="AutoShape 19"/>
              <p:cNvCxnSpPr>
                <a:cxnSpLocks noChangeShapeType="1"/>
                <a:stCxn id="8206" idx="0"/>
                <a:endCxn id="8198" idx="2"/>
              </p:cNvCxnSpPr>
              <p:nvPr/>
            </p:nvCxnSpPr>
            <p:spPr bwMode="auto">
              <a:xfrm flipV="1">
                <a:off x="1514" y="2112"/>
                <a:ext cx="619" cy="228"/>
              </a:xfrm>
              <a:prstGeom prst="straightConnector1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 type="triangle" w="med" len="med"/>
              </a:ln>
              <a:effectLst/>
            </p:spPr>
          </p:cxnSp>
          <p:cxnSp>
            <p:nvCxnSpPr>
              <p:cNvPr id="8212" name="AutoShape 20"/>
              <p:cNvCxnSpPr>
                <a:cxnSpLocks noChangeShapeType="1"/>
                <a:stCxn id="8205" idx="0"/>
                <a:endCxn id="8198" idx="2"/>
              </p:cNvCxnSpPr>
              <p:nvPr/>
            </p:nvCxnSpPr>
            <p:spPr bwMode="auto">
              <a:xfrm flipH="1" flipV="1">
                <a:off x="2133" y="2112"/>
                <a:ext cx="147" cy="228"/>
              </a:xfrm>
              <a:prstGeom prst="straightConnector1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 type="triangle" w="med" len="med"/>
              </a:ln>
              <a:effectLst/>
            </p:spPr>
          </p:cxnSp>
          <p:cxnSp>
            <p:nvCxnSpPr>
              <p:cNvPr id="8213" name="AutoShape 21"/>
              <p:cNvCxnSpPr>
                <a:cxnSpLocks noChangeShapeType="1"/>
                <a:stCxn id="8204" idx="0"/>
              </p:cNvCxnSpPr>
              <p:nvPr/>
            </p:nvCxnSpPr>
            <p:spPr bwMode="auto">
              <a:xfrm flipH="1" flipV="1">
                <a:off x="2715" y="2111"/>
                <a:ext cx="536" cy="230"/>
              </a:xfrm>
              <a:prstGeom prst="straightConnector1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 type="triangle" w="med" len="med"/>
              </a:ln>
              <a:effectLst/>
            </p:spPr>
          </p:cxnSp>
          <p:cxnSp>
            <p:nvCxnSpPr>
              <p:cNvPr id="8214" name="AutoShape 22"/>
              <p:cNvCxnSpPr>
                <a:cxnSpLocks noChangeShapeType="1"/>
                <a:endCxn id="8201" idx="2"/>
              </p:cNvCxnSpPr>
              <p:nvPr/>
            </p:nvCxnSpPr>
            <p:spPr bwMode="auto">
              <a:xfrm flipV="1">
                <a:off x="1529" y="1632"/>
                <a:ext cx="1028" cy="228"/>
              </a:xfrm>
              <a:prstGeom prst="straightConnector1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 type="triangle" w="med" len="med"/>
              </a:ln>
              <a:effectLst/>
            </p:spPr>
          </p:cxnSp>
          <p:cxnSp>
            <p:nvCxnSpPr>
              <p:cNvPr id="8215" name="AutoShape 23"/>
              <p:cNvCxnSpPr>
                <a:cxnSpLocks noChangeShapeType="1"/>
                <a:stCxn id="8198" idx="0"/>
                <a:endCxn id="8201" idx="2"/>
              </p:cNvCxnSpPr>
              <p:nvPr/>
            </p:nvCxnSpPr>
            <p:spPr bwMode="auto">
              <a:xfrm flipV="1">
                <a:off x="2133" y="1632"/>
                <a:ext cx="423" cy="229"/>
              </a:xfrm>
              <a:prstGeom prst="straightConnector1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 type="triangle" w="med" len="med"/>
              </a:ln>
              <a:effectLst/>
            </p:spPr>
          </p:cxnSp>
          <p:cxnSp>
            <p:nvCxnSpPr>
              <p:cNvPr id="8216" name="AutoShape 24"/>
              <p:cNvCxnSpPr>
                <a:cxnSpLocks noChangeShapeType="1"/>
                <a:endCxn id="8201" idx="2"/>
              </p:cNvCxnSpPr>
              <p:nvPr/>
            </p:nvCxnSpPr>
            <p:spPr bwMode="auto">
              <a:xfrm flipH="1" flipV="1">
                <a:off x="2556" y="1632"/>
                <a:ext cx="158" cy="228"/>
              </a:xfrm>
              <a:prstGeom prst="straightConnector1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 type="triangle" w="med" len="med"/>
              </a:ln>
              <a:effectLst/>
            </p:spPr>
          </p:cxnSp>
          <p:cxnSp>
            <p:nvCxnSpPr>
              <p:cNvPr id="8217" name="AutoShape 25"/>
              <p:cNvCxnSpPr>
                <a:cxnSpLocks noChangeShapeType="1"/>
                <a:stCxn id="8207" idx="0"/>
                <a:endCxn id="8201" idx="2"/>
              </p:cNvCxnSpPr>
              <p:nvPr/>
            </p:nvCxnSpPr>
            <p:spPr bwMode="auto">
              <a:xfrm flipH="1" flipV="1">
                <a:off x="2556" y="1632"/>
                <a:ext cx="643" cy="229"/>
              </a:xfrm>
              <a:prstGeom prst="straightConnector1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 type="triangle" w="med" len="med"/>
              </a:ln>
              <a:effectLst/>
            </p:spPr>
          </p:cxnSp>
          <p:cxnSp>
            <p:nvCxnSpPr>
              <p:cNvPr id="8218" name="AutoShape 26"/>
              <p:cNvCxnSpPr>
                <a:cxnSpLocks noChangeShapeType="1"/>
                <a:stCxn id="8202" idx="0"/>
                <a:endCxn id="8197" idx="2"/>
              </p:cNvCxnSpPr>
              <p:nvPr/>
            </p:nvCxnSpPr>
            <p:spPr bwMode="auto">
              <a:xfrm flipV="1">
                <a:off x="1208" y="1200"/>
                <a:ext cx="997" cy="181"/>
              </a:xfrm>
              <a:prstGeom prst="straightConnector1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 type="triangle" w="med" len="med"/>
              </a:ln>
              <a:effectLst/>
            </p:spPr>
          </p:cxnSp>
          <p:cxnSp>
            <p:nvCxnSpPr>
              <p:cNvPr id="8219" name="AutoShape 27"/>
              <p:cNvCxnSpPr>
                <a:cxnSpLocks noChangeShapeType="1"/>
                <a:stCxn id="8201" idx="0"/>
                <a:endCxn id="8197" idx="2"/>
              </p:cNvCxnSpPr>
              <p:nvPr/>
            </p:nvCxnSpPr>
            <p:spPr bwMode="auto">
              <a:xfrm flipH="1" flipV="1">
                <a:off x="2205" y="1200"/>
                <a:ext cx="351" cy="181"/>
              </a:xfrm>
              <a:prstGeom prst="straightConnector1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 type="triangle" w="med" len="med"/>
              </a:ln>
              <a:effectLst/>
            </p:spPr>
          </p:cxnSp>
          <p:cxnSp>
            <p:nvCxnSpPr>
              <p:cNvPr id="8220" name="AutoShape 28"/>
              <p:cNvCxnSpPr>
                <a:cxnSpLocks noChangeShapeType="1"/>
                <a:stCxn id="8200" idx="0"/>
                <a:endCxn id="8197" idx="2"/>
              </p:cNvCxnSpPr>
              <p:nvPr/>
            </p:nvCxnSpPr>
            <p:spPr bwMode="auto">
              <a:xfrm flipH="1" flipV="1">
                <a:off x="2205" y="1200"/>
                <a:ext cx="1399" cy="181"/>
              </a:xfrm>
              <a:prstGeom prst="straightConnector1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 type="triangle" w="med" len="med"/>
              </a:ln>
              <a:effectLst/>
            </p:spPr>
          </p:cxnSp>
          <p:cxnSp>
            <p:nvCxnSpPr>
              <p:cNvPr id="8221" name="AutoShape 29"/>
              <p:cNvCxnSpPr>
                <a:cxnSpLocks noChangeShapeType="1"/>
                <a:stCxn id="8199" idx="0"/>
                <a:endCxn id="8197" idx="2"/>
              </p:cNvCxnSpPr>
              <p:nvPr/>
            </p:nvCxnSpPr>
            <p:spPr bwMode="auto">
              <a:xfrm rot="16200000" flipV="1">
                <a:off x="3233" y="172"/>
                <a:ext cx="181" cy="2237"/>
              </a:xfrm>
              <a:prstGeom prst="straightConnector1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 type="triangle" w="med" len="med"/>
              </a:ln>
              <a:effectLst/>
            </p:spPr>
          </p:cxnSp>
        </p:grpSp>
      </p:grpSp>
      <p:sp>
        <p:nvSpPr>
          <p:cNvPr id="32" name="TextBox 31"/>
          <p:cNvSpPr txBox="1"/>
          <p:nvPr/>
        </p:nvSpPr>
        <p:spPr>
          <a:xfrm>
            <a:off x="4827399" y="4863934"/>
            <a:ext cx="4316601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</a:rPr>
              <a:t>Rank the following based on similarity:</a:t>
            </a:r>
          </a:p>
          <a:p>
            <a:r>
              <a:rPr lang="en-US" sz="2000" dirty="0" smtClean="0">
                <a:solidFill>
                  <a:srgbClr val="FF0000"/>
                </a:solidFill>
              </a:rPr>
              <a:t>	</a:t>
            </a:r>
            <a:r>
              <a:rPr lang="en-US" sz="2000" dirty="0" err="1" smtClean="0">
                <a:solidFill>
                  <a:srgbClr val="FF0000"/>
                </a:solidFill>
              </a:rPr>
              <a:t>SIM(</a:t>
            </a:r>
            <a:r>
              <a:rPr lang="en-US" sz="2000" i="1" dirty="0" err="1" smtClean="0">
                <a:solidFill>
                  <a:srgbClr val="FF0000"/>
                </a:solidFill>
              </a:rPr>
              <a:t>wolf</a:t>
            </a:r>
            <a:r>
              <a:rPr lang="en-US" sz="2000" dirty="0" smtClean="0">
                <a:solidFill>
                  <a:srgbClr val="FF0000"/>
                </a:solidFill>
              </a:rPr>
              <a:t>, </a:t>
            </a:r>
            <a:r>
              <a:rPr lang="en-US" sz="2000" i="1" dirty="0" smtClean="0">
                <a:solidFill>
                  <a:srgbClr val="FF0000"/>
                </a:solidFill>
              </a:rPr>
              <a:t>dog</a:t>
            </a:r>
            <a:r>
              <a:rPr lang="en-US" sz="2000" dirty="0" smtClean="0">
                <a:solidFill>
                  <a:srgbClr val="FF0000"/>
                </a:solidFill>
              </a:rPr>
              <a:t>)</a:t>
            </a:r>
          </a:p>
          <a:p>
            <a:r>
              <a:rPr lang="en-US" sz="2000" dirty="0" smtClean="0">
                <a:solidFill>
                  <a:srgbClr val="FF0000"/>
                </a:solidFill>
              </a:rPr>
              <a:t>	</a:t>
            </a:r>
            <a:r>
              <a:rPr lang="en-US" sz="2000" dirty="0" err="1" smtClean="0">
                <a:solidFill>
                  <a:srgbClr val="FF0000"/>
                </a:solidFill>
              </a:rPr>
              <a:t>SIM(</a:t>
            </a:r>
            <a:r>
              <a:rPr lang="en-US" sz="2000" i="1" dirty="0" err="1" smtClean="0">
                <a:solidFill>
                  <a:srgbClr val="FF0000"/>
                </a:solidFill>
              </a:rPr>
              <a:t>wolf</a:t>
            </a:r>
            <a:r>
              <a:rPr lang="en-US" sz="2000" dirty="0" smtClean="0">
                <a:solidFill>
                  <a:srgbClr val="FF0000"/>
                </a:solidFill>
              </a:rPr>
              <a:t>, </a:t>
            </a:r>
            <a:r>
              <a:rPr lang="en-US" sz="2000" i="1" dirty="0" smtClean="0">
                <a:solidFill>
                  <a:srgbClr val="FF0000"/>
                </a:solidFill>
              </a:rPr>
              <a:t>amphibian</a:t>
            </a:r>
            <a:r>
              <a:rPr lang="en-US" sz="2000" dirty="0" smtClean="0">
                <a:solidFill>
                  <a:srgbClr val="FF0000"/>
                </a:solidFill>
              </a:rPr>
              <a:t>)</a:t>
            </a:r>
          </a:p>
          <a:p>
            <a:r>
              <a:rPr lang="en-US" sz="2000" dirty="0" smtClean="0">
                <a:solidFill>
                  <a:srgbClr val="FF0000"/>
                </a:solidFill>
              </a:rPr>
              <a:t>	</a:t>
            </a:r>
            <a:r>
              <a:rPr lang="en-US" sz="2000" dirty="0" err="1" smtClean="0">
                <a:solidFill>
                  <a:srgbClr val="FF0000"/>
                </a:solidFill>
              </a:rPr>
              <a:t>SIM(</a:t>
            </a:r>
            <a:r>
              <a:rPr lang="en-US" sz="2000" i="1" dirty="0" err="1" smtClean="0">
                <a:solidFill>
                  <a:srgbClr val="FF0000"/>
                </a:solidFill>
              </a:rPr>
              <a:t>terrier</a:t>
            </a:r>
            <a:r>
              <a:rPr lang="en-US" sz="2000" dirty="0" smtClean="0">
                <a:solidFill>
                  <a:srgbClr val="FF0000"/>
                </a:solidFill>
              </a:rPr>
              <a:t>, </a:t>
            </a:r>
            <a:r>
              <a:rPr lang="en-US" sz="2000" i="1" dirty="0" smtClean="0">
                <a:solidFill>
                  <a:srgbClr val="FF0000"/>
                </a:solidFill>
              </a:rPr>
              <a:t>wolf</a:t>
            </a:r>
            <a:r>
              <a:rPr lang="en-US" sz="2000" dirty="0" smtClean="0">
                <a:solidFill>
                  <a:srgbClr val="FF0000"/>
                </a:solidFill>
              </a:rPr>
              <a:t>)</a:t>
            </a:r>
          </a:p>
          <a:p>
            <a:r>
              <a:rPr lang="en-US" sz="2000" dirty="0" smtClean="0">
                <a:solidFill>
                  <a:srgbClr val="FF0000"/>
                </a:solidFill>
              </a:rPr>
              <a:t>	</a:t>
            </a:r>
            <a:r>
              <a:rPr lang="en-US" sz="2000" dirty="0" err="1" smtClean="0">
                <a:solidFill>
                  <a:srgbClr val="FF0000"/>
                </a:solidFill>
              </a:rPr>
              <a:t>SIM(</a:t>
            </a:r>
            <a:r>
              <a:rPr lang="en-US" sz="2000" i="1" dirty="0" err="1" smtClean="0">
                <a:solidFill>
                  <a:srgbClr val="FF0000"/>
                </a:solidFill>
              </a:rPr>
              <a:t>dachshund</a:t>
            </a:r>
            <a:r>
              <a:rPr lang="en-US" sz="2000" dirty="0" smtClean="0">
                <a:solidFill>
                  <a:srgbClr val="FF0000"/>
                </a:solidFill>
              </a:rPr>
              <a:t>, </a:t>
            </a:r>
            <a:r>
              <a:rPr lang="en-US" sz="2000" i="1" dirty="0" smtClean="0">
                <a:solidFill>
                  <a:srgbClr val="FF0000"/>
                </a:solidFill>
              </a:rPr>
              <a:t>terrier</a:t>
            </a:r>
            <a:r>
              <a:rPr lang="en-US" sz="2000" dirty="0" smtClean="0">
                <a:solidFill>
                  <a:srgbClr val="FF0000"/>
                </a:solidFill>
              </a:rPr>
              <a:t>)</a:t>
            </a:r>
            <a:endParaRPr lang="en-US" sz="20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Rectangle 1"/>
          <p:cNvSpPr>
            <a:spLocks noChangeArrowheads="1"/>
          </p:cNvSpPr>
          <p:nvPr>
            <p:ph type="title"/>
          </p:nvPr>
        </p:nvSpPr>
        <p:spPr>
          <a:xfrm>
            <a:off x="762000" y="122238"/>
            <a:ext cx="7543800" cy="1020762"/>
          </a:xfrm>
          <a:ln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/>
              <a:t>WordNet-like Hierarchy </a:t>
            </a:r>
          </a:p>
        </p:txBody>
      </p:sp>
      <p:grpSp>
        <p:nvGrpSpPr>
          <p:cNvPr id="2" name="Group 32"/>
          <p:cNvGrpSpPr/>
          <p:nvPr/>
        </p:nvGrpSpPr>
        <p:grpSpPr>
          <a:xfrm>
            <a:off x="203805" y="1606549"/>
            <a:ext cx="6127751" cy="3297238"/>
            <a:chOff x="2099468" y="1793081"/>
            <a:chExt cx="6127751" cy="3297238"/>
          </a:xfrm>
        </p:grpSpPr>
        <p:sp>
          <p:nvSpPr>
            <p:cNvPr id="8194" name="Text Box 2"/>
            <p:cNvSpPr txBox="1">
              <a:spLocks noChangeArrowheads="1"/>
            </p:cNvSpPr>
            <p:nvPr/>
          </p:nvSpPr>
          <p:spPr bwMode="auto">
            <a:xfrm>
              <a:off x="2104231" y="3255168"/>
              <a:ext cx="656247" cy="402291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>
              <a:prstTxWarp prst="textNoShape">
                <a:avLst/>
              </a:prstTxWarp>
              <a:spAutoFit/>
            </a:bodyPr>
            <a:lstStyle/>
            <a:p>
              <a:pPr eaLnBrk="0" hangingPunct="0">
                <a:buClr>
                  <a:srgbClr val="CC0000"/>
                </a:buClr>
                <a:buFont typeface="Garamond" charset="0"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 dirty="0">
                  <a:solidFill>
                    <a:srgbClr val="FF0000"/>
                  </a:solidFill>
                  <a:latin typeface="Garamond" charset="0"/>
                </a:rPr>
                <a:t>wolf</a:t>
              </a:r>
            </a:p>
          </p:txBody>
        </p:sp>
        <p:sp>
          <p:nvSpPr>
            <p:cNvPr id="8195" name="Text Box 3"/>
            <p:cNvSpPr txBox="1">
              <a:spLocks noChangeArrowheads="1"/>
            </p:cNvSpPr>
            <p:nvPr/>
          </p:nvSpPr>
          <p:spPr bwMode="auto">
            <a:xfrm>
              <a:off x="4385468" y="3255168"/>
              <a:ext cx="591525" cy="402291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>
              <a:prstTxWarp prst="textNoShape">
                <a:avLst/>
              </a:prstTxWarp>
              <a:spAutoFit/>
            </a:bodyPr>
            <a:lstStyle/>
            <a:p>
              <a:pPr eaLnBrk="0" hangingPunct="0">
                <a:buClr>
                  <a:srgbClr val="CC0000"/>
                </a:buClr>
                <a:buFont typeface="Garamond" charset="0"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 dirty="0">
                  <a:solidFill>
                    <a:srgbClr val="FF0000"/>
                  </a:solidFill>
                  <a:latin typeface="Garamond" charset="0"/>
                </a:rPr>
                <a:t>dog</a:t>
              </a:r>
            </a:p>
          </p:txBody>
        </p:sp>
        <p:grpSp>
          <p:nvGrpSpPr>
            <p:cNvPr id="3" name="Group 4"/>
            <p:cNvGrpSpPr>
              <a:grpSpLocks/>
            </p:cNvGrpSpPr>
            <p:nvPr/>
          </p:nvGrpSpPr>
          <p:grpSpPr bwMode="auto">
            <a:xfrm>
              <a:off x="2099468" y="1793081"/>
              <a:ext cx="6127751" cy="3297238"/>
              <a:chOff x="1008" y="949"/>
              <a:chExt cx="3860" cy="2077"/>
            </a:xfrm>
          </p:grpSpPr>
          <p:sp>
            <p:nvSpPr>
              <p:cNvPr id="8197" name="Text Box 5"/>
              <p:cNvSpPr txBox="1">
                <a:spLocks noChangeArrowheads="1"/>
              </p:cNvSpPr>
              <p:nvPr/>
            </p:nvSpPr>
            <p:spPr bwMode="auto">
              <a:xfrm>
                <a:off x="1877" y="949"/>
                <a:ext cx="656" cy="251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wrap="none" lIns="90000" tIns="46800" rIns="90000" bIns="46800">
                <a:prstTxWarp prst="textNoShape">
                  <a:avLst/>
                </a:prstTxWarp>
                <a:spAutoFit/>
              </a:bodyPr>
              <a:lstStyle/>
              <a:p>
                <a:pPr eaLnBrk="0" hangingPunct="0">
                  <a:buFont typeface="Garamond" charset="0"/>
                  <a:buNone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2000" dirty="0">
                    <a:solidFill>
                      <a:srgbClr val="000000"/>
                    </a:solidFill>
                    <a:latin typeface="Garamond" charset="0"/>
                  </a:rPr>
                  <a:t>animal</a:t>
                </a:r>
              </a:p>
            </p:txBody>
          </p:sp>
          <p:sp>
            <p:nvSpPr>
              <p:cNvPr id="8198" name="Text Box 6"/>
              <p:cNvSpPr txBox="1">
                <a:spLocks noChangeArrowheads="1"/>
              </p:cNvSpPr>
              <p:nvPr/>
            </p:nvSpPr>
            <p:spPr bwMode="auto">
              <a:xfrm>
                <a:off x="1852" y="1861"/>
                <a:ext cx="562" cy="251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wrap="none" lIns="90000" tIns="46800" rIns="90000" bIns="46800">
                <a:prstTxWarp prst="textNoShape">
                  <a:avLst/>
                </a:prstTxWarp>
                <a:spAutoFit/>
              </a:bodyPr>
              <a:lstStyle/>
              <a:p>
                <a:pPr eaLnBrk="0" hangingPunct="0">
                  <a:buFont typeface="Garamond" charset="0"/>
                  <a:buNone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2000">
                    <a:solidFill>
                      <a:srgbClr val="000000"/>
                    </a:solidFill>
                    <a:latin typeface="Garamond" charset="0"/>
                  </a:rPr>
                  <a:t>horse</a:t>
                </a:r>
              </a:p>
            </p:txBody>
          </p:sp>
          <p:sp>
            <p:nvSpPr>
              <p:cNvPr id="8199" name="Text Box 7"/>
              <p:cNvSpPr txBox="1">
                <a:spLocks noChangeArrowheads="1"/>
              </p:cNvSpPr>
              <p:nvPr/>
            </p:nvSpPr>
            <p:spPr bwMode="auto">
              <a:xfrm>
                <a:off x="4015" y="1381"/>
                <a:ext cx="853" cy="447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wrap="none" lIns="90000" tIns="46800" rIns="90000" bIns="46800">
                <a:prstTxWarp prst="textNoShape">
                  <a:avLst/>
                </a:prstTxWarp>
                <a:spAutoFit/>
              </a:bodyPr>
              <a:lstStyle/>
              <a:p>
                <a:pPr eaLnBrk="0" hangingPunct="0">
                  <a:buFont typeface="Garamond" charset="0"/>
                  <a:buNone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2000" b="1" dirty="0">
                    <a:solidFill>
                      <a:srgbClr val="FF0000"/>
                    </a:solidFill>
                    <a:latin typeface="Garamond" charset="0"/>
                  </a:rPr>
                  <a:t>amphibian</a:t>
                </a:r>
              </a:p>
              <a:p>
                <a:pPr eaLnBrk="0" hangingPunct="0">
                  <a:buFont typeface="Garamond" charset="0"/>
                  <a:buNone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endParaRPr lang="en-US" sz="2000" dirty="0">
                  <a:solidFill>
                    <a:srgbClr val="000000"/>
                  </a:solidFill>
                  <a:latin typeface="Garamond" charset="0"/>
                </a:endParaRPr>
              </a:p>
            </p:txBody>
          </p:sp>
          <p:sp>
            <p:nvSpPr>
              <p:cNvPr id="8200" name="Text Box 8"/>
              <p:cNvSpPr txBox="1">
                <a:spLocks noChangeArrowheads="1"/>
              </p:cNvSpPr>
              <p:nvPr/>
            </p:nvSpPr>
            <p:spPr bwMode="auto">
              <a:xfrm>
                <a:off x="3288" y="1381"/>
                <a:ext cx="630" cy="251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wrap="none" lIns="90000" tIns="46800" rIns="90000" bIns="46800">
                <a:prstTxWarp prst="textNoShape">
                  <a:avLst/>
                </a:prstTxWarp>
                <a:spAutoFit/>
              </a:bodyPr>
              <a:lstStyle/>
              <a:p>
                <a:pPr eaLnBrk="0" hangingPunct="0">
                  <a:buFont typeface="Garamond" charset="0"/>
                  <a:buNone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2000">
                    <a:solidFill>
                      <a:srgbClr val="000000"/>
                    </a:solidFill>
                    <a:latin typeface="Garamond" charset="0"/>
                  </a:rPr>
                  <a:t>reptile</a:t>
                </a:r>
              </a:p>
            </p:txBody>
          </p:sp>
          <p:sp>
            <p:nvSpPr>
              <p:cNvPr id="8201" name="Text Box 9"/>
              <p:cNvSpPr txBox="1">
                <a:spLocks noChangeArrowheads="1"/>
              </p:cNvSpPr>
              <p:nvPr/>
            </p:nvSpPr>
            <p:spPr bwMode="auto">
              <a:xfrm>
                <a:off x="2145" y="1381"/>
                <a:ext cx="823" cy="251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wrap="none" lIns="90000" tIns="46800" rIns="90000" bIns="46800">
                <a:prstTxWarp prst="textNoShape">
                  <a:avLst/>
                </a:prstTxWarp>
                <a:spAutoFit/>
              </a:bodyPr>
              <a:lstStyle/>
              <a:p>
                <a:pPr eaLnBrk="0" hangingPunct="0">
                  <a:buFont typeface="Garamond" charset="0"/>
                  <a:buNone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2000">
                    <a:solidFill>
                      <a:srgbClr val="000000"/>
                    </a:solidFill>
                    <a:latin typeface="Garamond" charset="0"/>
                  </a:rPr>
                  <a:t>mammal</a:t>
                </a:r>
              </a:p>
            </p:txBody>
          </p:sp>
          <p:sp>
            <p:nvSpPr>
              <p:cNvPr id="8202" name="Text Box 10"/>
              <p:cNvSpPr txBox="1">
                <a:spLocks noChangeArrowheads="1"/>
              </p:cNvSpPr>
              <p:nvPr/>
            </p:nvSpPr>
            <p:spPr bwMode="auto">
              <a:xfrm>
                <a:off x="1008" y="1381"/>
                <a:ext cx="400" cy="251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wrap="none" lIns="90000" tIns="46800" rIns="90000" bIns="46800">
                <a:prstTxWarp prst="textNoShape">
                  <a:avLst/>
                </a:prstTxWarp>
                <a:spAutoFit/>
              </a:bodyPr>
              <a:lstStyle/>
              <a:p>
                <a:pPr eaLnBrk="0" hangingPunct="0">
                  <a:buFont typeface="Garamond" charset="0"/>
                  <a:buNone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2000">
                    <a:solidFill>
                      <a:srgbClr val="000000"/>
                    </a:solidFill>
                    <a:latin typeface="Garamond" charset="0"/>
                  </a:rPr>
                  <a:t>fish</a:t>
                </a:r>
              </a:p>
            </p:txBody>
          </p:sp>
          <p:sp>
            <p:nvSpPr>
              <p:cNvPr id="8203" name="Text Box 11"/>
              <p:cNvSpPr txBox="1">
                <a:spLocks noChangeArrowheads="1"/>
              </p:cNvSpPr>
              <p:nvPr/>
            </p:nvSpPr>
            <p:spPr bwMode="auto">
              <a:xfrm>
                <a:off x="2330" y="2773"/>
                <a:ext cx="870" cy="253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wrap="none" lIns="90000" tIns="46800" rIns="90000" bIns="46800">
                <a:prstTxWarp prst="textNoShape">
                  <a:avLst/>
                </a:prstTxWarp>
                <a:spAutoFit/>
              </a:bodyPr>
              <a:lstStyle/>
              <a:p>
                <a:pPr eaLnBrk="0" hangingPunct="0">
                  <a:buFont typeface="Garamond" charset="0"/>
                  <a:buNone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2000" b="1" dirty="0">
                    <a:solidFill>
                      <a:srgbClr val="FF0000"/>
                    </a:solidFill>
                    <a:latin typeface="Garamond" charset="0"/>
                  </a:rPr>
                  <a:t>dachshund</a:t>
                </a:r>
              </a:p>
            </p:txBody>
          </p:sp>
          <p:sp>
            <p:nvSpPr>
              <p:cNvPr id="8204" name="Text Box 12"/>
              <p:cNvSpPr txBox="1">
                <a:spLocks noChangeArrowheads="1"/>
              </p:cNvSpPr>
              <p:nvPr/>
            </p:nvSpPr>
            <p:spPr bwMode="auto">
              <a:xfrm>
                <a:off x="2710" y="2341"/>
                <a:ext cx="1081" cy="251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wrap="none" lIns="90000" tIns="46800" rIns="90000" bIns="46800">
                <a:prstTxWarp prst="textNoShape">
                  <a:avLst/>
                </a:prstTxWarp>
                <a:spAutoFit/>
              </a:bodyPr>
              <a:lstStyle/>
              <a:p>
                <a:pPr eaLnBrk="0" hangingPunct="0">
                  <a:buFont typeface="Garamond" charset="0"/>
                  <a:buNone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2000">
                    <a:solidFill>
                      <a:srgbClr val="000000"/>
                    </a:solidFill>
                    <a:latin typeface="Garamond" charset="0"/>
                  </a:rPr>
                  <a:t>hunting dog</a:t>
                </a:r>
              </a:p>
            </p:txBody>
          </p:sp>
          <p:sp>
            <p:nvSpPr>
              <p:cNvPr id="8205" name="Text Box 13"/>
              <p:cNvSpPr txBox="1">
                <a:spLocks noChangeArrowheads="1"/>
              </p:cNvSpPr>
              <p:nvPr/>
            </p:nvSpPr>
            <p:spPr bwMode="auto">
              <a:xfrm>
                <a:off x="1936" y="2341"/>
                <a:ext cx="690" cy="251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wrap="none" lIns="90000" tIns="46800" rIns="90000" bIns="46800">
                <a:prstTxWarp prst="textNoShape">
                  <a:avLst/>
                </a:prstTxWarp>
                <a:spAutoFit/>
              </a:bodyPr>
              <a:lstStyle/>
              <a:p>
                <a:pPr eaLnBrk="0" hangingPunct="0">
                  <a:buFont typeface="Garamond" charset="0"/>
                  <a:buNone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2000">
                    <a:solidFill>
                      <a:srgbClr val="000000"/>
                    </a:solidFill>
                    <a:latin typeface="Garamond" charset="0"/>
                  </a:rPr>
                  <a:t>stallion</a:t>
                </a:r>
              </a:p>
            </p:txBody>
          </p:sp>
          <p:sp>
            <p:nvSpPr>
              <p:cNvPr id="8206" name="Text Box 14"/>
              <p:cNvSpPr txBox="1">
                <a:spLocks noChangeArrowheads="1"/>
              </p:cNvSpPr>
              <p:nvPr/>
            </p:nvSpPr>
            <p:spPr bwMode="auto">
              <a:xfrm>
                <a:off x="1248" y="2341"/>
                <a:ext cx="533" cy="251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wrap="none" lIns="90000" tIns="46800" rIns="90000" bIns="46800">
                <a:prstTxWarp prst="textNoShape">
                  <a:avLst/>
                </a:prstTxWarp>
                <a:spAutoFit/>
              </a:bodyPr>
              <a:lstStyle/>
              <a:p>
                <a:pPr eaLnBrk="0" hangingPunct="0">
                  <a:buFont typeface="Garamond" charset="0"/>
                  <a:buNone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2000">
                    <a:solidFill>
                      <a:srgbClr val="000000"/>
                    </a:solidFill>
                    <a:latin typeface="Garamond" charset="0"/>
                  </a:rPr>
                  <a:t>mare</a:t>
                </a:r>
              </a:p>
            </p:txBody>
          </p:sp>
          <p:sp>
            <p:nvSpPr>
              <p:cNvPr id="8207" name="Text Box 15"/>
              <p:cNvSpPr txBox="1">
                <a:spLocks noChangeArrowheads="1"/>
              </p:cNvSpPr>
              <p:nvPr/>
            </p:nvSpPr>
            <p:spPr bwMode="auto">
              <a:xfrm>
                <a:off x="3018" y="1861"/>
                <a:ext cx="362" cy="251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wrap="none" lIns="90000" tIns="46800" rIns="90000" bIns="46800">
                <a:prstTxWarp prst="textNoShape">
                  <a:avLst/>
                </a:prstTxWarp>
                <a:spAutoFit/>
              </a:bodyPr>
              <a:lstStyle/>
              <a:p>
                <a:pPr eaLnBrk="0" hangingPunct="0">
                  <a:buFont typeface="Garamond" charset="0"/>
                  <a:buNone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2000">
                    <a:solidFill>
                      <a:srgbClr val="000000"/>
                    </a:solidFill>
                    <a:latin typeface="Garamond" charset="0"/>
                  </a:rPr>
                  <a:t>cat</a:t>
                </a:r>
              </a:p>
            </p:txBody>
          </p:sp>
          <p:sp>
            <p:nvSpPr>
              <p:cNvPr id="8208" name="Text Box 16"/>
              <p:cNvSpPr txBox="1">
                <a:spLocks noChangeArrowheads="1"/>
              </p:cNvSpPr>
              <p:nvPr/>
            </p:nvSpPr>
            <p:spPr bwMode="auto">
              <a:xfrm>
                <a:off x="3330" y="2773"/>
                <a:ext cx="534" cy="253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wrap="none" lIns="90000" tIns="46800" rIns="90000" bIns="46800">
                <a:prstTxWarp prst="textNoShape">
                  <a:avLst/>
                </a:prstTxWarp>
                <a:spAutoFit/>
              </a:bodyPr>
              <a:lstStyle/>
              <a:p>
                <a:pPr eaLnBrk="0" hangingPunct="0">
                  <a:buFont typeface="Garamond" charset="0"/>
                  <a:buNone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2000" b="1" dirty="0">
                    <a:solidFill>
                      <a:srgbClr val="FF0000"/>
                    </a:solidFill>
                    <a:latin typeface="Garamond" charset="0"/>
                  </a:rPr>
                  <a:t>terrier</a:t>
                </a:r>
              </a:p>
            </p:txBody>
          </p:sp>
          <p:cxnSp>
            <p:nvCxnSpPr>
              <p:cNvPr id="8209" name="AutoShape 17"/>
              <p:cNvCxnSpPr>
                <a:cxnSpLocks noChangeShapeType="1"/>
                <a:stCxn id="8203" idx="0"/>
                <a:endCxn id="8204" idx="2"/>
              </p:cNvCxnSpPr>
              <p:nvPr/>
            </p:nvCxnSpPr>
            <p:spPr bwMode="auto">
              <a:xfrm rot="5400000" flipH="1" flipV="1">
                <a:off x="2917" y="2440"/>
                <a:ext cx="181" cy="485"/>
              </a:xfrm>
              <a:prstGeom prst="straightConnector1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 type="triangle" w="med" len="med"/>
              </a:ln>
              <a:effectLst/>
            </p:spPr>
          </p:cxnSp>
          <p:cxnSp>
            <p:nvCxnSpPr>
              <p:cNvPr id="8210" name="AutoShape 18"/>
              <p:cNvCxnSpPr>
                <a:cxnSpLocks noChangeShapeType="1"/>
                <a:stCxn id="8208" idx="0"/>
                <a:endCxn id="8204" idx="2"/>
              </p:cNvCxnSpPr>
              <p:nvPr/>
            </p:nvCxnSpPr>
            <p:spPr bwMode="auto">
              <a:xfrm rot="16200000" flipV="1">
                <a:off x="3333" y="2509"/>
                <a:ext cx="181" cy="346"/>
              </a:xfrm>
              <a:prstGeom prst="straightConnector1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 type="triangle" w="med" len="med"/>
              </a:ln>
              <a:effectLst/>
            </p:spPr>
          </p:cxnSp>
          <p:cxnSp>
            <p:nvCxnSpPr>
              <p:cNvPr id="8211" name="AutoShape 19"/>
              <p:cNvCxnSpPr>
                <a:cxnSpLocks noChangeShapeType="1"/>
                <a:stCxn id="8206" idx="0"/>
                <a:endCxn id="8198" idx="2"/>
              </p:cNvCxnSpPr>
              <p:nvPr/>
            </p:nvCxnSpPr>
            <p:spPr bwMode="auto">
              <a:xfrm flipV="1">
                <a:off x="1514" y="2112"/>
                <a:ext cx="619" cy="228"/>
              </a:xfrm>
              <a:prstGeom prst="straightConnector1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 type="triangle" w="med" len="med"/>
              </a:ln>
              <a:effectLst/>
            </p:spPr>
          </p:cxnSp>
          <p:cxnSp>
            <p:nvCxnSpPr>
              <p:cNvPr id="8212" name="AutoShape 20"/>
              <p:cNvCxnSpPr>
                <a:cxnSpLocks noChangeShapeType="1"/>
                <a:stCxn id="8205" idx="0"/>
                <a:endCxn id="8198" idx="2"/>
              </p:cNvCxnSpPr>
              <p:nvPr/>
            </p:nvCxnSpPr>
            <p:spPr bwMode="auto">
              <a:xfrm flipH="1" flipV="1">
                <a:off x="2133" y="2112"/>
                <a:ext cx="147" cy="228"/>
              </a:xfrm>
              <a:prstGeom prst="straightConnector1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 type="triangle" w="med" len="med"/>
              </a:ln>
              <a:effectLst/>
            </p:spPr>
          </p:cxnSp>
          <p:cxnSp>
            <p:nvCxnSpPr>
              <p:cNvPr id="8213" name="AutoShape 21"/>
              <p:cNvCxnSpPr>
                <a:cxnSpLocks noChangeShapeType="1"/>
                <a:stCxn id="8204" idx="0"/>
              </p:cNvCxnSpPr>
              <p:nvPr/>
            </p:nvCxnSpPr>
            <p:spPr bwMode="auto">
              <a:xfrm flipH="1" flipV="1">
                <a:off x="2715" y="2111"/>
                <a:ext cx="536" cy="230"/>
              </a:xfrm>
              <a:prstGeom prst="straightConnector1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 type="triangle" w="med" len="med"/>
              </a:ln>
              <a:effectLst/>
            </p:spPr>
          </p:cxnSp>
          <p:cxnSp>
            <p:nvCxnSpPr>
              <p:cNvPr id="8214" name="AutoShape 22"/>
              <p:cNvCxnSpPr>
                <a:cxnSpLocks noChangeShapeType="1"/>
                <a:endCxn id="8201" idx="2"/>
              </p:cNvCxnSpPr>
              <p:nvPr/>
            </p:nvCxnSpPr>
            <p:spPr bwMode="auto">
              <a:xfrm flipV="1">
                <a:off x="1529" y="1632"/>
                <a:ext cx="1028" cy="228"/>
              </a:xfrm>
              <a:prstGeom prst="straightConnector1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 type="triangle" w="med" len="med"/>
              </a:ln>
              <a:effectLst/>
            </p:spPr>
          </p:cxnSp>
          <p:cxnSp>
            <p:nvCxnSpPr>
              <p:cNvPr id="8215" name="AutoShape 23"/>
              <p:cNvCxnSpPr>
                <a:cxnSpLocks noChangeShapeType="1"/>
                <a:stCxn id="8198" idx="0"/>
                <a:endCxn id="8201" idx="2"/>
              </p:cNvCxnSpPr>
              <p:nvPr/>
            </p:nvCxnSpPr>
            <p:spPr bwMode="auto">
              <a:xfrm flipV="1">
                <a:off x="2133" y="1632"/>
                <a:ext cx="423" cy="229"/>
              </a:xfrm>
              <a:prstGeom prst="straightConnector1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 type="triangle" w="med" len="med"/>
              </a:ln>
              <a:effectLst/>
            </p:spPr>
          </p:cxnSp>
          <p:cxnSp>
            <p:nvCxnSpPr>
              <p:cNvPr id="8216" name="AutoShape 24"/>
              <p:cNvCxnSpPr>
                <a:cxnSpLocks noChangeShapeType="1"/>
                <a:endCxn id="8201" idx="2"/>
              </p:cNvCxnSpPr>
              <p:nvPr/>
            </p:nvCxnSpPr>
            <p:spPr bwMode="auto">
              <a:xfrm flipH="1" flipV="1">
                <a:off x="2556" y="1632"/>
                <a:ext cx="158" cy="228"/>
              </a:xfrm>
              <a:prstGeom prst="straightConnector1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 type="triangle" w="med" len="med"/>
              </a:ln>
              <a:effectLst/>
            </p:spPr>
          </p:cxnSp>
          <p:cxnSp>
            <p:nvCxnSpPr>
              <p:cNvPr id="8217" name="AutoShape 25"/>
              <p:cNvCxnSpPr>
                <a:cxnSpLocks noChangeShapeType="1"/>
                <a:stCxn id="8207" idx="0"/>
                <a:endCxn id="8201" idx="2"/>
              </p:cNvCxnSpPr>
              <p:nvPr/>
            </p:nvCxnSpPr>
            <p:spPr bwMode="auto">
              <a:xfrm flipH="1" flipV="1">
                <a:off x="2556" y="1632"/>
                <a:ext cx="643" cy="229"/>
              </a:xfrm>
              <a:prstGeom prst="straightConnector1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 type="triangle" w="med" len="med"/>
              </a:ln>
              <a:effectLst/>
            </p:spPr>
          </p:cxnSp>
          <p:cxnSp>
            <p:nvCxnSpPr>
              <p:cNvPr id="8218" name="AutoShape 26"/>
              <p:cNvCxnSpPr>
                <a:cxnSpLocks noChangeShapeType="1"/>
                <a:stCxn id="8202" idx="0"/>
                <a:endCxn id="8197" idx="2"/>
              </p:cNvCxnSpPr>
              <p:nvPr/>
            </p:nvCxnSpPr>
            <p:spPr bwMode="auto">
              <a:xfrm flipV="1">
                <a:off x="1208" y="1200"/>
                <a:ext cx="997" cy="181"/>
              </a:xfrm>
              <a:prstGeom prst="straightConnector1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 type="triangle" w="med" len="med"/>
              </a:ln>
              <a:effectLst/>
            </p:spPr>
          </p:cxnSp>
          <p:cxnSp>
            <p:nvCxnSpPr>
              <p:cNvPr id="8219" name="AutoShape 27"/>
              <p:cNvCxnSpPr>
                <a:cxnSpLocks noChangeShapeType="1"/>
                <a:stCxn id="8201" idx="0"/>
                <a:endCxn id="8197" idx="2"/>
              </p:cNvCxnSpPr>
              <p:nvPr/>
            </p:nvCxnSpPr>
            <p:spPr bwMode="auto">
              <a:xfrm flipH="1" flipV="1">
                <a:off x="2205" y="1200"/>
                <a:ext cx="351" cy="181"/>
              </a:xfrm>
              <a:prstGeom prst="straightConnector1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 type="triangle" w="med" len="med"/>
              </a:ln>
              <a:effectLst/>
            </p:spPr>
          </p:cxnSp>
          <p:cxnSp>
            <p:nvCxnSpPr>
              <p:cNvPr id="8220" name="AutoShape 28"/>
              <p:cNvCxnSpPr>
                <a:cxnSpLocks noChangeShapeType="1"/>
                <a:stCxn id="8200" idx="0"/>
                <a:endCxn id="8197" idx="2"/>
              </p:cNvCxnSpPr>
              <p:nvPr/>
            </p:nvCxnSpPr>
            <p:spPr bwMode="auto">
              <a:xfrm flipH="1" flipV="1">
                <a:off x="2205" y="1200"/>
                <a:ext cx="1399" cy="181"/>
              </a:xfrm>
              <a:prstGeom prst="straightConnector1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 type="triangle" w="med" len="med"/>
              </a:ln>
              <a:effectLst/>
            </p:spPr>
          </p:cxnSp>
          <p:cxnSp>
            <p:nvCxnSpPr>
              <p:cNvPr id="8221" name="AutoShape 29"/>
              <p:cNvCxnSpPr>
                <a:cxnSpLocks noChangeShapeType="1"/>
                <a:stCxn id="8199" idx="0"/>
                <a:endCxn id="8197" idx="2"/>
              </p:cNvCxnSpPr>
              <p:nvPr/>
            </p:nvCxnSpPr>
            <p:spPr bwMode="auto">
              <a:xfrm rot="16200000" flipV="1">
                <a:off x="3233" y="172"/>
                <a:ext cx="181" cy="2237"/>
              </a:xfrm>
              <a:prstGeom prst="straightConnector1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 type="triangle" w="med" len="med"/>
              </a:ln>
              <a:effectLst/>
            </p:spPr>
          </p:cxnSp>
        </p:grpSp>
      </p:grpSp>
      <p:sp>
        <p:nvSpPr>
          <p:cNvPr id="32" name="TextBox 31"/>
          <p:cNvSpPr txBox="1"/>
          <p:nvPr/>
        </p:nvSpPr>
        <p:spPr>
          <a:xfrm>
            <a:off x="4977418" y="3511406"/>
            <a:ext cx="431660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	</a:t>
            </a:r>
            <a:r>
              <a:rPr lang="en-US" sz="2000" dirty="0" err="1" smtClean="0">
                <a:solidFill>
                  <a:srgbClr val="0000FF"/>
                </a:solidFill>
              </a:rPr>
              <a:t>SIM(</a:t>
            </a:r>
            <a:r>
              <a:rPr lang="en-US" sz="2000" i="1" dirty="0" err="1" smtClean="0">
                <a:solidFill>
                  <a:srgbClr val="0000FF"/>
                </a:solidFill>
              </a:rPr>
              <a:t>dachshund</a:t>
            </a:r>
            <a:r>
              <a:rPr lang="en-US" sz="2000" dirty="0" smtClean="0">
                <a:solidFill>
                  <a:srgbClr val="0000FF"/>
                </a:solidFill>
              </a:rPr>
              <a:t>, </a:t>
            </a:r>
            <a:r>
              <a:rPr lang="en-US" sz="2000" i="1" dirty="0" smtClean="0">
                <a:solidFill>
                  <a:srgbClr val="0000FF"/>
                </a:solidFill>
              </a:rPr>
              <a:t>terrier</a:t>
            </a:r>
            <a:r>
              <a:rPr lang="en-US" sz="2000" dirty="0" smtClean="0">
                <a:solidFill>
                  <a:srgbClr val="0000FF"/>
                </a:solidFill>
              </a:rPr>
              <a:t>)</a:t>
            </a:r>
            <a:endParaRPr lang="en-US" sz="2000" dirty="0" smtClean="0">
              <a:solidFill>
                <a:srgbClr val="0000FF"/>
              </a:solidFill>
            </a:endParaRPr>
          </a:p>
          <a:p>
            <a:r>
              <a:rPr lang="en-US" sz="2000" dirty="0" smtClean="0">
                <a:solidFill>
                  <a:srgbClr val="0000FF"/>
                </a:solidFill>
              </a:rPr>
              <a:t>	</a:t>
            </a:r>
            <a:r>
              <a:rPr lang="en-US" sz="2000" dirty="0" err="1" smtClean="0">
                <a:solidFill>
                  <a:srgbClr val="0000FF"/>
                </a:solidFill>
              </a:rPr>
              <a:t>SIM(</a:t>
            </a:r>
            <a:r>
              <a:rPr lang="en-US" sz="2000" i="1" dirty="0" err="1" smtClean="0">
                <a:solidFill>
                  <a:srgbClr val="0000FF"/>
                </a:solidFill>
              </a:rPr>
              <a:t>wolf</a:t>
            </a:r>
            <a:r>
              <a:rPr lang="en-US" sz="2000" dirty="0" smtClean="0">
                <a:solidFill>
                  <a:srgbClr val="0000FF"/>
                </a:solidFill>
              </a:rPr>
              <a:t>, </a:t>
            </a:r>
            <a:r>
              <a:rPr lang="en-US" sz="2000" i="1" dirty="0" smtClean="0">
                <a:solidFill>
                  <a:srgbClr val="0000FF"/>
                </a:solidFill>
              </a:rPr>
              <a:t>dog</a:t>
            </a:r>
            <a:r>
              <a:rPr lang="en-US" sz="2000" dirty="0" smtClean="0">
                <a:solidFill>
                  <a:srgbClr val="0000FF"/>
                </a:solidFill>
              </a:rPr>
              <a:t>)</a:t>
            </a:r>
          </a:p>
          <a:p>
            <a:r>
              <a:rPr lang="en-US" sz="2000" dirty="0" smtClean="0">
                <a:solidFill>
                  <a:srgbClr val="0000FF"/>
                </a:solidFill>
              </a:rPr>
              <a:t>	</a:t>
            </a:r>
            <a:r>
              <a:rPr lang="en-US" sz="2000" dirty="0" err="1" smtClean="0">
                <a:solidFill>
                  <a:srgbClr val="0000FF"/>
                </a:solidFill>
              </a:rPr>
              <a:t>SIM(</a:t>
            </a:r>
            <a:r>
              <a:rPr lang="en-US" sz="2000" i="1" dirty="0" err="1" smtClean="0">
                <a:solidFill>
                  <a:srgbClr val="0000FF"/>
                </a:solidFill>
              </a:rPr>
              <a:t>terrier</a:t>
            </a:r>
            <a:r>
              <a:rPr lang="en-US" sz="2000" dirty="0" smtClean="0">
                <a:solidFill>
                  <a:srgbClr val="0000FF"/>
                </a:solidFill>
              </a:rPr>
              <a:t>, </a:t>
            </a:r>
            <a:r>
              <a:rPr lang="en-US" sz="2000" i="1" dirty="0" smtClean="0">
                <a:solidFill>
                  <a:srgbClr val="0000FF"/>
                </a:solidFill>
              </a:rPr>
              <a:t>wolf</a:t>
            </a:r>
            <a:r>
              <a:rPr lang="en-US" sz="2000" dirty="0" smtClean="0">
                <a:solidFill>
                  <a:srgbClr val="0000FF"/>
                </a:solidFill>
              </a:rPr>
              <a:t>)</a:t>
            </a:r>
            <a:endParaRPr lang="en-US" sz="2000" dirty="0" smtClean="0">
              <a:solidFill>
                <a:srgbClr val="0000FF"/>
              </a:solidFill>
            </a:endParaRPr>
          </a:p>
          <a:p>
            <a:r>
              <a:rPr lang="en-US" sz="2000" dirty="0" smtClean="0">
                <a:solidFill>
                  <a:srgbClr val="0000FF"/>
                </a:solidFill>
              </a:rPr>
              <a:t>	</a:t>
            </a:r>
            <a:r>
              <a:rPr lang="en-US" sz="2000" dirty="0" err="1" smtClean="0">
                <a:solidFill>
                  <a:srgbClr val="0000FF"/>
                </a:solidFill>
              </a:rPr>
              <a:t>SIM(</a:t>
            </a:r>
            <a:r>
              <a:rPr lang="en-US" sz="2000" i="1" dirty="0" err="1" smtClean="0">
                <a:solidFill>
                  <a:srgbClr val="0000FF"/>
                </a:solidFill>
              </a:rPr>
              <a:t>wolf</a:t>
            </a:r>
            <a:r>
              <a:rPr lang="en-US" sz="2000" dirty="0" smtClean="0">
                <a:solidFill>
                  <a:srgbClr val="0000FF"/>
                </a:solidFill>
              </a:rPr>
              <a:t>, </a:t>
            </a:r>
            <a:r>
              <a:rPr lang="en-US" sz="2000" i="1" dirty="0" smtClean="0">
                <a:solidFill>
                  <a:srgbClr val="0000FF"/>
                </a:solidFill>
              </a:rPr>
              <a:t>amphibian</a:t>
            </a:r>
            <a:r>
              <a:rPr lang="en-US" sz="2000" dirty="0" smtClean="0">
                <a:solidFill>
                  <a:srgbClr val="0000FF"/>
                </a:solidFill>
              </a:rPr>
              <a:t>)</a:t>
            </a:r>
          </a:p>
          <a:p>
            <a:r>
              <a:rPr lang="en-US" sz="2000" dirty="0" smtClean="0">
                <a:solidFill>
                  <a:srgbClr val="0000FF"/>
                </a:solidFill>
              </a:rPr>
              <a:t>	</a:t>
            </a:r>
          </a:p>
          <a:p>
            <a:r>
              <a:rPr lang="en-US" sz="2000" dirty="0" smtClean="0">
                <a:solidFill>
                  <a:srgbClr val="0000FF"/>
                </a:solidFill>
              </a:rPr>
              <a:t>	</a:t>
            </a:r>
            <a:endParaRPr lang="en-US" sz="2000" dirty="0">
              <a:solidFill>
                <a:srgbClr val="0000FF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352728" y="5450398"/>
            <a:ext cx="72309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What information/heuristics did you use to rank these?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Rectangle 1"/>
          <p:cNvSpPr>
            <a:spLocks noChangeArrowheads="1"/>
          </p:cNvSpPr>
          <p:nvPr>
            <p:ph type="title"/>
          </p:nvPr>
        </p:nvSpPr>
        <p:spPr>
          <a:xfrm>
            <a:off x="762000" y="122238"/>
            <a:ext cx="7543800" cy="1020762"/>
          </a:xfrm>
          <a:ln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/>
              <a:t>WordNet-like Hierarchy </a:t>
            </a:r>
          </a:p>
        </p:txBody>
      </p:sp>
      <p:grpSp>
        <p:nvGrpSpPr>
          <p:cNvPr id="2" name="Group 32"/>
          <p:cNvGrpSpPr/>
          <p:nvPr/>
        </p:nvGrpSpPr>
        <p:grpSpPr>
          <a:xfrm>
            <a:off x="203805" y="1606549"/>
            <a:ext cx="6127751" cy="3297238"/>
            <a:chOff x="2099468" y="1793081"/>
            <a:chExt cx="6127751" cy="3297238"/>
          </a:xfrm>
        </p:grpSpPr>
        <p:sp>
          <p:nvSpPr>
            <p:cNvPr id="8194" name="Text Box 2"/>
            <p:cNvSpPr txBox="1">
              <a:spLocks noChangeArrowheads="1"/>
            </p:cNvSpPr>
            <p:nvPr/>
          </p:nvSpPr>
          <p:spPr bwMode="auto">
            <a:xfrm>
              <a:off x="2104231" y="3255168"/>
              <a:ext cx="656247" cy="402291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>
              <a:prstTxWarp prst="textNoShape">
                <a:avLst/>
              </a:prstTxWarp>
              <a:spAutoFit/>
            </a:bodyPr>
            <a:lstStyle/>
            <a:p>
              <a:pPr eaLnBrk="0" hangingPunct="0">
                <a:buClr>
                  <a:srgbClr val="CC0000"/>
                </a:buClr>
                <a:buFont typeface="Garamond" charset="0"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 dirty="0">
                  <a:solidFill>
                    <a:srgbClr val="FF0000"/>
                  </a:solidFill>
                  <a:latin typeface="Garamond" charset="0"/>
                </a:rPr>
                <a:t>wolf</a:t>
              </a:r>
            </a:p>
          </p:txBody>
        </p:sp>
        <p:sp>
          <p:nvSpPr>
            <p:cNvPr id="8195" name="Text Box 3"/>
            <p:cNvSpPr txBox="1">
              <a:spLocks noChangeArrowheads="1"/>
            </p:cNvSpPr>
            <p:nvPr/>
          </p:nvSpPr>
          <p:spPr bwMode="auto">
            <a:xfrm>
              <a:off x="4385468" y="3255168"/>
              <a:ext cx="591525" cy="402291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>
              <a:prstTxWarp prst="textNoShape">
                <a:avLst/>
              </a:prstTxWarp>
              <a:spAutoFit/>
            </a:bodyPr>
            <a:lstStyle/>
            <a:p>
              <a:pPr eaLnBrk="0" hangingPunct="0">
                <a:buClr>
                  <a:srgbClr val="CC0000"/>
                </a:buClr>
                <a:buFont typeface="Garamond" charset="0"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 dirty="0">
                  <a:solidFill>
                    <a:srgbClr val="FF0000"/>
                  </a:solidFill>
                  <a:latin typeface="Garamond" charset="0"/>
                </a:rPr>
                <a:t>dog</a:t>
              </a:r>
            </a:p>
          </p:txBody>
        </p:sp>
        <p:grpSp>
          <p:nvGrpSpPr>
            <p:cNvPr id="3" name="Group 4"/>
            <p:cNvGrpSpPr>
              <a:grpSpLocks/>
            </p:cNvGrpSpPr>
            <p:nvPr/>
          </p:nvGrpSpPr>
          <p:grpSpPr bwMode="auto">
            <a:xfrm>
              <a:off x="2099468" y="1793081"/>
              <a:ext cx="6127751" cy="3297238"/>
              <a:chOff x="1008" y="949"/>
              <a:chExt cx="3860" cy="2077"/>
            </a:xfrm>
          </p:grpSpPr>
          <p:sp>
            <p:nvSpPr>
              <p:cNvPr id="8197" name="Text Box 5"/>
              <p:cNvSpPr txBox="1">
                <a:spLocks noChangeArrowheads="1"/>
              </p:cNvSpPr>
              <p:nvPr/>
            </p:nvSpPr>
            <p:spPr bwMode="auto">
              <a:xfrm>
                <a:off x="1877" y="949"/>
                <a:ext cx="656" cy="251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wrap="none" lIns="90000" tIns="46800" rIns="90000" bIns="46800">
                <a:prstTxWarp prst="textNoShape">
                  <a:avLst/>
                </a:prstTxWarp>
                <a:spAutoFit/>
              </a:bodyPr>
              <a:lstStyle/>
              <a:p>
                <a:pPr eaLnBrk="0" hangingPunct="0">
                  <a:buFont typeface="Garamond" charset="0"/>
                  <a:buNone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2000" dirty="0">
                    <a:solidFill>
                      <a:srgbClr val="000000"/>
                    </a:solidFill>
                    <a:latin typeface="Garamond" charset="0"/>
                  </a:rPr>
                  <a:t>animal</a:t>
                </a:r>
              </a:p>
            </p:txBody>
          </p:sp>
          <p:sp>
            <p:nvSpPr>
              <p:cNvPr id="8198" name="Text Box 6"/>
              <p:cNvSpPr txBox="1">
                <a:spLocks noChangeArrowheads="1"/>
              </p:cNvSpPr>
              <p:nvPr/>
            </p:nvSpPr>
            <p:spPr bwMode="auto">
              <a:xfrm>
                <a:off x="1852" y="1861"/>
                <a:ext cx="562" cy="251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wrap="none" lIns="90000" tIns="46800" rIns="90000" bIns="46800">
                <a:prstTxWarp prst="textNoShape">
                  <a:avLst/>
                </a:prstTxWarp>
                <a:spAutoFit/>
              </a:bodyPr>
              <a:lstStyle/>
              <a:p>
                <a:pPr eaLnBrk="0" hangingPunct="0">
                  <a:buFont typeface="Garamond" charset="0"/>
                  <a:buNone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2000">
                    <a:solidFill>
                      <a:srgbClr val="000000"/>
                    </a:solidFill>
                    <a:latin typeface="Garamond" charset="0"/>
                  </a:rPr>
                  <a:t>horse</a:t>
                </a:r>
              </a:p>
            </p:txBody>
          </p:sp>
          <p:sp>
            <p:nvSpPr>
              <p:cNvPr id="8199" name="Text Box 7"/>
              <p:cNvSpPr txBox="1">
                <a:spLocks noChangeArrowheads="1"/>
              </p:cNvSpPr>
              <p:nvPr/>
            </p:nvSpPr>
            <p:spPr bwMode="auto">
              <a:xfrm>
                <a:off x="4015" y="1381"/>
                <a:ext cx="853" cy="447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wrap="none" lIns="90000" tIns="46800" rIns="90000" bIns="46800">
                <a:prstTxWarp prst="textNoShape">
                  <a:avLst/>
                </a:prstTxWarp>
                <a:spAutoFit/>
              </a:bodyPr>
              <a:lstStyle/>
              <a:p>
                <a:pPr eaLnBrk="0" hangingPunct="0">
                  <a:buFont typeface="Garamond" charset="0"/>
                  <a:buNone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2000" b="1" dirty="0">
                    <a:solidFill>
                      <a:srgbClr val="FF0000"/>
                    </a:solidFill>
                    <a:latin typeface="Garamond" charset="0"/>
                  </a:rPr>
                  <a:t>amphibian</a:t>
                </a:r>
              </a:p>
              <a:p>
                <a:pPr eaLnBrk="0" hangingPunct="0">
                  <a:buFont typeface="Garamond" charset="0"/>
                  <a:buNone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endParaRPr lang="en-US" sz="2000" dirty="0">
                  <a:solidFill>
                    <a:srgbClr val="000000"/>
                  </a:solidFill>
                  <a:latin typeface="Garamond" charset="0"/>
                </a:endParaRPr>
              </a:p>
            </p:txBody>
          </p:sp>
          <p:sp>
            <p:nvSpPr>
              <p:cNvPr id="8200" name="Text Box 8"/>
              <p:cNvSpPr txBox="1">
                <a:spLocks noChangeArrowheads="1"/>
              </p:cNvSpPr>
              <p:nvPr/>
            </p:nvSpPr>
            <p:spPr bwMode="auto">
              <a:xfrm>
                <a:off x="3288" y="1381"/>
                <a:ext cx="630" cy="251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wrap="none" lIns="90000" tIns="46800" rIns="90000" bIns="46800">
                <a:prstTxWarp prst="textNoShape">
                  <a:avLst/>
                </a:prstTxWarp>
                <a:spAutoFit/>
              </a:bodyPr>
              <a:lstStyle/>
              <a:p>
                <a:pPr eaLnBrk="0" hangingPunct="0">
                  <a:buFont typeface="Garamond" charset="0"/>
                  <a:buNone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2000">
                    <a:solidFill>
                      <a:srgbClr val="000000"/>
                    </a:solidFill>
                    <a:latin typeface="Garamond" charset="0"/>
                  </a:rPr>
                  <a:t>reptile</a:t>
                </a:r>
              </a:p>
            </p:txBody>
          </p:sp>
          <p:sp>
            <p:nvSpPr>
              <p:cNvPr id="8201" name="Text Box 9"/>
              <p:cNvSpPr txBox="1">
                <a:spLocks noChangeArrowheads="1"/>
              </p:cNvSpPr>
              <p:nvPr/>
            </p:nvSpPr>
            <p:spPr bwMode="auto">
              <a:xfrm>
                <a:off x="2145" y="1381"/>
                <a:ext cx="823" cy="251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wrap="none" lIns="90000" tIns="46800" rIns="90000" bIns="46800">
                <a:prstTxWarp prst="textNoShape">
                  <a:avLst/>
                </a:prstTxWarp>
                <a:spAutoFit/>
              </a:bodyPr>
              <a:lstStyle/>
              <a:p>
                <a:pPr eaLnBrk="0" hangingPunct="0">
                  <a:buFont typeface="Garamond" charset="0"/>
                  <a:buNone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2000">
                    <a:solidFill>
                      <a:srgbClr val="000000"/>
                    </a:solidFill>
                    <a:latin typeface="Garamond" charset="0"/>
                  </a:rPr>
                  <a:t>mammal</a:t>
                </a:r>
              </a:p>
            </p:txBody>
          </p:sp>
          <p:sp>
            <p:nvSpPr>
              <p:cNvPr id="8202" name="Text Box 10"/>
              <p:cNvSpPr txBox="1">
                <a:spLocks noChangeArrowheads="1"/>
              </p:cNvSpPr>
              <p:nvPr/>
            </p:nvSpPr>
            <p:spPr bwMode="auto">
              <a:xfrm>
                <a:off x="1008" y="1381"/>
                <a:ext cx="400" cy="251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wrap="none" lIns="90000" tIns="46800" rIns="90000" bIns="46800">
                <a:prstTxWarp prst="textNoShape">
                  <a:avLst/>
                </a:prstTxWarp>
                <a:spAutoFit/>
              </a:bodyPr>
              <a:lstStyle/>
              <a:p>
                <a:pPr eaLnBrk="0" hangingPunct="0">
                  <a:buFont typeface="Garamond" charset="0"/>
                  <a:buNone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2000">
                    <a:solidFill>
                      <a:srgbClr val="000000"/>
                    </a:solidFill>
                    <a:latin typeface="Garamond" charset="0"/>
                  </a:rPr>
                  <a:t>fish</a:t>
                </a:r>
              </a:p>
            </p:txBody>
          </p:sp>
          <p:sp>
            <p:nvSpPr>
              <p:cNvPr id="8203" name="Text Box 11"/>
              <p:cNvSpPr txBox="1">
                <a:spLocks noChangeArrowheads="1"/>
              </p:cNvSpPr>
              <p:nvPr/>
            </p:nvSpPr>
            <p:spPr bwMode="auto">
              <a:xfrm>
                <a:off x="2330" y="2773"/>
                <a:ext cx="870" cy="253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wrap="none" lIns="90000" tIns="46800" rIns="90000" bIns="46800">
                <a:prstTxWarp prst="textNoShape">
                  <a:avLst/>
                </a:prstTxWarp>
                <a:spAutoFit/>
              </a:bodyPr>
              <a:lstStyle/>
              <a:p>
                <a:pPr eaLnBrk="0" hangingPunct="0">
                  <a:buFont typeface="Garamond" charset="0"/>
                  <a:buNone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2000" b="1" dirty="0">
                    <a:solidFill>
                      <a:srgbClr val="FF0000"/>
                    </a:solidFill>
                    <a:latin typeface="Garamond" charset="0"/>
                  </a:rPr>
                  <a:t>dachshund</a:t>
                </a:r>
              </a:p>
            </p:txBody>
          </p:sp>
          <p:sp>
            <p:nvSpPr>
              <p:cNvPr id="8204" name="Text Box 12"/>
              <p:cNvSpPr txBox="1">
                <a:spLocks noChangeArrowheads="1"/>
              </p:cNvSpPr>
              <p:nvPr/>
            </p:nvSpPr>
            <p:spPr bwMode="auto">
              <a:xfrm>
                <a:off x="2710" y="2341"/>
                <a:ext cx="1081" cy="251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wrap="none" lIns="90000" tIns="46800" rIns="90000" bIns="46800">
                <a:prstTxWarp prst="textNoShape">
                  <a:avLst/>
                </a:prstTxWarp>
                <a:spAutoFit/>
              </a:bodyPr>
              <a:lstStyle/>
              <a:p>
                <a:pPr eaLnBrk="0" hangingPunct="0">
                  <a:buFont typeface="Garamond" charset="0"/>
                  <a:buNone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2000">
                    <a:solidFill>
                      <a:srgbClr val="000000"/>
                    </a:solidFill>
                    <a:latin typeface="Garamond" charset="0"/>
                  </a:rPr>
                  <a:t>hunting dog</a:t>
                </a:r>
              </a:p>
            </p:txBody>
          </p:sp>
          <p:sp>
            <p:nvSpPr>
              <p:cNvPr id="8205" name="Text Box 13"/>
              <p:cNvSpPr txBox="1">
                <a:spLocks noChangeArrowheads="1"/>
              </p:cNvSpPr>
              <p:nvPr/>
            </p:nvSpPr>
            <p:spPr bwMode="auto">
              <a:xfrm>
                <a:off x="1936" y="2341"/>
                <a:ext cx="690" cy="251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wrap="none" lIns="90000" tIns="46800" rIns="90000" bIns="46800">
                <a:prstTxWarp prst="textNoShape">
                  <a:avLst/>
                </a:prstTxWarp>
                <a:spAutoFit/>
              </a:bodyPr>
              <a:lstStyle/>
              <a:p>
                <a:pPr eaLnBrk="0" hangingPunct="0">
                  <a:buFont typeface="Garamond" charset="0"/>
                  <a:buNone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2000">
                    <a:solidFill>
                      <a:srgbClr val="000000"/>
                    </a:solidFill>
                    <a:latin typeface="Garamond" charset="0"/>
                  </a:rPr>
                  <a:t>stallion</a:t>
                </a:r>
              </a:p>
            </p:txBody>
          </p:sp>
          <p:sp>
            <p:nvSpPr>
              <p:cNvPr id="8206" name="Text Box 14"/>
              <p:cNvSpPr txBox="1">
                <a:spLocks noChangeArrowheads="1"/>
              </p:cNvSpPr>
              <p:nvPr/>
            </p:nvSpPr>
            <p:spPr bwMode="auto">
              <a:xfrm>
                <a:off x="1248" y="2341"/>
                <a:ext cx="533" cy="251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wrap="none" lIns="90000" tIns="46800" rIns="90000" bIns="46800">
                <a:prstTxWarp prst="textNoShape">
                  <a:avLst/>
                </a:prstTxWarp>
                <a:spAutoFit/>
              </a:bodyPr>
              <a:lstStyle/>
              <a:p>
                <a:pPr eaLnBrk="0" hangingPunct="0">
                  <a:buFont typeface="Garamond" charset="0"/>
                  <a:buNone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2000">
                    <a:solidFill>
                      <a:srgbClr val="000000"/>
                    </a:solidFill>
                    <a:latin typeface="Garamond" charset="0"/>
                  </a:rPr>
                  <a:t>mare</a:t>
                </a:r>
              </a:p>
            </p:txBody>
          </p:sp>
          <p:sp>
            <p:nvSpPr>
              <p:cNvPr id="8207" name="Text Box 15"/>
              <p:cNvSpPr txBox="1">
                <a:spLocks noChangeArrowheads="1"/>
              </p:cNvSpPr>
              <p:nvPr/>
            </p:nvSpPr>
            <p:spPr bwMode="auto">
              <a:xfrm>
                <a:off x="3018" y="1861"/>
                <a:ext cx="362" cy="251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wrap="none" lIns="90000" tIns="46800" rIns="90000" bIns="46800">
                <a:prstTxWarp prst="textNoShape">
                  <a:avLst/>
                </a:prstTxWarp>
                <a:spAutoFit/>
              </a:bodyPr>
              <a:lstStyle/>
              <a:p>
                <a:pPr eaLnBrk="0" hangingPunct="0">
                  <a:buFont typeface="Garamond" charset="0"/>
                  <a:buNone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2000">
                    <a:solidFill>
                      <a:srgbClr val="000000"/>
                    </a:solidFill>
                    <a:latin typeface="Garamond" charset="0"/>
                  </a:rPr>
                  <a:t>cat</a:t>
                </a:r>
              </a:p>
            </p:txBody>
          </p:sp>
          <p:sp>
            <p:nvSpPr>
              <p:cNvPr id="8208" name="Text Box 16"/>
              <p:cNvSpPr txBox="1">
                <a:spLocks noChangeArrowheads="1"/>
              </p:cNvSpPr>
              <p:nvPr/>
            </p:nvSpPr>
            <p:spPr bwMode="auto">
              <a:xfrm>
                <a:off x="3330" y="2773"/>
                <a:ext cx="534" cy="253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wrap="none" lIns="90000" tIns="46800" rIns="90000" bIns="46800">
                <a:prstTxWarp prst="textNoShape">
                  <a:avLst/>
                </a:prstTxWarp>
                <a:spAutoFit/>
              </a:bodyPr>
              <a:lstStyle/>
              <a:p>
                <a:pPr eaLnBrk="0" hangingPunct="0">
                  <a:buFont typeface="Garamond" charset="0"/>
                  <a:buNone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2000" b="1" dirty="0">
                    <a:solidFill>
                      <a:srgbClr val="FF0000"/>
                    </a:solidFill>
                    <a:latin typeface="Garamond" charset="0"/>
                  </a:rPr>
                  <a:t>terrier</a:t>
                </a:r>
              </a:p>
            </p:txBody>
          </p:sp>
          <p:cxnSp>
            <p:nvCxnSpPr>
              <p:cNvPr id="8209" name="AutoShape 17"/>
              <p:cNvCxnSpPr>
                <a:cxnSpLocks noChangeShapeType="1"/>
                <a:stCxn id="8203" idx="0"/>
                <a:endCxn id="8204" idx="2"/>
              </p:cNvCxnSpPr>
              <p:nvPr/>
            </p:nvCxnSpPr>
            <p:spPr bwMode="auto">
              <a:xfrm rot="5400000" flipH="1" flipV="1">
                <a:off x="2917" y="2440"/>
                <a:ext cx="181" cy="485"/>
              </a:xfrm>
              <a:prstGeom prst="straightConnector1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 type="triangle" w="med" len="med"/>
              </a:ln>
              <a:effectLst/>
            </p:spPr>
          </p:cxnSp>
          <p:cxnSp>
            <p:nvCxnSpPr>
              <p:cNvPr id="8210" name="AutoShape 18"/>
              <p:cNvCxnSpPr>
                <a:cxnSpLocks noChangeShapeType="1"/>
                <a:stCxn id="8208" idx="0"/>
                <a:endCxn id="8204" idx="2"/>
              </p:cNvCxnSpPr>
              <p:nvPr/>
            </p:nvCxnSpPr>
            <p:spPr bwMode="auto">
              <a:xfrm rot="16200000" flipV="1">
                <a:off x="3333" y="2509"/>
                <a:ext cx="181" cy="346"/>
              </a:xfrm>
              <a:prstGeom prst="straightConnector1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 type="triangle" w="med" len="med"/>
              </a:ln>
              <a:effectLst/>
            </p:spPr>
          </p:cxnSp>
          <p:cxnSp>
            <p:nvCxnSpPr>
              <p:cNvPr id="8211" name="AutoShape 19"/>
              <p:cNvCxnSpPr>
                <a:cxnSpLocks noChangeShapeType="1"/>
                <a:stCxn id="8206" idx="0"/>
                <a:endCxn id="8198" idx="2"/>
              </p:cNvCxnSpPr>
              <p:nvPr/>
            </p:nvCxnSpPr>
            <p:spPr bwMode="auto">
              <a:xfrm flipV="1">
                <a:off x="1514" y="2112"/>
                <a:ext cx="619" cy="228"/>
              </a:xfrm>
              <a:prstGeom prst="straightConnector1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 type="triangle" w="med" len="med"/>
              </a:ln>
              <a:effectLst/>
            </p:spPr>
          </p:cxnSp>
          <p:cxnSp>
            <p:nvCxnSpPr>
              <p:cNvPr id="8212" name="AutoShape 20"/>
              <p:cNvCxnSpPr>
                <a:cxnSpLocks noChangeShapeType="1"/>
                <a:stCxn id="8205" idx="0"/>
                <a:endCxn id="8198" idx="2"/>
              </p:cNvCxnSpPr>
              <p:nvPr/>
            </p:nvCxnSpPr>
            <p:spPr bwMode="auto">
              <a:xfrm flipH="1" flipV="1">
                <a:off x="2133" y="2112"/>
                <a:ext cx="147" cy="228"/>
              </a:xfrm>
              <a:prstGeom prst="straightConnector1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 type="triangle" w="med" len="med"/>
              </a:ln>
              <a:effectLst/>
            </p:spPr>
          </p:cxnSp>
          <p:cxnSp>
            <p:nvCxnSpPr>
              <p:cNvPr id="8213" name="AutoShape 21"/>
              <p:cNvCxnSpPr>
                <a:cxnSpLocks noChangeShapeType="1"/>
                <a:stCxn id="8204" idx="0"/>
              </p:cNvCxnSpPr>
              <p:nvPr/>
            </p:nvCxnSpPr>
            <p:spPr bwMode="auto">
              <a:xfrm flipH="1" flipV="1">
                <a:off x="2715" y="2111"/>
                <a:ext cx="536" cy="230"/>
              </a:xfrm>
              <a:prstGeom prst="straightConnector1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 type="triangle" w="med" len="med"/>
              </a:ln>
              <a:effectLst/>
            </p:spPr>
          </p:cxnSp>
          <p:cxnSp>
            <p:nvCxnSpPr>
              <p:cNvPr id="8214" name="AutoShape 22"/>
              <p:cNvCxnSpPr>
                <a:cxnSpLocks noChangeShapeType="1"/>
                <a:endCxn id="8201" idx="2"/>
              </p:cNvCxnSpPr>
              <p:nvPr/>
            </p:nvCxnSpPr>
            <p:spPr bwMode="auto">
              <a:xfrm flipV="1">
                <a:off x="1529" y="1632"/>
                <a:ext cx="1028" cy="228"/>
              </a:xfrm>
              <a:prstGeom prst="straightConnector1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 type="triangle" w="med" len="med"/>
              </a:ln>
              <a:effectLst/>
            </p:spPr>
          </p:cxnSp>
          <p:cxnSp>
            <p:nvCxnSpPr>
              <p:cNvPr id="8215" name="AutoShape 23"/>
              <p:cNvCxnSpPr>
                <a:cxnSpLocks noChangeShapeType="1"/>
                <a:stCxn id="8198" idx="0"/>
                <a:endCxn id="8201" idx="2"/>
              </p:cNvCxnSpPr>
              <p:nvPr/>
            </p:nvCxnSpPr>
            <p:spPr bwMode="auto">
              <a:xfrm flipV="1">
                <a:off x="2133" y="1632"/>
                <a:ext cx="423" cy="229"/>
              </a:xfrm>
              <a:prstGeom prst="straightConnector1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 type="triangle" w="med" len="med"/>
              </a:ln>
              <a:effectLst/>
            </p:spPr>
          </p:cxnSp>
          <p:cxnSp>
            <p:nvCxnSpPr>
              <p:cNvPr id="8216" name="AutoShape 24"/>
              <p:cNvCxnSpPr>
                <a:cxnSpLocks noChangeShapeType="1"/>
                <a:endCxn id="8201" idx="2"/>
              </p:cNvCxnSpPr>
              <p:nvPr/>
            </p:nvCxnSpPr>
            <p:spPr bwMode="auto">
              <a:xfrm flipH="1" flipV="1">
                <a:off x="2556" y="1632"/>
                <a:ext cx="158" cy="228"/>
              </a:xfrm>
              <a:prstGeom prst="straightConnector1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 type="triangle" w="med" len="med"/>
              </a:ln>
              <a:effectLst/>
            </p:spPr>
          </p:cxnSp>
          <p:cxnSp>
            <p:nvCxnSpPr>
              <p:cNvPr id="8217" name="AutoShape 25"/>
              <p:cNvCxnSpPr>
                <a:cxnSpLocks noChangeShapeType="1"/>
                <a:stCxn id="8207" idx="0"/>
                <a:endCxn id="8201" idx="2"/>
              </p:cNvCxnSpPr>
              <p:nvPr/>
            </p:nvCxnSpPr>
            <p:spPr bwMode="auto">
              <a:xfrm flipH="1" flipV="1">
                <a:off x="2556" y="1632"/>
                <a:ext cx="643" cy="229"/>
              </a:xfrm>
              <a:prstGeom prst="straightConnector1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 type="triangle" w="med" len="med"/>
              </a:ln>
              <a:effectLst/>
            </p:spPr>
          </p:cxnSp>
          <p:cxnSp>
            <p:nvCxnSpPr>
              <p:cNvPr id="8218" name="AutoShape 26"/>
              <p:cNvCxnSpPr>
                <a:cxnSpLocks noChangeShapeType="1"/>
                <a:stCxn id="8202" idx="0"/>
                <a:endCxn id="8197" idx="2"/>
              </p:cNvCxnSpPr>
              <p:nvPr/>
            </p:nvCxnSpPr>
            <p:spPr bwMode="auto">
              <a:xfrm flipV="1">
                <a:off x="1208" y="1200"/>
                <a:ext cx="997" cy="181"/>
              </a:xfrm>
              <a:prstGeom prst="straightConnector1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 type="triangle" w="med" len="med"/>
              </a:ln>
              <a:effectLst/>
            </p:spPr>
          </p:cxnSp>
          <p:cxnSp>
            <p:nvCxnSpPr>
              <p:cNvPr id="8219" name="AutoShape 27"/>
              <p:cNvCxnSpPr>
                <a:cxnSpLocks noChangeShapeType="1"/>
                <a:stCxn id="8201" idx="0"/>
                <a:endCxn id="8197" idx="2"/>
              </p:cNvCxnSpPr>
              <p:nvPr/>
            </p:nvCxnSpPr>
            <p:spPr bwMode="auto">
              <a:xfrm flipH="1" flipV="1">
                <a:off x="2205" y="1200"/>
                <a:ext cx="351" cy="181"/>
              </a:xfrm>
              <a:prstGeom prst="straightConnector1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 type="triangle" w="med" len="med"/>
              </a:ln>
              <a:effectLst/>
            </p:spPr>
          </p:cxnSp>
          <p:cxnSp>
            <p:nvCxnSpPr>
              <p:cNvPr id="8220" name="AutoShape 28"/>
              <p:cNvCxnSpPr>
                <a:cxnSpLocks noChangeShapeType="1"/>
                <a:stCxn id="8200" idx="0"/>
                <a:endCxn id="8197" idx="2"/>
              </p:cNvCxnSpPr>
              <p:nvPr/>
            </p:nvCxnSpPr>
            <p:spPr bwMode="auto">
              <a:xfrm flipH="1" flipV="1">
                <a:off x="2205" y="1200"/>
                <a:ext cx="1399" cy="181"/>
              </a:xfrm>
              <a:prstGeom prst="straightConnector1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 type="triangle" w="med" len="med"/>
              </a:ln>
              <a:effectLst/>
            </p:spPr>
          </p:cxnSp>
          <p:cxnSp>
            <p:nvCxnSpPr>
              <p:cNvPr id="8221" name="AutoShape 29"/>
              <p:cNvCxnSpPr>
                <a:cxnSpLocks noChangeShapeType="1"/>
                <a:stCxn id="8199" idx="0"/>
                <a:endCxn id="8197" idx="2"/>
              </p:cNvCxnSpPr>
              <p:nvPr/>
            </p:nvCxnSpPr>
            <p:spPr bwMode="auto">
              <a:xfrm rot="16200000" flipV="1">
                <a:off x="3233" y="172"/>
                <a:ext cx="181" cy="2237"/>
              </a:xfrm>
              <a:prstGeom prst="straightConnector1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 type="triangle" w="med" len="med"/>
              </a:ln>
              <a:effectLst/>
            </p:spPr>
          </p:cxnSp>
        </p:grpSp>
      </p:grpSp>
      <p:sp>
        <p:nvSpPr>
          <p:cNvPr id="32" name="TextBox 31"/>
          <p:cNvSpPr txBox="1"/>
          <p:nvPr/>
        </p:nvSpPr>
        <p:spPr>
          <a:xfrm>
            <a:off x="4977418" y="3511406"/>
            <a:ext cx="431660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	</a:t>
            </a:r>
            <a:r>
              <a:rPr lang="en-US" sz="2000" dirty="0" err="1" smtClean="0">
                <a:solidFill>
                  <a:srgbClr val="0000FF"/>
                </a:solidFill>
              </a:rPr>
              <a:t>SIM(</a:t>
            </a:r>
            <a:r>
              <a:rPr lang="en-US" sz="2000" i="1" dirty="0" err="1" smtClean="0">
                <a:solidFill>
                  <a:srgbClr val="0000FF"/>
                </a:solidFill>
              </a:rPr>
              <a:t>dachshund</a:t>
            </a:r>
            <a:r>
              <a:rPr lang="en-US" sz="2000" dirty="0" smtClean="0">
                <a:solidFill>
                  <a:srgbClr val="0000FF"/>
                </a:solidFill>
              </a:rPr>
              <a:t>, </a:t>
            </a:r>
            <a:r>
              <a:rPr lang="en-US" sz="2000" i="1" dirty="0" smtClean="0">
                <a:solidFill>
                  <a:srgbClr val="0000FF"/>
                </a:solidFill>
              </a:rPr>
              <a:t>terrier</a:t>
            </a:r>
            <a:r>
              <a:rPr lang="en-US" sz="2000" dirty="0" smtClean="0">
                <a:solidFill>
                  <a:srgbClr val="0000FF"/>
                </a:solidFill>
              </a:rPr>
              <a:t>)</a:t>
            </a:r>
            <a:endParaRPr lang="en-US" sz="2000" dirty="0" smtClean="0">
              <a:solidFill>
                <a:srgbClr val="0000FF"/>
              </a:solidFill>
            </a:endParaRPr>
          </a:p>
          <a:p>
            <a:r>
              <a:rPr lang="en-US" sz="2000" dirty="0" smtClean="0">
                <a:solidFill>
                  <a:srgbClr val="0000FF"/>
                </a:solidFill>
              </a:rPr>
              <a:t>	</a:t>
            </a:r>
            <a:r>
              <a:rPr lang="en-US" sz="2000" dirty="0" err="1" smtClean="0">
                <a:solidFill>
                  <a:srgbClr val="0000FF"/>
                </a:solidFill>
              </a:rPr>
              <a:t>SIM(</a:t>
            </a:r>
            <a:r>
              <a:rPr lang="en-US" sz="2000" i="1" dirty="0" err="1" smtClean="0">
                <a:solidFill>
                  <a:srgbClr val="0000FF"/>
                </a:solidFill>
              </a:rPr>
              <a:t>wolf</a:t>
            </a:r>
            <a:r>
              <a:rPr lang="en-US" sz="2000" dirty="0" smtClean="0">
                <a:solidFill>
                  <a:srgbClr val="0000FF"/>
                </a:solidFill>
              </a:rPr>
              <a:t>, </a:t>
            </a:r>
            <a:r>
              <a:rPr lang="en-US" sz="2000" i="1" dirty="0" smtClean="0">
                <a:solidFill>
                  <a:srgbClr val="0000FF"/>
                </a:solidFill>
              </a:rPr>
              <a:t>dog</a:t>
            </a:r>
            <a:r>
              <a:rPr lang="en-US" sz="2000" dirty="0" smtClean="0">
                <a:solidFill>
                  <a:srgbClr val="0000FF"/>
                </a:solidFill>
              </a:rPr>
              <a:t>)</a:t>
            </a:r>
          </a:p>
          <a:p>
            <a:r>
              <a:rPr lang="en-US" sz="2000" dirty="0" smtClean="0">
                <a:solidFill>
                  <a:srgbClr val="0000FF"/>
                </a:solidFill>
              </a:rPr>
              <a:t>	</a:t>
            </a:r>
            <a:r>
              <a:rPr lang="en-US" sz="2000" dirty="0" err="1" smtClean="0">
                <a:solidFill>
                  <a:srgbClr val="0000FF"/>
                </a:solidFill>
              </a:rPr>
              <a:t>SIM(</a:t>
            </a:r>
            <a:r>
              <a:rPr lang="en-US" sz="2000" i="1" dirty="0" err="1" smtClean="0">
                <a:solidFill>
                  <a:srgbClr val="0000FF"/>
                </a:solidFill>
              </a:rPr>
              <a:t>terrier</a:t>
            </a:r>
            <a:r>
              <a:rPr lang="en-US" sz="2000" dirty="0" smtClean="0">
                <a:solidFill>
                  <a:srgbClr val="0000FF"/>
                </a:solidFill>
              </a:rPr>
              <a:t>, </a:t>
            </a:r>
            <a:r>
              <a:rPr lang="en-US" sz="2000" i="1" dirty="0" smtClean="0">
                <a:solidFill>
                  <a:srgbClr val="0000FF"/>
                </a:solidFill>
              </a:rPr>
              <a:t>wolf</a:t>
            </a:r>
            <a:r>
              <a:rPr lang="en-US" sz="2000" dirty="0" smtClean="0">
                <a:solidFill>
                  <a:srgbClr val="0000FF"/>
                </a:solidFill>
              </a:rPr>
              <a:t>)</a:t>
            </a:r>
            <a:endParaRPr lang="en-US" sz="2000" dirty="0" smtClean="0">
              <a:solidFill>
                <a:srgbClr val="0000FF"/>
              </a:solidFill>
            </a:endParaRPr>
          </a:p>
          <a:p>
            <a:r>
              <a:rPr lang="en-US" sz="2000" dirty="0" smtClean="0">
                <a:solidFill>
                  <a:srgbClr val="0000FF"/>
                </a:solidFill>
              </a:rPr>
              <a:t>	</a:t>
            </a:r>
            <a:r>
              <a:rPr lang="en-US" sz="2000" dirty="0" err="1" smtClean="0">
                <a:solidFill>
                  <a:srgbClr val="0000FF"/>
                </a:solidFill>
              </a:rPr>
              <a:t>SIM(</a:t>
            </a:r>
            <a:r>
              <a:rPr lang="en-US" sz="2000" i="1" dirty="0" err="1" smtClean="0">
                <a:solidFill>
                  <a:srgbClr val="0000FF"/>
                </a:solidFill>
              </a:rPr>
              <a:t>wolf</a:t>
            </a:r>
            <a:r>
              <a:rPr lang="en-US" sz="2000" dirty="0" smtClean="0">
                <a:solidFill>
                  <a:srgbClr val="0000FF"/>
                </a:solidFill>
              </a:rPr>
              <a:t>, </a:t>
            </a:r>
            <a:r>
              <a:rPr lang="en-US" sz="2000" i="1" dirty="0" smtClean="0">
                <a:solidFill>
                  <a:srgbClr val="0000FF"/>
                </a:solidFill>
              </a:rPr>
              <a:t>amphibian</a:t>
            </a:r>
            <a:r>
              <a:rPr lang="en-US" sz="2000" dirty="0" smtClean="0">
                <a:solidFill>
                  <a:srgbClr val="0000FF"/>
                </a:solidFill>
              </a:rPr>
              <a:t>)</a:t>
            </a:r>
          </a:p>
          <a:p>
            <a:r>
              <a:rPr lang="en-US" sz="2000" dirty="0" smtClean="0">
                <a:solidFill>
                  <a:srgbClr val="0000FF"/>
                </a:solidFill>
              </a:rPr>
              <a:t>	</a:t>
            </a:r>
          </a:p>
          <a:p>
            <a:r>
              <a:rPr lang="en-US" sz="2000" dirty="0" smtClean="0">
                <a:solidFill>
                  <a:srgbClr val="0000FF"/>
                </a:solidFill>
              </a:rPr>
              <a:t>	</a:t>
            </a:r>
            <a:endParaRPr lang="en-US" sz="2000" dirty="0">
              <a:solidFill>
                <a:srgbClr val="0000FF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353863" y="4919008"/>
            <a:ext cx="723098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Tx/>
              <a:buChar char="-"/>
            </a:pPr>
            <a:r>
              <a:rPr lang="en-US" sz="2400" dirty="0" smtClean="0">
                <a:solidFill>
                  <a:srgbClr val="FF6600"/>
                </a:solidFill>
              </a:rPr>
              <a:t> path length is important (but not the only thing)</a:t>
            </a:r>
          </a:p>
          <a:p>
            <a:pPr>
              <a:buFontTx/>
              <a:buChar char="-"/>
            </a:pPr>
            <a:r>
              <a:rPr lang="en-US" sz="2400" dirty="0" smtClean="0">
                <a:solidFill>
                  <a:srgbClr val="FF6600"/>
                </a:solidFill>
              </a:rPr>
              <a:t> words that share the same ancestor are related</a:t>
            </a:r>
          </a:p>
          <a:p>
            <a:pPr>
              <a:buFontTx/>
              <a:buChar char="-"/>
            </a:pPr>
            <a:r>
              <a:rPr lang="en-US" sz="2400" dirty="0" smtClean="0">
                <a:solidFill>
                  <a:srgbClr val="FF6600"/>
                </a:solidFill>
              </a:rPr>
              <a:t> words lower down in the hierarchy are finer grained and therefore closer</a:t>
            </a:r>
          </a:p>
          <a:p>
            <a:endParaRPr lang="en-US" sz="2400" dirty="0">
              <a:solidFill>
                <a:srgbClr val="FF6600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WordNet</a:t>
            </a:r>
            <a:r>
              <a:rPr lang="en-US" dirty="0" smtClean="0"/>
              <a:t> similarity measures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199"/>
            <a:ext cx="8153400" cy="4798181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path length doesn’t work very well</a:t>
            </a:r>
          </a:p>
          <a:p>
            <a:r>
              <a:rPr lang="en-US" dirty="0" smtClean="0"/>
              <a:t>Some ideas:</a:t>
            </a:r>
          </a:p>
          <a:p>
            <a:pPr lvl="1"/>
            <a:r>
              <a:rPr lang="en-US" dirty="0" smtClean="0"/>
              <a:t>path length scaled by the depth (</a:t>
            </a:r>
            <a:r>
              <a:rPr lang="en-US" dirty="0" smtClean="0"/>
              <a:t>Leacock and </a:t>
            </a:r>
            <a:r>
              <a:rPr lang="en-US" dirty="0" err="1" smtClean="0"/>
              <a:t>Chodorow</a:t>
            </a:r>
            <a:r>
              <a:rPr lang="en-US" dirty="0" smtClean="0"/>
              <a:t>, 1998) </a:t>
            </a:r>
          </a:p>
          <a:p>
            <a:r>
              <a:rPr lang="en-US" dirty="0" smtClean="0"/>
              <a:t>With a little cheating: </a:t>
            </a:r>
          </a:p>
          <a:p>
            <a:pPr lvl="1"/>
            <a:r>
              <a:rPr lang="en-US" dirty="0" smtClean="0"/>
              <a:t>utilize the probability of a word based on the corpus frequency counts of the word and all children of that word (-log of this is the information content)</a:t>
            </a:r>
          </a:p>
          <a:p>
            <a:pPr lvl="2"/>
            <a:r>
              <a:rPr lang="en-US" dirty="0" smtClean="0"/>
              <a:t>words higher up tend to have less information content</a:t>
            </a:r>
          </a:p>
          <a:p>
            <a:pPr lvl="2"/>
            <a:r>
              <a:rPr lang="en-US" dirty="0" smtClean="0"/>
              <a:t>more frequent words (and ancestors of more frequent words) tend to have less information content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WordNet</a:t>
            </a:r>
            <a:r>
              <a:rPr lang="en-US" dirty="0" smtClean="0"/>
              <a:t> similarity measures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199"/>
            <a:ext cx="8153400" cy="4798181"/>
          </a:xfrm>
        </p:spPr>
        <p:txBody>
          <a:bodyPr>
            <a:normAutofit/>
          </a:bodyPr>
          <a:lstStyle/>
          <a:p>
            <a:r>
              <a:rPr lang="en-US" dirty="0" smtClean="0"/>
              <a:t>Utilizing information content:</a:t>
            </a:r>
          </a:p>
          <a:p>
            <a:pPr lvl="1"/>
            <a:r>
              <a:rPr lang="en-US" dirty="0" smtClean="0"/>
              <a:t>information content of the lowest common parent (</a:t>
            </a:r>
            <a:r>
              <a:rPr lang="en-US" dirty="0" err="1" smtClean="0"/>
              <a:t>Resnik</a:t>
            </a:r>
            <a:r>
              <a:rPr lang="en-US" dirty="0" smtClean="0"/>
              <a:t>, 1995)</a:t>
            </a:r>
          </a:p>
          <a:p>
            <a:pPr lvl="1"/>
            <a:r>
              <a:rPr lang="en-US" dirty="0" smtClean="0"/>
              <a:t>information content of the words minus information content of the lowest common parent (Jiang </a:t>
            </a:r>
            <a:r>
              <a:rPr lang="en-US" dirty="0" smtClean="0"/>
              <a:t>and </a:t>
            </a:r>
            <a:r>
              <a:rPr lang="en-US" dirty="0" err="1" smtClean="0"/>
              <a:t>Conrath</a:t>
            </a:r>
            <a:r>
              <a:rPr lang="en-US" dirty="0" smtClean="0"/>
              <a:t>, 1997)</a:t>
            </a:r>
          </a:p>
          <a:p>
            <a:pPr lvl="1"/>
            <a:r>
              <a:rPr lang="en-US" dirty="0" smtClean="0"/>
              <a:t>information content of the lowest common parent divided by the information content of the words (Lin, 1998)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Word similarity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7164590" cy="4495800"/>
          </a:xfrm>
        </p:spPr>
        <p:txBody>
          <a:bodyPr/>
          <a:lstStyle/>
          <a:p>
            <a:r>
              <a:rPr lang="en-US" dirty="0" smtClean="0"/>
              <a:t>Four general categories</a:t>
            </a:r>
          </a:p>
          <a:p>
            <a:pPr lvl="1"/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Character-based</a:t>
            </a:r>
          </a:p>
          <a:p>
            <a:pPr lvl="2"/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turned vs. </a:t>
            </a:r>
            <a:r>
              <a:rPr lang="en-US" dirty="0" err="1" smtClean="0">
                <a:solidFill>
                  <a:schemeClr val="bg1">
                    <a:lumMod val="65000"/>
                  </a:schemeClr>
                </a:solidFill>
              </a:rPr>
              <a:t>truned</a:t>
            </a:r>
            <a:endParaRPr lang="en-US" dirty="0" smtClean="0">
              <a:solidFill>
                <a:schemeClr val="bg1">
                  <a:lumMod val="65000"/>
                </a:schemeClr>
              </a:solidFill>
            </a:endParaRPr>
          </a:p>
          <a:p>
            <a:pPr lvl="2"/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cognates (night, </a:t>
            </a:r>
            <a:r>
              <a:rPr lang="en-US" dirty="0" err="1" smtClean="0">
                <a:solidFill>
                  <a:schemeClr val="bg1">
                    <a:lumMod val="65000"/>
                  </a:schemeClr>
                </a:solidFill>
              </a:rPr>
              <a:t>nacht</a:t>
            </a:r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, </a:t>
            </a:r>
            <a:r>
              <a:rPr lang="en-US" dirty="0" err="1" smtClean="0">
                <a:solidFill>
                  <a:schemeClr val="bg1">
                    <a:lumMod val="65000"/>
                  </a:schemeClr>
                </a:solidFill>
              </a:rPr>
              <a:t>nicht</a:t>
            </a:r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, </a:t>
            </a:r>
            <a:r>
              <a:rPr lang="en-US" dirty="0" err="1" smtClean="0">
                <a:solidFill>
                  <a:schemeClr val="bg1">
                    <a:lumMod val="65000"/>
                  </a:schemeClr>
                </a:solidFill>
              </a:rPr>
              <a:t>natt</a:t>
            </a:r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, </a:t>
            </a:r>
            <a:r>
              <a:rPr lang="en-US" dirty="0" err="1" smtClean="0">
                <a:solidFill>
                  <a:schemeClr val="bg1">
                    <a:lumMod val="65000"/>
                  </a:schemeClr>
                </a:solidFill>
              </a:rPr>
              <a:t>nat</a:t>
            </a:r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, </a:t>
            </a:r>
            <a:r>
              <a:rPr lang="en-US" dirty="0" err="1" smtClean="0">
                <a:solidFill>
                  <a:schemeClr val="bg1">
                    <a:lumMod val="65000"/>
                  </a:schemeClr>
                </a:solidFill>
              </a:rPr>
              <a:t>noc</a:t>
            </a:r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, </a:t>
            </a:r>
            <a:r>
              <a:rPr lang="en-US" dirty="0" err="1" smtClean="0">
                <a:solidFill>
                  <a:schemeClr val="bg1">
                    <a:lumMod val="65000"/>
                  </a:schemeClr>
                </a:solidFill>
              </a:rPr>
              <a:t>noch</a:t>
            </a:r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)</a:t>
            </a:r>
          </a:p>
          <a:p>
            <a:pPr lvl="1"/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Semantic web-based (e.g. </a:t>
            </a:r>
            <a:r>
              <a:rPr lang="en-US" dirty="0" err="1" smtClean="0">
                <a:solidFill>
                  <a:schemeClr val="bg1">
                    <a:lumMod val="65000"/>
                  </a:schemeClr>
                </a:solidFill>
              </a:rPr>
              <a:t>WordNet</a:t>
            </a:r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)</a:t>
            </a:r>
          </a:p>
          <a:p>
            <a:pPr lvl="1"/>
            <a:r>
              <a:rPr lang="en-US" dirty="0" smtClean="0">
                <a:solidFill>
                  <a:srgbClr val="0000FF"/>
                </a:solidFill>
              </a:rPr>
              <a:t>Dictionary-based</a:t>
            </a:r>
          </a:p>
          <a:p>
            <a:pPr lvl="1"/>
            <a:r>
              <a:rPr lang="en-US" dirty="0" smtClean="0"/>
              <a:t>Distributional similarity-based</a:t>
            </a:r>
          </a:p>
          <a:p>
            <a:pPr lvl="2"/>
            <a:r>
              <a:rPr lang="en-US" dirty="0" smtClean="0"/>
              <a:t>similar words occur in similar contexts</a:t>
            </a:r>
          </a:p>
          <a:p>
            <a:pPr lvl="1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Dictionary-based similarity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4194048" y="2085832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 smtClean="0">
                <a:solidFill>
                  <a:srgbClr val="000090"/>
                </a:solidFill>
              </a:rPr>
              <a:t>a large, nocturnal, burrowing mammal, </a:t>
            </a:r>
            <a:r>
              <a:rPr lang="en-US" i="1" dirty="0" err="1" smtClean="0">
                <a:solidFill>
                  <a:srgbClr val="000090"/>
                </a:solidFill>
              </a:rPr>
              <a:t>Orycteropus</a:t>
            </a:r>
            <a:r>
              <a:rPr lang="en-US" i="1" dirty="0" smtClean="0">
                <a:solidFill>
                  <a:srgbClr val="000090"/>
                </a:solidFill>
              </a:rPr>
              <a:t> </a:t>
            </a:r>
            <a:r>
              <a:rPr lang="en-US" i="1" dirty="0" err="1" smtClean="0">
                <a:solidFill>
                  <a:srgbClr val="000090"/>
                </a:solidFill>
              </a:rPr>
              <a:t>afer</a:t>
            </a:r>
            <a:r>
              <a:rPr lang="en-US" i="1" dirty="0" smtClean="0">
                <a:solidFill>
                  <a:srgbClr val="000090"/>
                </a:solidFill>
              </a:rPr>
              <a:t>,  </a:t>
            </a:r>
            <a:r>
              <a:rPr lang="en-US" i="1" dirty="0" err="1" smtClean="0">
                <a:solidFill>
                  <a:srgbClr val="000090"/>
                </a:solidFill>
              </a:rPr>
              <a:t>ofcentral</a:t>
            </a:r>
            <a:r>
              <a:rPr lang="en-US" i="1" dirty="0" smtClean="0">
                <a:solidFill>
                  <a:srgbClr val="000090"/>
                </a:solidFill>
              </a:rPr>
              <a:t> and southern Africa, feeding on ants and termites </a:t>
            </a:r>
            <a:r>
              <a:rPr lang="en-US" i="1" dirty="0" err="1" smtClean="0">
                <a:solidFill>
                  <a:srgbClr val="000090"/>
                </a:solidFill>
              </a:rPr>
              <a:t>andhaving</a:t>
            </a:r>
            <a:r>
              <a:rPr lang="en-US" i="1" dirty="0" smtClean="0">
                <a:solidFill>
                  <a:srgbClr val="000090"/>
                </a:solidFill>
              </a:rPr>
              <a:t> a long, extensile tongue, strong claws, and long ears.</a:t>
            </a:r>
            <a:endParaRPr lang="en-US" dirty="0">
              <a:solidFill>
                <a:srgbClr val="00009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95903" y="2316665"/>
            <a:ext cx="19594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aardvark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00553" y="1536096"/>
            <a:ext cx="14435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Word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587169" y="1536096"/>
            <a:ext cx="28876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Dictionary blurb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194048" y="3616474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 smtClean="0">
                <a:solidFill>
                  <a:srgbClr val="000090"/>
                </a:solidFill>
              </a:rPr>
              <a:t>One </a:t>
            </a:r>
            <a:r>
              <a:rPr lang="en-US" dirty="0" smtClean="0">
                <a:solidFill>
                  <a:srgbClr val="000090"/>
                </a:solidFill>
              </a:rPr>
              <a:t>of a breed of small hounds having long ears, short legs, and a usually black, tan, and white coat.</a:t>
            </a:r>
            <a:endParaRPr lang="en-US" dirty="0">
              <a:solidFill>
                <a:srgbClr val="00009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95903" y="4064000"/>
            <a:ext cx="19594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beagle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4194048" y="5091241"/>
            <a:ext cx="4572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 smtClean="0">
                <a:solidFill>
                  <a:srgbClr val="000090"/>
                </a:solidFill>
              </a:rPr>
              <a:t>A</a:t>
            </a:r>
            <a:r>
              <a:rPr lang="en-US" dirty="0" smtClean="0">
                <a:solidFill>
                  <a:srgbClr val="000090"/>
                </a:solidFill>
              </a:rPr>
              <a:t>ny </a:t>
            </a:r>
            <a:r>
              <a:rPr lang="en-US" dirty="0" smtClean="0">
                <a:solidFill>
                  <a:srgbClr val="000090"/>
                </a:solidFill>
              </a:rPr>
              <a:t>carnivore of </a:t>
            </a:r>
            <a:r>
              <a:rPr lang="en-US" dirty="0" smtClean="0">
                <a:solidFill>
                  <a:srgbClr val="000090"/>
                </a:solidFill>
              </a:rPr>
              <a:t>the</a:t>
            </a:r>
            <a:r>
              <a:rPr lang="en-US" dirty="0" smtClean="0">
                <a:solidFill>
                  <a:srgbClr val="000090"/>
                </a:solidFill>
              </a:rPr>
              <a:t> </a:t>
            </a:r>
            <a:r>
              <a:rPr lang="en-US" dirty="0" smtClean="0">
                <a:solidFill>
                  <a:srgbClr val="000090"/>
                </a:solidFill>
              </a:rPr>
              <a:t>family </a:t>
            </a:r>
            <a:r>
              <a:rPr lang="en-US" dirty="0" err="1" smtClean="0">
                <a:solidFill>
                  <a:srgbClr val="000090"/>
                </a:solidFill>
              </a:rPr>
              <a:t>Canidae</a:t>
            </a:r>
            <a:r>
              <a:rPr lang="en-US" dirty="0" smtClean="0">
                <a:solidFill>
                  <a:srgbClr val="000090"/>
                </a:solidFill>
              </a:rPr>
              <a:t>, having prominent canine teeth and, in the wild state, a long and slender muzzle, a deep-</a:t>
            </a:r>
            <a:r>
              <a:rPr lang="en-US" dirty="0" err="1" smtClean="0">
                <a:solidFill>
                  <a:srgbClr val="000090"/>
                </a:solidFill>
              </a:rPr>
              <a:t>chested</a:t>
            </a:r>
            <a:r>
              <a:rPr lang="en-US" dirty="0" smtClean="0">
                <a:solidFill>
                  <a:srgbClr val="000090"/>
                </a:solidFill>
              </a:rPr>
              <a:t> muscular body, a bushy tail, and large, erect ears. Compare </a:t>
            </a:r>
            <a:r>
              <a:rPr lang="en-US" dirty="0" err="1" smtClean="0">
                <a:solidFill>
                  <a:srgbClr val="000090"/>
                </a:solidFill>
              </a:rPr>
              <a:t>canid</a:t>
            </a:r>
            <a:r>
              <a:rPr lang="en-US" dirty="0" smtClean="0">
                <a:solidFill>
                  <a:srgbClr val="000090"/>
                </a:solidFill>
              </a:rPr>
              <a:t>.</a:t>
            </a:r>
            <a:endParaRPr lang="en-US" dirty="0">
              <a:solidFill>
                <a:srgbClr val="00009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95903" y="5829905"/>
            <a:ext cx="19594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dog</a:t>
            </a:r>
            <a:endParaRPr lang="en-US" dirty="0">
              <a:solidFill>
                <a:srgbClr val="FF66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Dictionary-based similarity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12648" y="2741358"/>
            <a:ext cx="764251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err="1" smtClean="0"/>
              <a:t>sim</a:t>
            </a:r>
            <a:r>
              <a:rPr lang="en-US" sz="4800" dirty="0" err="1" smtClean="0"/>
              <a:t>(</a:t>
            </a:r>
            <a:r>
              <a:rPr lang="en-US" sz="4800" i="1" dirty="0" err="1" smtClean="0">
                <a:solidFill>
                  <a:srgbClr val="0000FF"/>
                </a:solidFill>
              </a:rPr>
              <a:t>dog</a:t>
            </a:r>
            <a:r>
              <a:rPr lang="en-US" sz="4800" i="1" dirty="0" smtClean="0"/>
              <a:t>,</a:t>
            </a:r>
            <a:r>
              <a:rPr lang="en-US" sz="4800" i="1" dirty="0" smtClean="0">
                <a:solidFill>
                  <a:srgbClr val="0000FF"/>
                </a:solidFill>
              </a:rPr>
              <a:t> beagle</a:t>
            </a:r>
            <a:r>
              <a:rPr lang="en-US" sz="4800" dirty="0" smtClean="0"/>
              <a:t>) = </a:t>
            </a:r>
            <a:endParaRPr lang="en-US" sz="4800" dirty="0">
              <a:latin typeface="Arial"/>
              <a:cs typeface="Arial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224667" y="3721072"/>
            <a:ext cx="764251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err="1" smtClean="0"/>
              <a:t>sim</a:t>
            </a:r>
            <a:r>
              <a:rPr lang="en-US" sz="4800" dirty="0" smtClean="0"/>
              <a:t>(                           ,</a:t>
            </a:r>
            <a:endParaRPr lang="en-US" sz="4800" dirty="0">
              <a:latin typeface="Arial"/>
              <a:cs typeface="Arial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434356" y="3721072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 smtClean="0">
                <a:solidFill>
                  <a:srgbClr val="000090"/>
                </a:solidFill>
              </a:rPr>
              <a:t>One </a:t>
            </a:r>
            <a:r>
              <a:rPr lang="en-US" dirty="0" smtClean="0">
                <a:solidFill>
                  <a:srgbClr val="000090"/>
                </a:solidFill>
              </a:rPr>
              <a:t>of a breed of small hounds having long ears, short legs, and a usually black, tan, and white coat.</a:t>
            </a:r>
            <a:endParaRPr lang="en-US" dirty="0">
              <a:solidFill>
                <a:srgbClr val="000090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434356" y="4916792"/>
            <a:ext cx="4572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 smtClean="0">
                <a:solidFill>
                  <a:srgbClr val="000090"/>
                </a:solidFill>
              </a:rPr>
              <a:t>A</a:t>
            </a:r>
            <a:r>
              <a:rPr lang="en-US" dirty="0" smtClean="0">
                <a:solidFill>
                  <a:srgbClr val="000090"/>
                </a:solidFill>
              </a:rPr>
              <a:t>ny </a:t>
            </a:r>
            <a:r>
              <a:rPr lang="en-US" dirty="0" smtClean="0">
                <a:solidFill>
                  <a:srgbClr val="000090"/>
                </a:solidFill>
              </a:rPr>
              <a:t>carnivore of </a:t>
            </a:r>
            <a:r>
              <a:rPr lang="en-US" dirty="0" smtClean="0">
                <a:solidFill>
                  <a:srgbClr val="000090"/>
                </a:solidFill>
              </a:rPr>
              <a:t>the</a:t>
            </a:r>
            <a:r>
              <a:rPr lang="en-US" dirty="0" smtClean="0">
                <a:solidFill>
                  <a:srgbClr val="000090"/>
                </a:solidFill>
              </a:rPr>
              <a:t> </a:t>
            </a:r>
            <a:r>
              <a:rPr lang="en-US" dirty="0" smtClean="0">
                <a:solidFill>
                  <a:srgbClr val="000090"/>
                </a:solidFill>
              </a:rPr>
              <a:t>family </a:t>
            </a:r>
            <a:r>
              <a:rPr lang="en-US" dirty="0" err="1" smtClean="0">
                <a:solidFill>
                  <a:srgbClr val="000090"/>
                </a:solidFill>
              </a:rPr>
              <a:t>Canidae</a:t>
            </a:r>
            <a:r>
              <a:rPr lang="en-US" dirty="0" smtClean="0">
                <a:solidFill>
                  <a:srgbClr val="000090"/>
                </a:solidFill>
              </a:rPr>
              <a:t>, having prominent canine teeth and, in the wild state, a long and slender muzzle, a deep-</a:t>
            </a:r>
            <a:r>
              <a:rPr lang="en-US" dirty="0" err="1" smtClean="0">
                <a:solidFill>
                  <a:srgbClr val="000090"/>
                </a:solidFill>
              </a:rPr>
              <a:t>chested</a:t>
            </a:r>
            <a:r>
              <a:rPr lang="en-US" dirty="0" smtClean="0">
                <a:solidFill>
                  <a:srgbClr val="000090"/>
                </a:solidFill>
              </a:rPr>
              <a:t> muscular body, a bushy tail, and large, erect ears. Compare </a:t>
            </a:r>
            <a:r>
              <a:rPr lang="en-US" dirty="0" err="1" smtClean="0">
                <a:solidFill>
                  <a:srgbClr val="000090"/>
                </a:solidFill>
              </a:rPr>
              <a:t>canid</a:t>
            </a:r>
            <a:r>
              <a:rPr lang="en-US" dirty="0" smtClean="0">
                <a:solidFill>
                  <a:srgbClr val="000090"/>
                </a:solidFill>
              </a:rPr>
              <a:t>.</a:t>
            </a:r>
            <a:endParaRPr lang="en-US" dirty="0">
              <a:solidFill>
                <a:srgbClr val="00009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812168" y="5107872"/>
            <a:ext cx="46094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/>
              <a:t>)</a:t>
            </a:r>
            <a:endParaRPr lang="en-US" sz="4800" dirty="0">
              <a:latin typeface="Arial"/>
              <a:cs typeface="Arial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81430" y="1790094"/>
            <a:ext cx="6752356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Utilize our text similarity measures</a:t>
            </a:r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Dictionary-based similarity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505" y="1754633"/>
            <a:ext cx="3499733" cy="480748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257524" y="2400964"/>
            <a:ext cx="434219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What about words that have multiple senses/parts of speech?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Dictionary-based similarity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505" y="1754633"/>
            <a:ext cx="3499733" cy="480748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354286" y="2007810"/>
            <a:ext cx="4194048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 sz="2000" dirty="0" smtClean="0">
                <a:solidFill>
                  <a:srgbClr val="0000FF"/>
                </a:solidFill>
              </a:rPr>
              <a:t>part of speech tagging</a:t>
            </a:r>
          </a:p>
          <a:p>
            <a:pPr marL="342900" indent="-342900">
              <a:buAutoNum type="arabicPeriod"/>
            </a:pPr>
            <a:r>
              <a:rPr lang="en-US" sz="2000" dirty="0" smtClean="0">
                <a:solidFill>
                  <a:srgbClr val="0000FF"/>
                </a:solidFill>
              </a:rPr>
              <a:t>word sense disambiguation</a:t>
            </a:r>
          </a:p>
          <a:p>
            <a:pPr marL="342900" indent="-342900">
              <a:buAutoNum type="arabicPeriod"/>
            </a:pPr>
            <a:r>
              <a:rPr lang="en-US" sz="2000" dirty="0" smtClean="0">
                <a:solidFill>
                  <a:srgbClr val="0000FF"/>
                </a:solidFill>
              </a:rPr>
              <a:t>most frequent sense</a:t>
            </a:r>
          </a:p>
          <a:p>
            <a:pPr marL="342900" indent="-342900">
              <a:buAutoNum type="arabicPeriod"/>
            </a:pPr>
            <a:r>
              <a:rPr lang="en-US" sz="2000" dirty="0" smtClean="0">
                <a:solidFill>
                  <a:srgbClr val="0000FF"/>
                </a:solidFill>
              </a:rPr>
              <a:t>average similarity between all senses</a:t>
            </a:r>
          </a:p>
          <a:p>
            <a:pPr marL="342900" indent="-342900">
              <a:buAutoNum type="arabicPeriod"/>
            </a:pPr>
            <a:r>
              <a:rPr lang="en-US" sz="2000" dirty="0" smtClean="0">
                <a:solidFill>
                  <a:srgbClr val="0000FF"/>
                </a:solidFill>
              </a:rPr>
              <a:t>max similarity between all senses</a:t>
            </a:r>
          </a:p>
          <a:p>
            <a:pPr marL="342900" indent="-342900">
              <a:buAutoNum type="arabicPeriod"/>
            </a:pPr>
            <a:r>
              <a:rPr lang="en-US" sz="2000" dirty="0" smtClean="0">
                <a:solidFill>
                  <a:srgbClr val="0000FF"/>
                </a:solidFill>
              </a:rPr>
              <a:t>sum of similarity between all senses</a:t>
            </a:r>
          </a:p>
          <a:p>
            <a:pPr marL="342900" indent="-342900">
              <a:buAutoNum type="arabicPeriod"/>
            </a:pPr>
            <a:endParaRPr lang="en-US" sz="2000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Dictionary + </a:t>
            </a:r>
            <a:r>
              <a:rPr lang="en-US" dirty="0" err="1" smtClean="0"/>
              <a:t>WordNet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err="1" smtClean="0"/>
              <a:t>WordNet</a:t>
            </a:r>
            <a:r>
              <a:rPr lang="en-US" dirty="0" smtClean="0"/>
              <a:t> also includes a “gloss” similar to a dictionary definition</a:t>
            </a:r>
          </a:p>
          <a:p>
            <a:r>
              <a:rPr lang="en-US" dirty="0" smtClean="0"/>
              <a:t>Other variants include the overlap of the word senses as well as those word senses that are related (e.g. </a:t>
            </a:r>
            <a:r>
              <a:rPr lang="en-US" dirty="0" err="1" smtClean="0"/>
              <a:t>hypernym</a:t>
            </a:r>
            <a:r>
              <a:rPr lang="en-US" dirty="0" smtClean="0"/>
              <a:t>, hyponym, etc.)</a:t>
            </a:r>
          </a:p>
          <a:p>
            <a:pPr lvl="1"/>
            <a:r>
              <a:rPr lang="en-US" dirty="0" smtClean="0"/>
              <a:t>incorporates some of the path information as well</a:t>
            </a:r>
          </a:p>
          <a:p>
            <a:pPr lvl="1"/>
            <a:r>
              <a:rPr lang="en-US" dirty="0" err="1" smtClean="0"/>
              <a:t>Banerjee</a:t>
            </a:r>
            <a:r>
              <a:rPr lang="en-US" dirty="0" smtClean="0"/>
              <a:t> and Pedersen, 2003</a:t>
            </a:r>
          </a:p>
          <a:p>
            <a:pPr lvl="1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Word similarity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7164590" cy="4495800"/>
          </a:xfrm>
        </p:spPr>
        <p:txBody>
          <a:bodyPr/>
          <a:lstStyle/>
          <a:p>
            <a:r>
              <a:rPr lang="en-US" dirty="0" smtClean="0"/>
              <a:t>Four general categories</a:t>
            </a:r>
          </a:p>
          <a:p>
            <a:pPr lvl="1"/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Character-based</a:t>
            </a:r>
          </a:p>
          <a:p>
            <a:pPr lvl="2"/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turned vs. </a:t>
            </a:r>
            <a:r>
              <a:rPr lang="en-US" dirty="0" err="1" smtClean="0">
                <a:solidFill>
                  <a:schemeClr val="bg1">
                    <a:lumMod val="65000"/>
                  </a:schemeClr>
                </a:solidFill>
              </a:rPr>
              <a:t>truned</a:t>
            </a:r>
            <a:endParaRPr lang="en-US" dirty="0" smtClean="0">
              <a:solidFill>
                <a:schemeClr val="bg1">
                  <a:lumMod val="65000"/>
                </a:schemeClr>
              </a:solidFill>
            </a:endParaRPr>
          </a:p>
          <a:p>
            <a:pPr lvl="2"/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cognates (night, </a:t>
            </a:r>
            <a:r>
              <a:rPr lang="en-US" dirty="0" err="1" smtClean="0">
                <a:solidFill>
                  <a:schemeClr val="bg1">
                    <a:lumMod val="65000"/>
                  </a:schemeClr>
                </a:solidFill>
              </a:rPr>
              <a:t>nacht</a:t>
            </a:r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, </a:t>
            </a:r>
            <a:r>
              <a:rPr lang="en-US" dirty="0" err="1" smtClean="0">
                <a:solidFill>
                  <a:schemeClr val="bg1">
                    <a:lumMod val="65000"/>
                  </a:schemeClr>
                </a:solidFill>
              </a:rPr>
              <a:t>nicht</a:t>
            </a:r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, </a:t>
            </a:r>
            <a:r>
              <a:rPr lang="en-US" dirty="0" err="1" smtClean="0">
                <a:solidFill>
                  <a:schemeClr val="bg1">
                    <a:lumMod val="65000"/>
                  </a:schemeClr>
                </a:solidFill>
              </a:rPr>
              <a:t>natt</a:t>
            </a:r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, </a:t>
            </a:r>
            <a:r>
              <a:rPr lang="en-US" dirty="0" err="1" smtClean="0">
                <a:solidFill>
                  <a:schemeClr val="bg1">
                    <a:lumMod val="65000"/>
                  </a:schemeClr>
                </a:solidFill>
              </a:rPr>
              <a:t>nat</a:t>
            </a:r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, </a:t>
            </a:r>
            <a:r>
              <a:rPr lang="en-US" dirty="0" err="1" smtClean="0">
                <a:solidFill>
                  <a:schemeClr val="bg1">
                    <a:lumMod val="65000"/>
                  </a:schemeClr>
                </a:solidFill>
              </a:rPr>
              <a:t>noc</a:t>
            </a:r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, </a:t>
            </a:r>
            <a:r>
              <a:rPr lang="en-US" dirty="0" err="1" smtClean="0">
                <a:solidFill>
                  <a:schemeClr val="bg1">
                    <a:lumMod val="65000"/>
                  </a:schemeClr>
                </a:solidFill>
              </a:rPr>
              <a:t>noch</a:t>
            </a:r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)</a:t>
            </a:r>
          </a:p>
          <a:p>
            <a:pPr lvl="1"/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Semantic web-based (e.g. </a:t>
            </a:r>
            <a:r>
              <a:rPr lang="en-US" dirty="0" err="1" smtClean="0">
                <a:solidFill>
                  <a:schemeClr val="bg1">
                    <a:lumMod val="65000"/>
                  </a:schemeClr>
                </a:solidFill>
              </a:rPr>
              <a:t>WordNet</a:t>
            </a:r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)</a:t>
            </a:r>
          </a:p>
          <a:p>
            <a:pPr lvl="1"/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Dictionary-based</a:t>
            </a:r>
          </a:p>
          <a:p>
            <a:pPr lvl="1"/>
            <a:r>
              <a:rPr lang="en-US" dirty="0" smtClean="0">
                <a:solidFill>
                  <a:srgbClr val="0000FF"/>
                </a:solidFill>
              </a:rPr>
              <a:t>Distributional similarity-based</a:t>
            </a:r>
          </a:p>
          <a:p>
            <a:pPr lvl="2"/>
            <a:r>
              <a:rPr lang="en-US" dirty="0" smtClean="0"/>
              <a:t>similar words occur in similar contexts</a:t>
            </a:r>
          </a:p>
          <a:p>
            <a:pPr lvl="1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Corpus-based approaches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495903" y="2316665"/>
            <a:ext cx="19594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aardvark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00553" y="1536096"/>
            <a:ext cx="14435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Word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587169" y="1536096"/>
            <a:ext cx="28876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</a:rPr>
              <a:t>ANY</a:t>
            </a:r>
            <a:r>
              <a:rPr lang="en-US" sz="2400" dirty="0" smtClean="0">
                <a:solidFill>
                  <a:srgbClr val="0000FF"/>
                </a:solidFill>
              </a:rPr>
              <a:t> blurb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95903" y="4064000"/>
            <a:ext cx="19594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beagle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95903" y="5829905"/>
            <a:ext cx="19594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dog</a:t>
            </a:r>
            <a:endParaRPr lang="en-US" dirty="0">
              <a:solidFill>
                <a:srgbClr val="FF6600"/>
              </a:solidFill>
            </a:endParaRPr>
          </a:p>
        </p:txBody>
      </p:sp>
      <p:grpSp>
        <p:nvGrpSpPr>
          <p:cNvPr id="16" name="Group 13"/>
          <p:cNvGrpSpPr/>
          <p:nvPr/>
        </p:nvGrpSpPr>
        <p:grpSpPr>
          <a:xfrm>
            <a:off x="4959050" y="2066748"/>
            <a:ext cx="834572" cy="1052285"/>
            <a:chOff x="1669143" y="3531810"/>
            <a:chExt cx="834572" cy="1052285"/>
          </a:xfrm>
        </p:grpSpPr>
        <p:sp>
          <p:nvSpPr>
            <p:cNvPr id="28" name="Rectangle 3"/>
            <p:cNvSpPr/>
            <p:nvPr/>
          </p:nvSpPr>
          <p:spPr>
            <a:xfrm>
              <a:off x="1669143" y="3531810"/>
              <a:ext cx="834572" cy="1052285"/>
            </a:xfrm>
            <a:prstGeom prst="rect">
              <a:avLst/>
            </a:prstGeom>
            <a:noFill/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9" name="Straight Connector 28"/>
            <p:cNvCxnSpPr/>
            <p:nvPr/>
          </p:nvCxnSpPr>
          <p:spPr>
            <a:xfrm>
              <a:off x="1765903" y="3676954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>
              <a:off x="1773163" y="3817259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>
              <a:off x="1768328" y="3957564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>
              <a:off x="1773163" y="4083349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1780423" y="4223654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1775588" y="4363959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5" name="Group 13"/>
          <p:cNvGrpSpPr/>
          <p:nvPr/>
        </p:nvGrpSpPr>
        <p:grpSpPr>
          <a:xfrm>
            <a:off x="4946955" y="3610427"/>
            <a:ext cx="834572" cy="1052285"/>
            <a:chOff x="1669143" y="3531810"/>
            <a:chExt cx="834572" cy="1052285"/>
          </a:xfrm>
        </p:grpSpPr>
        <p:sp>
          <p:nvSpPr>
            <p:cNvPr id="36" name="Rectangle 3"/>
            <p:cNvSpPr/>
            <p:nvPr/>
          </p:nvSpPr>
          <p:spPr>
            <a:xfrm>
              <a:off x="1669143" y="3531810"/>
              <a:ext cx="834572" cy="1052285"/>
            </a:xfrm>
            <a:prstGeom prst="rect">
              <a:avLst/>
            </a:prstGeom>
            <a:noFill/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7" name="Straight Connector 36"/>
            <p:cNvCxnSpPr/>
            <p:nvPr/>
          </p:nvCxnSpPr>
          <p:spPr>
            <a:xfrm>
              <a:off x="1765903" y="3676954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/>
            <p:nvPr/>
          </p:nvCxnSpPr>
          <p:spPr>
            <a:xfrm>
              <a:off x="1773163" y="3817259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/>
            <p:nvPr/>
          </p:nvCxnSpPr>
          <p:spPr>
            <a:xfrm>
              <a:off x="1768328" y="3957564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/>
            <p:cNvCxnSpPr/>
            <p:nvPr/>
          </p:nvCxnSpPr>
          <p:spPr>
            <a:xfrm>
              <a:off x="1773163" y="4083349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/>
            <p:nvPr/>
          </p:nvCxnSpPr>
          <p:spPr>
            <a:xfrm>
              <a:off x="1780423" y="4223654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/>
            <p:nvPr/>
          </p:nvCxnSpPr>
          <p:spPr>
            <a:xfrm>
              <a:off x="1775588" y="4363959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3" name="Group 13"/>
          <p:cNvGrpSpPr/>
          <p:nvPr/>
        </p:nvGrpSpPr>
        <p:grpSpPr>
          <a:xfrm>
            <a:off x="4946955" y="5340047"/>
            <a:ext cx="834572" cy="1052285"/>
            <a:chOff x="1669143" y="3531810"/>
            <a:chExt cx="834572" cy="1052285"/>
          </a:xfrm>
        </p:grpSpPr>
        <p:sp>
          <p:nvSpPr>
            <p:cNvPr id="44" name="Rectangle 3"/>
            <p:cNvSpPr/>
            <p:nvPr/>
          </p:nvSpPr>
          <p:spPr>
            <a:xfrm>
              <a:off x="1669143" y="3531810"/>
              <a:ext cx="834572" cy="1052285"/>
            </a:xfrm>
            <a:prstGeom prst="rect">
              <a:avLst/>
            </a:prstGeom>
            <a:noFill/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5" name="Straight Connector 44"/>
            <p:cNvCxnSpPr/>
            <p:nvPr/>
          </p:nvCxnSpPr>
          <p:spPr>
            <a:xfrm>
              <a:off x="1765903" y="3676954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/>
            <p:nvPr/>
          </p:nvCxnSpPr>
          <p:spPr>
            <a:xfrm>
              <a:off x="1773163" y="3817259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/>
            <p:cNvCxnSpPr/>
            <p:nvPr/>
          </p:nvCxnSpPr>
          <p:spPr>
            <a:xfrm>
              <a:off x="1768328" y="3957564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/>
            <p:nvPr/>
          </p:nvCxnSpPr>
          <p:spPr>
            <a:xfrm>
              <a:off x="1773163" y="4083349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/>
            <p:cNvCxnSpPr/>
            <p:nvPr/>
          </p:nvCxnSpPr>
          <p:spPr>
            <a:xfrm>
              <a:off x="1780423" y="4223654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/>
            <p:nvPr/>
          </p:nvCxnSpPr>
          <p:spPr>
            <a:xfrm>
              <a:off x="1775588" y="4363959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1" name="TextBox 50"/>
          <p:cNvSpPr txBox="1"/>
          <p:nvPr/>
        </p:nvSpPr>
        <p:spPr>
          <a:xfrm>
            <a:off x="6797518" y="3895876"/>
            <a:ext cx="2283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Ideas?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Corpus-based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12648" y="1971524"/>
            <a:ext cx="792659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The </a:t>
            </a:r>
            <a:r>
              <a:rPr lang="en-US" b="1" i="1" dirty="0" smtClean="0">
                <a:solidFill>
                  <a:srgbClr val="FF0000"/>
                </a:solidFill>
              </a:rPr>
              <a:t>Beagle</a:t>
            </a:r>
            <a:r>
              <a:rPr lang="en-US" dirty="0" smtClean="0"/>
              <a:t> is a breed of small to medium-sized dog. A member of the Hound Group, it is similar in appearance to the Foxhound but smaller, with shorter leg</a:t>
            </a:r>
          </a:p>
          <a:p>
            <a:endParaRPr lang="en-US" dirty="0" smtClean="0"/>
          </a:p>
          <a:p>
            <a:r>
              <a:rPr lang="en-US" b="1" i="1" dirty="0" smtClean="0">
                <a:solidFill>
                  <a:srgbClr val="FF0000"/>
                </a:solidFill>
              </a:rPr>
              <a:t>Beagles</a:t>
            </a:r>
            <a:r>
              <a:rPr lang="en-US" dirty="0" smtClean="0"/>
              <a:t> </a:t>
            </a:r>
            <a:r>
              <a:rPr lang="en-US" dirty="0" smtClean="0"/>
              <a:t>are intelligent, and are popular as pets because of their size, even temper, and lack of inherited health problems.</a:t>
            </a:r>
          </a:p>
          <a:p>
            <a:endParaRPr lang="en-US" dirty="0" smtClean="0"/>
          </a:p>
          <a:p>
            <a:r>
              <a:rPr lang="en-US" dirty="0" smtClean="0"/>
              <a:t>Dogs of similar size and purpose to the modern </a:t>
            </a:r>
            <a:r>
              <a:rPr lang="en-US" b="1" i="1" dirty="0" smtClean="0">
                <a:solidFill>
                  <a:srgbClr val="FF0000"/>
                </a:solidFill>
              </a:rPr>
              <a:t>Beagle</a:t>
            </a:r>
            <a:r>
              <a:rPr lang="en-US" dirty="0" smtClean="0"/>
              <a:t> </a:t>
            </a:r>
            <a:r>
              <a:rPr lang="en-US" dirty="0" smtClean="0"/>
              <a:t>can be traced in Ancient Greece[2] back to around the 5th century BC.</a:t>
            </a:r>
          </a:p>
          <a:p>
            <a:endParaRPr lang="en-US" dirty="0" smtClean="0"/>
          </a:p>
          <a:p>
            <a:r>
              <a:rPr lang="en-US" dirty="0" smtClean="0"/>
              <a:t>From medieval times, </a:t>
            </a:r>
            <a:r>
              <a:rPr lang="en-US" b="1" i="1" dirty="0" smtClean="0">
                <a:solidFill>
                  <a:srgbClr val="FF0000"/>
                </a:solidFill>
              </a:rPr>
              <a:t>beagle</a:t>
            </a:r>
            <a:r>
              <a:rPr lang="en-US" dirty="0" smtClean="0"/>
              <a:t> was used as a generic description for the smaller hounds, though these dogs differed considerably from the modern breed.</a:t>
            </a:r>
          </a:p>
          <a:p>
            <a:endParaRPr lang="en-US" dirty="0" smtClean="0"/>
          </a:p>
          <a:p>
            <a:r>
              <a:rPr lang="en-US" dirty="0" smtClean="0"/>
              <a:t>In the 1840s, a standard </a:t>
            </a:r>
            <a:r>
              <a:rPr lang="en-US" b="1" i="1" dirty="0" smtClean="0">
                <a:solidFill>
                  <a:srgbClr val="FF0000"/>
                </a:solidFill>
              </a:rPr>
              <a:t>Beagle</a:t>
            </a:r>
            <a:r>
              <a:rPr lang="en-US" dirty="0" smtClean="0"/>
              <a:t> type was beginning to develop: the distinction between the North Country Beagle and Southern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Corpus-based: feature extraction</a:t>
            </a:r>
            <a:endParaRPr lang="en-US" dirty="0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"/>
          </p:nvPr>
        </p:nvSpPr>
        <p:spPr>
          <a:xfrm>
            <a:off x="612648" y="2684036"/>
            <a:ext cx="8153400" cy="3411964"/>
          </a:xfrm>
        </p:spPr>
        <p:txBody>
          <a:bodyPr>
            <a:normAutofit/>
          </a:bodyPr>
          <a:lstStyle/>
          <a:p>
            <a:r>
              <a:rPr lang="en-US" sz="2400" dirty="0" smtClean="0"/>
              <a:t>We’d like to utilize or vector-based approach</a:t>
            </a:r>
          </a:p>
          <a:p>
            <a:r>
              <a:rPr lang="en-US" sz="2400" dirty="0" smtClean="0">
                <a:solidFill>
                  <a:srgbClr val="FF0000"/>
                </a:solidFill>
              </a:rPr>
              <a:t>How could we we create a vector from these occurrences?</a:t>
            </a:r>
            <a:endParaRPr lang="en-US" sz="2400" dirty="0" smtClean="0"/>
          </a:p>
          <a:p>
            <a:pPr lvl="1"/>
            <a:r>
              <a:rPr lang="en-US" sz="2000" dirty="0" smtClean="0">
                <a:solidFill>
                  <a:srgbClr val="000000"/>
                </a:solidFill>
              </a:rPr>
              <a:t>collect word counts from all documents with the word in it</a:t>
            </a:r>
          </a:p>
          <a:p>
            <a:pPr lvl="1"/>
            <a:r>
              <a:rPr lang="en-US" sz="2000" dirty="0" smtClean="0">
                <a:solidFill>
                  <a:srgbClr val="000000"/>
                </a:solidFill>
              </a:rPr>
              <a:t>collect word counts from all sentences with the word in it</a:t>
            </a:r>
          </a:p>
          <a:p>
            <a:pPr lvl="1"/>
            <a:r>
              <a:rPr lang="en-US" sz="2000" dirty="0" smtClean="0">
                <a:solidFill>
                  <a:srgbClr val="000000"/>
                </a:solidFill>
              </a:rPr>
              <a:t>collect all word counts from all words within </a:t>
            </a:r>
            <a:r>
              <a:rPr lang="en-US" sz="2000" b="1" i="1" dirty="0" smtClean="0">
                <a:solidFill>
                  <a:srgbClr val="000000"/>
                </a:solidFill>
              </a:rPr>
              <a:t>X</a:t>
            </a:r>
            <a:r>
              <a:rPr lang="en-US" sz="2000" dirty="0" smtClean="0">
                <a:solidFill>
                  <a:srgbClr val="000000"/>
                </a:solidFill>
              </a:rPr>
              <a:t> words of the word</a:t>
            </a:r>
          </a:p>
          <a:p>
            <a:pPr lvl="1"/>
            <a:r>
              <a:rPr lang="en-US" sz="2000" dirty="0" smtClean="0">
                <a:solidFill>
                  <a:srgbClr val="000000"/>
                </a:solidFill>
              </a:rPr>
              <a:t>collect all words counts from words in specific relationship: subject-object, etc.</a:t>
            </a:r>
            <a:endParaRPr lang="en-US" sz="2000" dirty="0">
              <a:solidFill>
                <a:srgbClr val="00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12648" y="1740644"/>
            <a:ext cx="79265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The </a:t>
            </a:r>
            <a:r>
              <a:rPr lang="en-US" b="1" i="1" dirty="0" smtClean="0">
                <a:solidFill>
                  <a:srgbClr val="FF0000"/>
                </a:solidFill>
              </a:rPr>
              <a:t>Beagle</a:t>
            </a:r>
            <a:r>
              <a:rPr lang="en-US" dirty="0" smtClean="0"/>
              <a:t> is a breed of small to medium-sized dog. A member of the Hound Group, it is similar in appearance to the Foxhound but smaller, with shorter </a:t>
            </a:r>
            <a:r>
              <a:rPr lang="en-US" dirty="0" smtClean="0"/>
              <a:t>leg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p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Word-context co-occurrence vectors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12648" y="1971524"/>
            <a:ext cx="792659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8000"/>
                </a:solidFill>
              </a:rPr>
              <a:t>The</a:t>
            </a:r>
            <a:r>
              <a:rPr lang="en-US" dirty="0" smtClean="0"/>
              <a:t> </a:t>
            </a:r>
            <a:r>
              <a:rPr lang="en-US" b="1" i="1" dirty="0" smtClean="0">
                <a:solidFill>
                  <a:srgbClr val="FF0000"/>
                </a:solidFill>
              </a:rPr>
              <a:t>Beagle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008000"/>
                </a:solidFill>
              </a:rPr>
              <a:t>is a breed</a:t>
            </a:r>
            <a:r>
              <a:rPr lang="en-US" dirty="0" smtClean="0"/>
              <a:t> 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of small to medium-sized dog. A member of the Hound Group, it is similar in appearance to the Foxhound but smaller, with shorter leg</a:t>
            </a:r>
          </a:p>
          <a:p>
            <a:endParaRPr lang="en-US" dirty="0" smtClean="0"/>
          </a:p>
          <a:p>
            <a:r>
              <a:rPr lang="en-US" b="1" i="1" dirty="0" smtClean="0">
                <a:solidFill>
                  <a:srgbClr val="FF0000"/>
                </a:solidFill>
              </a:rPr>
              <a:t>Beagles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008000"/>
                </a:solidFill>
              </a:rPr>
              <a:t>are intelligent, and</a:t>
            </a:r>
            <a:r>
              <a:rPr lang="en-US" dirty="0" smtClean="0"/>
              <a:t> 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are popular as pets because of their size, even temper, and lack of inherited health problems.</a:t>
            </a:r>
          </a:p>
          <a:p>
            <a:endParaRPr lang="en-US" dirty="0" smtClean="0"/>
          </a:p>
          <a:p>
            <a:r>
              <a:rPr lang="en-US" dirty="0" smtClean="0">
                <a:solidFill>
                  <a:srgbClr val="BFBFBF"/>
                </a:solidFill>
              </a:rPr>
              <a:t>Dogs of similar size and purpose </a:t>
            </a:r>
            <a:r>
              <a:rPr lang="en-US" dirty="0" smtClean="0">
                <a:solidFill>
                  <a:srgbClr val="008000"/>
                </a:solidFill>
              </a:rPr>
              <a:t>to the modern</a:t>
            </a:r>
            <a:r>
              <a:rPr lang="en-US" dirty="0" smtClean="0"/>
              <a:t> </a:t>
            </a:r>
            <a:r>
              <a:rPr lang="en-US" b="1" i="1" dirty="0" smtClean="0">
                <a:solidFill>
                  <a:srgbClr val="FF0000"/>
                </a:solidFill>
              </a:rPr>
              <a:t>Beagle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008000"/>
                </a:solidFill>
              </a:rPr>
              <a:t>can be traced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BFBFBF"/>
                </a:solidFill>
              </a:rPr>
              <a:t>in Ancient Greece[2] back to around the 5th century BC.</a:t>
            </a:r>
          </a:p>
          <a:p>
            <a:endParaRPr lang="en-US" dirty="0" smtClean="0"/>
          </a:p>
          <a:p>
            <a:r>
              <a:rPr lang="en-US" dirty="0" smtClean="0">
                <a:solidFill>
                  <a:srgbClr val="008000"/>
                </a:solidFill>
              </a:rPr>
              <a:t>From medieval times,</a:t>
            </a:r>
            <a:r>
              <a:rPr lang="en-US" dirty="0" smtClean="0"/>
              <a:t> </a:t>
            </a:r>
            <a:r>
              <a:rPr lang="en-US" b="1" i="1" dirty="0" smtClean="0">
                <a:solidFill>
                  <a:srgbClr val="FF0000"/>
                </a:solidFill>
              </a:rPr>
              <a:t>beagle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008000"/>
                </a:solidFill>
              </a:rPr>
              <a:t>was used as</a:t>
            </a:r>
            <a:r>
              <a:rPr lang="en-US" dirty="0" smtClean="0">
                <a:solidFill>
                  <a:srgbClr val="BFBFBF"/>
                </a:solidFill>
              </a:rPr>
              <a:t> a generic description for the smaller hounds, though these dogs differed considerably from the modern breed.</a:t>
            </a:r>
          </a:p>
          <a:p>
            <a:endParaRPr lang="en-US" dirty="0" smtClean="0"/>
          </a:p>
          <a:p>
            <a:r>
              <a:rPr lang="en-US" dirty="0" smtClean="0">
                <a:solidFill>
                  <a:srgbClr val="BFBFBF"/>
                </a:solidFill>
              </a:rPr>
              <a:t>In the </a:t>
            </a:r>
            <a:r>
              <a:rPr lang="en-US" dirty="0" smtClean="0">
                <a:solidFill>
                  <a:srgbClr val="008000"/>
                </a:solidFill>
              </a:rPr>
              <a:t>1840s, a standard</a:t>
            </a:r>
            <a:r>
              <a:rPr lang="en-US" dirty="0" smtClean="0"/>
              <a:t> </a:t>
            </a:r>
            <a:r>
              <a:rPr lang="en-US" b="1" i="1" dirty="0" smtClean="0">
                <a:solidFill>
                  <a:srgbClr val="FF0000"/>
                </a:solidFill>
              </a:rPr>
              <a:t>Beagle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008000"/>
                </a:solidFill>
              </a:rPr>
              <a:t>type was beginning</a:t>
            </a:r>
            <a:r>
              <a:rPr lang="en-US" dirty="0" smtClean="0">
                <a:solidFill>
                  <a:srgbClr val="BFBFBF"/>
                </a:solidFill>
              </a:rPr>
              <a:t> to develop: the distinction between the North Country Beagle and Southern</a:t>
            </a:r>
            <a:r>
              <a:rPr lang="en-US" dirty="0" smtClean="0"/>
              <a:t>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Word-context co-occurrence vectors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55410" y="2552095"/>
            <a:ext cx="4539923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8000"/>
                </a:solidFill>
              </a:rPr>
              <a:t>The</a:t>
            </a:r>
            <a:r>
              <a:rPr lang="en-US" dirty="0" smtClean="0"/>
              <a:t> </a:t>
            </a:r>
            <a:r>
              <a:rPr lang="en-US" b="1" i="1" dirty="0" smtClean="0">
                <a:solidFill>
                  <a:srgbClr val="FF0000"/>
                </a:solidFill>
              </a:rPr>
              <a:t>Beagle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008000"/>
                </a:solidFill>
              </a:rPr>
              <a:t>is a </a:t>
            </a:r>
            <a:r>
              <a:rPr lang="en-US" dirty="0" smtClean="0">
                <a:solidFill>
                  <a:srgbClr val="008000"/>
                </a:solidFill>
              </a:rPr>
              <a:t>breed</a:t>
            </a:r>
            <a:endParaRPr lang="en-US" dirty="0" smtClean="0">
              <a:solidFill>
                <a:schemeClr val="bg1">
                  <a:lumMod val="75000"/>
                </a:schemeClr>
              </a:solidFill>
            </a:endParaRPr>
          </a:p>
          <a:p>
            <a:endParaRPr lang="en-US" dirty="0" smtClean="0"/>
          </a:p>
          <a:p>
            <a:r>
              <a:rPr lang="en-US" b="1" i="1" dirty="0" smtClean="0">
                <a:solidFill>
                  <a:srgbClr val="FF0000"/>
                </a:solidFill>
              </a:rPr>
              <a:t>Beagles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008000"/>
                </a:solidFill>
              </a:rPr>
              <a:t>are intelligent, </a:t>
            </a:r>
            <a:r>
              <a:rPr lang="en-US" dirty="0" smtClean="0">
                <a:solidFill>
                  <a:srgbClr val="008000"/>
                </a:solidFill>
              </a:rPr>
              <a:t>and</a:t>
            </a:r>
            <a:endParaRPr lang="en-US" dirty="0" smtClean="0">
              <a:solidFill>
                <a:schemeClr val="bg1">
                  <a:lumMod val="75000"/>
                </a:schemeClr>
              </a:solidFill>
            </a:endParaRPr>
          </a:p>
          <a:p>
            <a:endParaRPr lang="en-US" dirty="0" smtClean="0"/>
          </a:p>
          <a:p>
            <a:r>
              <a:rPr lang="en-US" dirty="0" smtClean="0">
                <a:solidFill>
                  <a:srgbClr val="008000"/>
                </a:solidFill>
              </a:rPr>
              <a:t>to </a:t>
            </a:r>
            <a:r>
              <a:rPr lang="en-US" dirty="0" smtClean="0">
                <a:solidFill>
                  <a:srgbClr val="008000"/>
                </a:solidFill>
              </a:rPr>
              <a:t>the modern</a:t>
            </a:r>
            <a:r>
              <a:rPr lang="en-US" dirty="0" smtClean="0"/>
              <a:t> </a:t>
            </a:r>
            <a:r>
              <a:rPr lang="en-US" b="1" i="1" dirty="0" smtClean="0">
                <a:solidFill>
                  <a:srgbClr val="FF0000"/>
                </a:solidFill>
              </a:rPr>
              <a:t>Beagle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008000"/>
                </a:solidFill>
              </a:rPr>
              <a:t>can be </a:t>
            </a:r>
            <a:r>
              <a:rPr lang="en-US" dirty="0" smtClean="0">
                <a:solidFill>
                  <a:srgbClr val="008000"/>
                </a:solidFill>
              </a:rPr>
              <a:t>traced</a:t>
            </a:r>
            <a:endParaRPr lang="en-US" dirty="0" smtClean="0">
              <a:solidFill>
                <a:srgbClr val="BFBFBF"/>
              </a:solidFill>
            </a:endParaRPr>
          </a:p>
          <a:p>
            <a:endParaRPr lang="en-US" dirty="0" smtClean="0"/>
          </a:p>
          <a:p>
            <a:r>
              <a:rPr lang="en-US" dirty="0" smtClean="0">
                <a:solidFill>
                  <a:srgbClr val="008000"/>
                </a:solidFill>
              </a:rPr>
              <a:t>From medieval times,</a:t>
            </a:r>
            <a:r>
              <a:rPr lang="en-US" dirty="0" smtClean="0"/>
              <a:t> </a:t>
            </a:r>
            <a:r>
              <a:rPr lang="en-US" b="1" i="1" dirty="0" smtClean="0">
                <a:solidFill>
                  <a:srgbClr val="FF0000"/>
                </a:solidFill>
              </a:rPr>
              <a:t>beagle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008000"/>
                </a:solidFill>
              </a:rPr>
              <a:t>was used </a:t>
            </a:r>
            <a:r>
              <a:rPr lang="en-US" dirty="0" smtClean="0">
                <a:solidFill>
                  <a:srgbClr val="008000"/>
                </a:solidFill>
              </a:rPr>
              <a:t>as</a:t>
            </a:r>
          </a:p>
          <a:p>
            <a:endParaRPr lang="en-US" dirty="0" smtClean="0">
              <a:solidFill>
                <a:srgbClr val="008000"/>
              </a:solidFill>
            </a:endParaRPr>
          </a:p>
          <a:p>
            <a:r>
              <a:rPr lang="en-US" dirty="0" smtClean="0">
                <a:solidFill>
                  <a:srgbClr val="008000"/>
                </a:solidFill>
              </a:rPr>
              <a:t>1840s</a:t>
            </a:r>
            <a:r>
              <a:rPr lang="en-US" dirty="0" smtClean="0">
                <a:solidFill>
                  <a:srgbClr val="008000"/>
                </a:solidFill>
              </a:rPr>
              <a:t>, a standard</a:t>
            </a:r>
            <a:r>
              <a:rPr lang="en-US" dirty="0" smtClean="0"/>
              <a:t> </a:t>
            </a:r>
            <a:r>
              <a:rPr lang="en-US" b="1" i="1" dirty="0" smtClean="0">
                <a:solidFill>
                  <a:srgbClr val="FF0000"/>
                </a:solidFill>
              </a:rPr>
              <a:t>Beagle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008000"/>
                </a:solidFill>
              </a:rPr>
              <a:t>type was </a:t>
            </a:r>
            <a:r>
              <a:rPr lang="en-US" dirty="0" smtClean="0">
                <a:solidFill>
                  <a:srgbClr val="008000"/>
                </a:solidFill>
              </a:rPr>
              <a:t>beginning</a:t>
            </a:r>
            <a:endParaRPr lang="en-US" dirty="0"/>
          </a:p>
        </p:txBody>
      </p:sp>
      <p:sp>
        <p:nvSpPr>
          <p:cNvPr id="5" name="Right Arrow 4"/>
          <p:cNvSpPr/>
          <p:nvPr/>
        </p:nvSpPr>
        <p:spPr>
          <a:xfrm>
            <a:off x="4717143" y="3556001"/>
            <a:ext cx="810381" cy="471714"/>
          </a:xfrm>
          <a:prstGeom prst="rightArrow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6035524" y="2552095"/>
            <a:ext cx="1959428" cy="2862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the:			2</a:t>
            </a:r>
          </a:p>
          <a:p>
            <a:r>
              <a:rPr lang="en-US" dirty="0" smtClean="0"/>
              <a:t>is:			1</a:t>
            </a:r>
          </a:p>
          <a:p>
            <a:r>
              <a:rPr lang="en-US" dirty="0" smtClean="0"/>
              <a:t>a:			2</a:t>
            </a:r>
          </a:p>
          <a:p>
            <a:r>
              <a:rPr lang="en-US" dirty="0" smtClean="0"/>
              <a:t>breed:		1</a:t>
            </a:r>
          </a:p>
          <a:p>
            <a:r>
              <a:rPr lang="en-US" dirty="0" smtClean="0"/>
              <a:t>are:			1</a:t>
            </a:r>
          </a:p>
          <a:p>
            <a:r>
              <a:rPr lang="en-US" dirty="0" smtClean="0"/>
              <a:t>intelligent:	1</a:t>
            </a:r>
          </a:p>
          <a:p>
            <a:r>
              <a:rPr lang="en-US" dirty="0" smtClean="0"/>
              <a:t>and:			1</a:t>
            </a:r>
          </a:p>
          <a:p>
            <a:r>
              <a:rPr lang="en-US" dirty="0" smtClean="0"/>
              <a:t>to:			1</a:t>
            </a:r>
          </a:p>
          <a:p>
            <a:r>
              <a:rPr lang="en-US" dirty="0" smtClean="0"/>
              <a:t>modern:		1</a:t>
            </a:r>
          </a:p>
          <a:p>
            <a:r>
              <a:rPr lang="en-US" dirty="0" smtClean="0"/>
              <a:t>…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4076095" y="5975048"/>
            <a:ext cx="468995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Often do some preprocessing like lowercasing and removing stop words</a:t>
            </a:r>
            <a:endParaRPr lang="en-US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Corpus-based similarity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757791" y="1607986"/>
            <a:ext cx="764251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err="1" smtClean="0"/>
              <a:t>sim</a:t>
            </a:r>
            <a:r>
              <a:rPr lang="en-US" sz="4800" dirty="0" err="1" smtClean="0"/>
              <a:t>(</a:t>
            </a:r>
            <a:r>
              <a:rPr lang="en-US" sz="4800" i="1" dirty="0" err="1" smtClean="0">
                <a:solidFill>
                  <a:srgbClr val="0000FF"/>
                </a:solidFill>
              </a:rPr>
              <a:t>dog</a:t>
            </a:r>
            <a:r>
              <a:rPr lang="en-US" sz="4800" i="1" dirty="0" smtClean="0"/>
              <a:t>,</a:t>
            </a:r>
            <a:r>
              <a:rPr lang="en-US" sz="4800" i="1" dirty="0" smtClean="0">
                <a:solidFill>
                  <a:srgbClr val="0000FF"/>
                </a:solidFill>
              </a:rPr>
              <a:t> beagle</a:t>
            </a:r>
            <a:r>
              <a:rPr lang="en-US" sz="4800" dirty="0" smtClean="0"/>
              <a:t>) = </a:t>
            </a:r>
            <a:endParaRPr lang="en-US" sz="4800" dirty="0">
              <a:latin typeface="Arial"/>
              <a:cs typeface="Arial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57791" y="2603478"/>
            <a:ext cx="764251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err="1" smtClean="0"/>
              <a:t>sim</a:t>
            </a:r>
            <a:r>
              <a:rPr lang="en-US" sz="4800" dirty="0" err="1" smtClean="0"/>
              <a:t>(</a:t>
            </a:r>
            <a:r>
              <a:rPr lang="en-US" sz="2800" i="1" dirty="0" err="1" smtClean="0">
                <a:solidFill>
                  <a:srgbClr val="0000FF"/>
                </a:solidFill>
              </a:rPr>
              <a:t>context_vector(d</a:t>
            </a:r>
            <a:r>
              <a:rPr lang="en-US" sz="2800" i="1" dirty="0" err="1" smtClean="0">
                <a:solidFill>
                  <a:srgbClr val="0000FF"/>
                </a:solidFill>
              </a:rPr>
              <a:t>og</a:t>
            </a:r>
            <a:r>
              <a:rPr lang="en-US" sz="2800" i="1" dirty="0" smtClean="0">
                <a:solidFill>
                  <a:srgbClr val="0000FF"/>
                </a:solidFill>
              </a:rPr>
              <a:t>)</a:t>
            </a:r>
            <a:r>
              <a:rPr lang="en-US" sz="4800" i="1" dirty="0" smtClean="0"/>
              <a:t>,</a:t>
            </a:r>
            <a:r>
              <a:rPr lang="en-US" sz="4800" i="1" dirty="0" smtClean="0">
                <a:solidFill>
                  <a:srgbClr val="0000FF"/>
                </a:solidFill>
              </a:rPr>
              <a:t> </a:t>
            </a:r>
            <a:r>
              <a:rPr lang="en-US" sz="2800" i="1" dirty="0" err="1" smtClean="0">
                <a:solidFill>
                  <a:srgbClr val="0000FF"/>
                </a:solidFill>
              </a:rPr>
              <a:t>context_vector(beagle</a:t>
            </a:r>
            <a:r>
              <a:rPr lang="en-US" sz="2800" i="1" dirty="0" smtClean="0">
                <a:solidFill>
                  <a:srgbClr val="0000FF"/>
                </a:solidFill>
              </a:rPr>
              <a:t>)</a:t>
            </a:r>
            <a:r>
              <a:rPr lang="en-US" sz="4800" dirty="0" smtClean="0"/>
              <a:t>)</a:t>
            </a:r>
            <a:endParaRPr lang="en-US" sz="4800" dirty="0">
              <a:latin typeface="Arial"/>
              <a:cs typeface="Arial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491239" y="3434475"/>
            <a:ext cx="1959428" cy="2862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the:			2</a:t>
            </a:r>
          </a:p>
          <a:p>
            <a:r>
              <a:rPr lang="en-US" dirty="0" smtClean="0"/>
              <a:t>is:			1</a:t>
            </a:r>
          </a:p>
          <a:p>
            <a:r>
              <a:rPr lang="en-US" dirty="0" smtClean="0"/>
              <a:t>a:			2</a:t>
            </a:r>
          </a:p>
          <a:p>
            <a:r>
              <a:rPr lang="en-US" dirty="0" smtClean="0"/>
              <a:t>breed:		1</a:t>
            </a:r>
          </a:p>
          <a:p>
            <a:r>
              <a:rPr lang="en-US" dirty="0" smtClean="0"/>
              <a:t>are:			1</a:t>
            </a:r>
          </a:p>
          <a:p>
            <a:r>
              <a:rPr lang="en-US" dirty="0" smtClean="0"/>
              <a:t>intelligent:	1</a:t>
            </a:r>
          </a:p>
          <a:p>
            <a:r>
              <a:rPr lang="en-US" dirty="0" smtClean="0"/>
              <a:t>and:			1</a:t>
            </a:r>
          </a:p>
          <a:p>
            <a:r>
              <a:rPr lang="en-US" dirty="0" smtClean="0"/>
              <a:t>to:			1</a:t>
            </a:r>
          </a:p>
          <a:p>
            <a:r>
              <a:rPr lang="en-US" dirty="0" smtClean="0"/>
              <a:t>modern:		1</a:t>
            </a:r>
          </a:p>
          <a:p>
            <a:r>
              <a:rPr lang="en-US" dirty="0" smtClean="0"/>
              <a:t>…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1882020" y="3434475"/>
            <a:ext cx="1959428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the:			5</a:t>
            </a:r>
          </a:p>
          <a:p>
            <a:r>
              <a:rPr lang="en-US" dirty="0" smtClean="0"/>
              <a:t>is:			1</a:t>
            </a:r>
          </a:p>
          <a:p>
            <a:r>
              <a:rPr lang="en-US" dirty="0" smtClean="0"/>
              <a:t>a:			4</a:t>
            </a:r>
          </a:p>
          <a:p>
            <a:r>
              <a:rPr lang="en-US" dirty="0" smtClean="0"/>
              <a:t>breeds:		2</a:t>
            </a:r>
          </a:p>
          <a:p>
            <a:r>
              <a:rPr lang="en-US" dirty="0" smtClean="0"/>
              <a:t>are:			1</a:t>
            </a:r>
          </a:p>
          <a:p>
            <a:r>
              <a:rPr lang="en-US" dirty="0" smtClean="0"/>
              <a:t>intelligent:	5</a:t>
            </a:r>
          </a:p>
          <a:p>
            <a:r>
              <a:rPr lang="en-US" dirty="0" smtClean="0"/>
              <a:t>…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Another feature weighting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00553" y="1588105"/>
            <a:ext cx="8153400" cy="449580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TFIDF weighting tanks into account the general importance of a feature</a:t>
            </a:r>
          </a:p>
          <a:p>
            <a:r>
              <a:rPr lang="en-US" dirty="0" smtClean="0"/>
              <a:t>For distributional similarity, we have the feature (</a:t>
            </a:r>
            <a:r>
              <a:rPr lang="en-US" i="1" dirty="0" err="1" smtClean="0"/>
              <a:t>f</a:t>
            </a:r>
            <a:r>
              <a:rPr lang="en-US" i="1" baseline="-25000" dirty="0" err="1" smtClean="0"/>
              <a:t>i</a:t>
            </a:r>
            <a:r>
              <a:rPr lang="en-US" i="1" dirty="0" smtClean="0"/>
              <a:t>)</a:t>
            </a:r>
            <a:r>
              <a:rPr lang="en-US" dirty="0" smtClean="0"/>
              <a:t>, but we also have the word itself (</a:t>
            </a:r>
            <a:r>
              <a:rPr lang="en-US" i="1" dirty="0" err="1" smtClean="0"/>
              <a:t>w</a:t>
            </a:r>
            <a:r>
              <a:rPr lang="en-US" dirty="0" smtClean="0"/>
              <a:t>) that we can use for information</a:t>
            </a:r>
          </a:p>
          <a:p>
            <a:r>
              <a:rPr lang="en-US" dirty="0" smtClean="0"/>
              <a:t>This is different from traditional text similarity where we only have </a:t>
            </a:r>
            <a:r>
              <a:rPr lang="en-US" i="1" dirty="0" err="1" smtClean="0"/>
              <a:t>f</a:t>
            </a:r>
            <a:r>
              <a:rPr lang="en-US" i="1" baseline="-25000" dirty="0" err="1" smtClean="0"/>
              <a:t>i</a:t>
            </a:r>
            <a:endParaRPr lang="en-US" i="1" baseline="-25000" dirty="0" smtClean="0"/>
          </a:p>
          <a:p>
            <a:r>
              <a:rPr lang="en-US" dirty="0" smtClean="0"/>
              <a:t>Another feature weighting idea</a:t>
            </a:r>
          </a:p>
          <a:p>
            <a:pPr lvl="1"/>
            <a:r>
              <a:rPr lang="en-US" dirty="0" smtClean="0"/>
              <a:t>don’t use raw co-occurrence</a:t>
            </a:r>
          </a:p>
          <a:p>
            <a:pPr lvl="1"/>
            <a:r>
              <a:rPr lang="en-US" dirty="0" smtClean="0"/>
              <a:t>count </a:t>
            </a:r>
            <a:r>
              <a:rPr lang="en-US" i="1" dirty="0" smtClean="0">
                <a:solidFill>
                  <a:srgbClr val="008000"/>
                </a:solidFill>
              </a:rPr>
              <a:t>how likely </a:t>
            </a:r>
            <a:r>
              <a:rPr lang="en-US" dirty="0" smtClean="0"/>
              <a:t>feature </a:t>
            </a:r>
            <a:r>
              <a:rPr lang="en-US" i="1" dirty="0" err="1" smtClean="0"/>
              <a:t>f</a:t>
            </a:r>
            <a:r>
              <a:rPr lang="en-US" i="1" baseline="-25000" dirty="0" err="1" smtClean="0"/>
              <a:t>i</a:t>
            </a:r>
            <a:r>
              <a:rPr lang="en-US" dirty="0" smtClean="0"/>
              <a:t> and word </a:t>
            </a:r>
            <a:r>
              <a:rPr lang="en-US" i="1" dirty="0" err="1" smtClean="0"/>
              <a:t>w</a:t>
            </a:r>
            <a:r>
              <a:rPr lang="en-US" dirty="0" smtClean="0"/>
              <a:t> are to occur together</a:t>
            </a:r>
          </a:p>
          <a:p>
            <a:pPr lvl="2"/>
            <a:r>
              <a:rPr lang="en-US" dirty="0" smtClean="0"/>
              <a:t>incorporates co-occurrence</a:t>
            </a:r>
          </a:p>
          <a:p>
            <a:pPr lvl="2"/>
            <a:r>
              <a:rPr lang="en-US" dirty="0" smtClean="0"/>
              <a:t>but also incorporates how often </a:t>
            </a:r>
            <a:r>
              <a:rPr lang="en-US" i="1" dirty="0" err="1" smtClean="0"/>
              <a:t>w</a:t>
            </a:r>
            <a:r>
              <a:rPr lang="en-US" dirty="0" smtClean="0"/>
              <a:t> and </a:t>
            </a:r>
            <a:r>
              <a:rPr lang="en-US" i="1" dirty="0" err="1" smtClean="0"/>
              <a:t>f</a:t>
            </a:r>
            <a:r>
              <a:rPr lang="en-US" i="1" baseline="-25000" dirty="0" err="1" smtClean="0"/>
              <a:t>i</a:t>
            </a:r>
            <a:r>
              <a:rPr lang="en-US" dirty="0" smtClean="0"/>
              <a:t> occur in other instances</a:t>
            </a:r>
          </a:p>
          <a:p>
            <a:pPr lvl="3"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Mutual information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A bit more probability </a:t>
            </a:r>
            <a:r>
              <a:rPr lang="en-US" dirty="0" err="1" smtClean="0">
                <a:sym typeface="Wingdings"/>
              </a:rPr>
              <a:t></a:t>
            </a:r>
            <a:endParaRPr lang="en-US" dirty="0" smtClean="0">
              <a:sym typeface="Wingdings"/>
            </a:endParaRPr>
          </a:p>
          <a:p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/>
        </p:nvGraphicFramePr>
        <p:xfrm>
          <a:off x="1623784" y="2386994"/>
          <a:ext cx="4484311" cy="870484"/>
        </p:xfrm>
        <a:graphic>
          <a:graphicData uri="http://schemas.openxmlformats.org/presentationml/2006/ole">
            <p:oleObj spid="_x0000_s114690" name="Equation" r:id="rId3" imgW="2159000" imgH="419100" progId="Equation.3">
              <p:embed/>
            </p:oleObj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786190" y="4107896"/>
            <a:ext cx="79798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When will this be high and when will this be low?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Mutual information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A bit more probability </a:t>
            </a:r>
            <a:r>
              <a:rPr lang="en-US" dirty="0" err="1" smtClean="0">
                <a:sym typeface="Wingdings"/>
              </a:rPr>
              <a:t></a:t>
            </a:r>
            <a:endParaRPr lang="en-US" dirty="0" smtClean="0">
              <a:sym typeface="Wingdings"/>
            </a:endParaRPr>
          </a:p>
          <a:p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/>
        </p:nvGraphicFramePr>
        <p:xfrm>
          <a:off x="1623784" y="2386994"/>
          <a:ext cx="4484311" cy="870484"/>
        </p:xfrm>
        <a:graphic>
          <a:graphicData uri="http://schemas.openxmlformats.org/presentationml/2006/ole">
            <p:oleObj spid="_x0000_s117762" name="Equation" r:id="rId3" imgW="2159000" imgH="419100" progId="Equation.3">
              <p:embed/>
            </p:oleObj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447524" y="3435048"/>
            <a:ext cx="7979858" cy="3108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Tx/>
              <a:buChar char="-"/>
            </a:pPr>
            <a:r>
              <a:rPr lang="en-US" sz="2800" dirty="0" smtClean="0">
                <a:solidFill>
                  <a:srgbClr val="0000FF"/>
                </a:solidFill>
              </a:rPr>
              <a:t> if </a:t>
            </a:r>
            <a:r>
              <a:rPr lang="en-US" sz="2800" dirty="0" err="1" smtClean="0">
                <a:solidFill>
                  <a:srgbClr val="0000FF"/>
                </a:solidFill>
              </a:rPr>
              <a:t>x</a:t>
            </a:r>
            <a:r>
              <a:rPr lang="en-US" sz="2800" dirty="0" smtClean="0">
                <a:solidFill>
                  <a:srgbClr val="0000FF"/>
                </a:solidFill>
              </a:rPr>
              <a:t> and </a:t>
            </a:r>
            <a:r>
              <a:rPr lang="en-US" sz="2800" dirty="0" err="1" smtClean="0">
                <a:solidFill>
                  <a:srgbClr val="0000FF"/>
                </a:solidFill>
              </a:rPr>
              <a:t>y</a:t>
            </a:r>
            <a:r>
              <a:rPr lang="en-US" sz="2800" dirty="0" smtClean="0">
                <a:solidFill>
                  <a:srgbClr val="0000FF"/>
                </a:solidFill>
              </a:rPr>
              <a:t> are independent (i.e. one occurring doesn’t impact the other occurring) </a:t>
            </a:r>
            <a:r>
              <a:rPr lang="en-US" sz="2800" dirty="0" err="1" smtClean="0">
                <a:solidFill>
                  <a:srgbClr val="0000FF"/>
                </a:solidFill>
              </a:rPr>
              <a:t>p(x,y</a:t>
            </a:r>
            <a:r>
              <a:rPr lang="en-US" sz="2800" dirty="0" smtClean="0">
                <a:solidFill>
                  <a:srgbClr val="0000FF"/>
                </a:solidFill>
              </a:rPr>
              <a:t>) = </a:t>
            </a:r>
            <a:r>
              <a:rPr lang="en-US" sz="2800" dirty="0" err="1" smtClean="0">
                <a:solidFill>
                  <a:srgbClr val="0000FF"/>
                </a:solidFill>
              </a:rPr>
              <a:t>p(x)p(y</a:t>
            </a:r>
            <a:r>
              <a:rPr lang="en-US" sz="2800" dirty="0" smtClean="0">
                <a:solidFill>
                  <a:srgbClr val="0000FF"/>
                </a:solidFill>
              </a:rPr>
              <a:t>) and the sum is 0</a:t>
            </a:r>
          </a:p>
          <a:p>
            <a:pPr>
              <a:buFontTx/>
              <a:buChar char="-"/>
            </a:pPr>
            <a:r>
              <a:rPr lang="en-US" sz="2800" dirty="0" smtClean="0">
                <a:solidFill>
                  <a:srgbClr val="0000FF"/>
                </a:solidFill>
              </a:rPr>
              <a:t> if they’re dependent then </a:t>
            </a:r>
            <a:r>
              <a:rPr lang="en-US" sz="2800" dirty="0" err="1" smtClean="0">
                <a:solidFill>
                  <a:srgbClr val="0000FF"/>
                </a:solidFill>
              </a:rPr>
              <a:t>p(x,y</a:t>
            </a:r>
            <a:r>
              <a:rPr lang="en-US" sz="2800" dirty="0" smtClean="0">
                <a:solidFill>
                  <a:srgbClr val="0000FF"/>
                </a:solidFill>
              </a:rPr>
              <a:t>) = </a:t>
            </a:r>
            <a:r>
              <a:rPr lang="en-US" sz="2800" dirty="0" err="1" smtClean="0">
                <a:solidFill>
                  <a:srgbClr val="0000FF"/>
                </a:solidFill>
              </a:rPr>
              <a:t>p(x)p(y|x</a:t>
            </a:r>
            <a:r>
              <a:rPr lang="en-US" sz="2800" dirty="0" smtClean="0">
                <a:solidFill>
                  <a:srgbClr val="0000FF"/>
                </a:solidFill>
              </a:rPr>
              <a:t>) = </a:t>
            </a:r>
            <a:r>
              <a:rPr lang="en-US" sz="2800" dirty="0" err="1" smtClean="0">
                <a:solidFill>
                  <a:srgbClr val="0000FF"/>
                </a:solidFill>
              </a:rPr>
              <a:t>p(y)p(x|y</a:t>
            </a:r>
            <a:r>
              <a:rPr lang="en-US" sz="2800" dirty="0" smtClean="0">
                <a:solidFill>
                  <a:srgbClr val="0000FF"/>
                </a:solidFill>
              </a:rPr>
              <a:t>) then we get </a:t>
            </a:r>
            <a:r>
              <a:rPr lang="en-US" sz="2800" dirty="0" err="1" smtClean="0">
                <a:solidFill>
                  <a:srgbClr val="0000FF"/>
                </a:solidFill>
              </a:rPr>
              <a:t>p(y|x)/p(y</a:t>
            </a:r>
            <a:r>
              <a:rPr lang="en-US" sz="2800" dirty="0" smtClean="0">
                <a:solidFill>
                  <a:srgbClr val="0000FF"/>
                </a:solidFill>
              </a:rPr>
              <a:t>) (i.e. how much more likely are we to see </a:t>
            </a:r>
            <a:r>
              <a:rPr lang="en-US" sz="2800" dirty="0" err="1" smtClean="0">
                <a:solidFill>
                  <a:srgbClr val="0000FF"/>
                </a:solidFill>
              </a:rPr>
              <a:t>y</a:t>
            </a:r>
            <a:r>
              <a:rPr lang="en-US" sz="2800" dirty="0" smtClean="0">
                <a:solidFill>
                  <a:srgbClr val="0000FF"/>
                </a:solidFill>
              </a:rPr>
              <a:t> given </a:t>
            </a:r>
            <a:r>
              <a:rPr lang="en-US" sz="2800" dirty="0" err="1" smtClean="0">
                <a:solidFill>
                  <a:srgbClr val="0000FF"/>
                </a:solidFill>
              </a:rPr>
              <a:t>x</a:t>
            </a:r>
            <a:r>
              <a:rPr lang="en-US" sz="2800" dirty="0" smtClean="0">
                <a:solidFill>
                  <a:srgbClr val="0000FF"/>
                </a:solidFill>
              </a:rPr>
              <a:t> has a particular value) or vice versa </a:t>
            </a:r>
            <a:r>
              <a:rPr lang="en-US" sz="2800" dirty="0" err="1" smtClean="0">
                <a:solidFill>
                  <a:srgbClr val="0000FF"/>
                </a:solidFill>
              </a:rPr>
              <a:t>p(x|y)/p(x</a:t>
            </a:r>
            <a:r>
              <a:rPr lang="en-US" sz="2800" dirty="0" smtClean="0">
                <a:solidFill>
                  <a:srgbClr val="0000FF"/>
                </a:solidFill>
              </a:rPr>
              <a:t>) </a:t>
            </a:r>
            <a:endParaRPr lang="en-US" sz="2800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Pointwise</a:t>
            </a:r>
            <a:r>
              <a:rPr lang="en-US" dirty="0" smtClean="0"/>
              <a:t> mutual information</a:t>
            </a:r>
            <a:endParaRPr lang="en-US" dirty="0"/>
          </a:p>
        </p:txBody>
      </p:sp>
      <p:graphicFrame>
        <p:nvGraphicFramePr>
          <p:cNvPr id="118786" name="Object 2"/>
          <p:cNvGraphicFramePr>
            <a:graphicFrameLocks noChangeAspect="1"/>
          </p:cNvGraphicFramePr>
          <p:nvPr/>
        </p:nvGraphicFramePr>
        <p:xfrm>
          <a:off x="1394203" y="2648403"/>
          <a:ext cx="4484687" cy="869950"/>
        </p:xfrm>
        <a:graphic>
          <a:graphicData uri="http://schemas.openxmlformats.org/presentationml/2006/ole">
            <p:oleObj spid="_x0000_s118786" name="Equation" r:id="rId3" imgW="2159000" imgH="419100" progId="Equation.3">
              <p:embed/>
            </p:oleObj>
          </a:graphicData>
        </a:graphic>
      </p:graphicFrame>
      <p:graphicFrame>
        <p:nvGraphicFramePr>
          <p:cNvPr id="118787" name="Object 3"/>
          <p:cNvGraphicFramePr>
            <a:graphicFrameLocks noChangeAspect="1"/>
          </p:cNvGraphicFramePr>
          <p:nvPr/>
        </p:nvGraphicFramePr>
        <p:xfrm>
          <a:off x="1463373" y="4622189"/>
          <a:ext cx="3270250" cy="817563"/>
        </p:xfrm>
        <a:graphic>
          <a:graphicData uri="http://schemas.openxmlformats.org/presentationml/2006/ole">
            <p:oleObj spid="_x0000_s118787" name="Equation" r:id="rId4" imgW="1574800" imgH="393700" progId="Equation.3">
              <p:embed/>
            </p:oleObj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314476" y="1959431"/>
            <a:ext cx="38220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Mutual information</a:t>
            </a:r>
            <a:endParaRPr lang="en-US" sz="2800" dirty="0">
              <a:solidFill>
                <a:srgbClr val="0000FF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14476" y="3953829"/>
            <a:ext cx="55644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>
                <a:solidFill>
                  <a:srgbClr val="0000FF"/>
                </a:solidFill>
              </a:rPr>
              <a:t>Pointwise</a:t>
            </a:r>
            <a:r>
              <a:rPr lang="en-US" sz="2800" dirty="0" smtClean="0">
                <a:solidFill>
                  <a:srgbClr val="0000FF"/>
                </a:solidFill>
              </a:rPr>
              <a:t> mutual information</a:t>
            </a:r>
            <a:endParaRPr lang="en-US" sz="2800" dirty="0">
              <a:solidFill>
                <a:srgbClr val="0000FF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470952" y="2648403"/>
            <a:ext cx="22950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How related are two variables (i.e. over all possible values/events)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470952" y="4344004"/>
            <a:ext cx="22950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How related are two events/values</a:t>
            </a:r>
            <a:endParaRPr lang="en-US" dirty="0">
              <a:solidFill>
                <a:srgbClr val="FF66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PMI weighting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1822752"/>
          </a:xfrm>
        </p:spPr>
        <p:txBody>
          <a:bodyPr>
            <a:normAutofit/>
          </a:bodyPr>
          <a:lstStyle/>
          <a:p>
            <a:r>
              <a:rPr lang="en-US" sz="2400" dirty="0" smtClean="0"/>
              <a:t>Mutual information is often used for features selection in many problem areas</a:t>
            </a:r>
          </a:p>
          <a:p>
            <a:r>
              <a:rPr lang="en-US" sz="2400" dirty="0" smtClean="0"/>
              <a:t>PMI weighting weights co-occurrences based on their correlation (i.e. high PMI)</a:t>
            </a:r>
            <a:endParaRPr lang="en-US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612648" y="3422952"/>
            <a:ext cx="34471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i="1" dirty="0" err="1" smtClean="0">
                <a:solidFill>
                  <a:srgbClr val="0000FF"/>
                </a:solidFill>
              </a:rPr>
              <a:t>context_vector(beagle</a:t>
            </a:r>
            <a:r>
              <a:rPr lang="en-US" sz="2800" i="1" dirty="0" smtClean="0">
                <a:solidFill>
                  <a:srgbClr val="0000FF"/>
                </a:solidFill>
              </a:rPr>
              <a:t>)</a:t>
            </a:r>
            <a:endParaRPr lang="en-US" sz="4800" dirty="0">
              <a:latin typeface="Arial"/>
              <a:cs typeface="Arial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201638" y="3946172"/>
            <a:ext cx="1959428" cy="2862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the:			2</a:t>
            </a:r>
          </a:p>
          <a:p>
            <a:r>
              <a:rPr lang="en-US" dirty="0" smtClean="0"/>
              <a:t>is:			1</a:t>
            </a:r>
          </a:p>
          <a:p>
            <a:r>
              <a:rPr lang="en-US" dirty="0" smtClean="0"/>
              <a:t>a:			2</a:t>
            </a:r>
          </a:p>
          <a:p>
            <a:r>
              <a:rPr lang="en-US" dirty="0" smtClean="0"/>
              <a:t>breed:		1</a:t>
            </a:r>
          </a:p>
          <a:p>
            <a:r>
              <a:rPr lang="en-US" dirty="0" smtClean="0"/>
              <a:t>are:			1</a:t>
            </a:r>
          </a:p>
          <a:p>
            <a:r>
              <a:rPr lang="en-US" dirty="0" smtClean="0"/>
              <a:t>intelligent:	1</a:t>
            </a:r>
          </a:p>
          <a:p>
            <a:r>
              <a:rPr lang="en-US" dirty="0" smtClean="0"/>
              <a:t>and:			1</a:t>
            </a:r>
          </a:p>
          <a:p>
            <a:r>
              <a:rPr lang="en-US" dirty="0" smtClean="0"/>
              <a:t>to:			1</a:t>
            </a:r>
          </a:p>
          <a:p>
            <a:r>
              <a:rPr lang="en-US" dirty="0" smtClean="0"/>
              <a:t>modern:		1</a:t>
            </a:r>
          </a:p>
          <a:p>
            <a:r>
              <a:rPr lang="en-US" dirty="0" smtClean="0"/>
              <a:t>…</a:t>
            </a:r>
            <a:endParaRPr lang="en-US" dirty="0"/>
          </a:p>
        </p:txBody>
      </p:sp>
      <p:cxnSp>
        <p:nvCxnSpPr>
          <p:cNvPr id="8" name="Straight Arrow Connector 7"/>
          <p:cNvCxnSpPr/>
          <p:nvPr/>
        </p:nvCxnSpPr>
        <p:spPr>
          <a:xfrm flipV="1">
            <a:off x="2902857" y="3946172"/>
            <a:ext cx="1935238" cy="202495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9" name="Object 8"/>
          <p:cNvGraphicFramePr>
            <a:graphicFrameLocks noChangeAspect="1"/>
          </p:cNvGraphicFramePr>
          <p:nvPr/>
        </p:nvGraphicFramePr>
        <p:xfrm>
          <a:off x="4874380" y="3613754"/>
          <a:ext cx="1669641" cy="522817"/>
        </p:xfrm>
        <a:graphic>
          <a:graphicData uri="http://schemas.openxmlformats.org/presentationml/2006/ole">
            <p:oleObj spid="_x0000_s119810" name="Equation" r:id="rId3" imgW="1257300" imgH="393700" progId="Equation.3">
              <p:embed/>
            </p:oleObj>
          </a:graphicData>
        </a:graphic>
      </p:graphicFrame>
      <p:cxnSp>
        <p:nvCxnSpPr>
          <p:cNvPr id="10" name="Straight Arrow Connector 9"/>
          <p:cNvCxnSpPr/>
          <p:nvPr/>
        </p:nvCxnSpPr>
        <p:spPr>
          <a:xfrm flipV="1">
            <a:off x="2902857" y="4763811"/>
            <a:ext cx="1935238" cy="202495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119811" name="Object 3"/>
          <p:cNvGraphicFramePr>
            <a:graphicFrameLocks noChangeAspect="1"/>
          </p:cNvGraphicFramePr>
          <p:nvPr/>
        </p:nvGraphicFramePr>
        <p:xfrm>
          <a:off x="4851400" y="4498975"/>
          <a:ext cx="1873250" cy="523875"/>
        </p:xfrm>
        <a:graphic>
          <a:graphicData uri="http://schemas.openxmlformats.org/presentationml/2006/ole">
            <p:oleObj spid="_x0000_s119811" name="Equation" r:id="rId4" imgW="1409700" imgH="393700" progId="Equation.3">
              <p:embed/>
            </p:oleObj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6724650" y="3490240"/>
            <a:ext cx="16565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this would likely be lower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797220" y="4356260"/>
            <a:ext cx="16565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this would likely be higher</a:t>
            </a:r>
            <a:endParaRPr lang="en-US" dirty="0">
              <a:solidFill>
                <a:srgbClr val="FF66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Web-based similarity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6198" y="1647376"/>
            <a:ext cx="3970564" cy="133400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12648" y="2316670"/>
            <a:ext cx="18547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beagle</a:t>
            </a:r>
            <a:endParaRPr lang="en-US" dirty="0"/>
          </a:p>
        </p:txBody>
      </p:sp>
      <p:sp>
        <p:nvSpPr>
          <p:cNvPr id="6" name="Right Arrow 5"/>
          <p:cNvSpPr/>
          <p:nvPr/>
        </p:nvSpPr>
        <p:spPr>
          <a:xfrm>
            <a:off x="2256595" y="2265049"/>
            <a:ext cx="929670" cy="369332"/>
          </a:xfrm>
          <a:prstGeom prst="rightArrow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Arrow 6"/>
          <p:cNvSpPr/>
          <p:nvPr/>
        </p:nvSpPr>
        <p:spPr>
          <a:xfrm rot="5400000">
            <a:off x="5101566" y="3297568"/>
            <a:ext cx="545482" cy="369332"/>
          </a:xfrm>
          <a:prstGeom prst="rightArrow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46198" y="3912909"/>
            <a:ext cx="4434507" cy="2674659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29810" y="4592784"/>
            <a:ext cx="35163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How can we make a document/blurb from this?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Web-based similarity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6960" y="2763861"/>
            <a:ext cx="4434507" cy="2674659"/>
          </a:xfrm>
          <a:prstGeom prst="rect">
            <a:avLst/>
          </a:prstGeom>
        </p:spPr>
      </p:pic>
      <p:cxnSp>
        <p:nvCxnSpPr>
          <p:cNvPr id="6" name="Straight Arrow Connector 5"/>
          <p:cNvCxnSpPr/>
          <p:nvPr/>
        </p:nvCxnSpPr>
        <p:spPr>
          <a:xfrm flipV="1">
            <a:off x="4721467" y="2975429"/>
            <a:ext cx="818152" cy="447523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>
            <a:off x="4721467" y="4530877"/>
            <a:ext cx="818152" cy="452361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5733143" y="2515810"/>
            <a:ext cx="303290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Concatenate the snippets for the top </a:t>
            </a:r>
            <a:r>
              <a:rPr lang="en-US" sz="2000" b="1" i="1" dirty="0" smtClean="0">
                <a:solidFill>
                  <a:srgbClr val="0000FF"/>
                </a:solidFill>
              </a:rPr>
              <a:t>N</a:t>
            </a:r>
            <a:r>
              <a:rPr lang="en-US" sz="2000" dirty="0" smtClean="0">
                <a:solidFill>
                  <a:srgbClr val="0000FF"/>
                </a:solidFill>
              </a:rPr>
              <a:t> results</a:t>
            </a:r>
            <a:endParaRPr lang="en-US" sz="2000" b="1" i="1" dirty="0">
              <a:solidFill>
                <a:srgbClr val="0000FF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788783" y="4530877"/>
            <a:ext cx="303290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Concatenate the web page text for the top </a:t>
            </a:r>
            <a:r>
              <a:rPr lang="en-US" sz="2000" b="1" i="1" dirty="0" smtClean="0">
                <a:solidFill>
                  <a:srgbClr val="0000FF"/>
                </a:solidFill>
              </a:rPr>
              <a:t>N</a:t>
            </a:r>
            <a:r>
              <a:rPr lang="en-US" sz="2000" dirty="0" smtClean="0">
                <a:solidFill>
                  <a:srgbClr val="0000FF"/>
                </a:solidFill>
              </a:rPr>
              <a:t> results</a:t>
            </a:r>
            <a:endParaRPr lang="en-US" sz="2000" b="1" i="1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Median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ＭＳ Ｐゴシック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ＭＳ Ｐゴシック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>
    <a:spDef>
      <a:spPr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Median.thmx</Template>
  <TotalTime>2125</TotalTime>
  <Words>3565</Words>
  <Application>Microsoft Macintosh PowerPoint</Application>
  <PresentationFormat>On-screen Show (4:3)</PresentationFormat>
  <Paragraphs>703</Paragraphs>
  <Slides>61</Slides>
  <Notes>5</Notes>
  <HiddenSlides>0</HiddenSlides>
  <MMClips>0</MMClips>
  <ScaleCrop>false</ScaleCrop>
  <HeadingPairs>
    <vt:vector size="6" baseType="variant">
      <vt:variant>
        <vt:lpstr>Design Template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61</vt:i4>
      </vt:variant>
    </vt:vector>
  </HeadingPairs>
  <TitlesOfParts>
    <vt:vector size="63" baseType="lpstr">
      <vt:lpstr>Median</vt:lpstr>
      <vt:lpstr>Microsoft Equation</vt:lpstr>
      <vt:lpstr>PI</vt:lpstr>
      <vt:lpstr>Word Similarity</vt:lpstr>
      <vt:lpstr>Class presentations</vt:lpstr>
      <vt:lpstr>Admin</vt:lpstr>
      <vt:lpstr>Final project</vt:lpstr>
      <vt:lpstr>Final project ideas</vt:lpstr>
      <vt:lpstr>Final project ideas</vt:lpstr>
      <vt:lpstr>Text Similarity</vt:lpstr>
      <vt:lpstr>Text similarity recapped</vt:lpstr>
      <vt:lpstr>Stoplists: extreme weighting</vt:lpstr>
      <vt:lpstr>Stoplist</vt:lpstr>
      <vt:lpstr>Stoplists</vt:lpstr>
      <vt:lpstr>Our problems</vt:lpstr>
      <vt:lpstr>Word overlap problems</vt:lpstr>
      <vt:lpstr>Word similarity</vt:lpstr>
      <vt:lpstr>Word similarity applications</vt:lpstr>
      <vt:lpstr>Word similarity</vt:lpstr>
      <vt:lpstr>Word similarity</vt:lpstr>
      <vt:lpstr>WordNet</vt:lpstr>
      <vt:lpstr>WordNet relations</vt:lpstr>
      <vt:lpstr>WordNet relations</vt:lpstr>
      <vt:lpstr>WordNet</vt:lpstr>
      <vt:lpstr>WordNet: dog</vt:lpstr>
      <vt:lpstr>WordNet: dog</vt:lpstr>
      <vt:lpstr>Word similarity: Exercise</vt:lpstr>
      <vt:lpstr>Word similarity</vt:lpstr>
      <vt:lpstr>Character-based similarity</vt:lpstr>
      <vt:lpstr>Edit distance (Levenshtein distance)</vt:lpstr>
      <vt:lpstr>Edit distance</vt:lpstr>
      <vt:lpstr>Better edit distance</vt:lpstr>
      <vt:lpstr>Vector character-based word similarity</vt:lpstr>
      <vt:lpstr>Vector character-based word similarity</vt:lpstr>
      <vt:lpstr>Vector character-based word similarity</vt:lpstr>
      <vt:lpstr>Vector character-based word similarity</vt:lpstr>
      <vt:lpstr>Word similarity</vt:lpstr>
      <vt:lpstr>WordNet-like Hierarchy </vt:lpstr>
      <vt:lpstr>WordNet-like Hierarchy </vt:lpstr>
      <vt:lpstr>WordNet-like Hierarchy </vt:lpstr>
      <vt:lpstr>WordNet-like Hierarchy </vt:lpstr>
      <vt:lpstr>WordNet similarity measures</vt:lpstr>
      <vt:lpstr>WordNet similarity measures</vt:lpstr>
      <vt:lpstr>Word similarity</vt:lpstr>
      <vt:lpstr>Dictionary-based similarity</vt:lpstr>
      <vt:lpstr>Dictionary-based similarity</vt:lpstr>
      <vt:lpstr>Dictionary-based similarity</vt:lpstr>
      <vt:lpstr>Dictionary-based similarity</vt:lpstr>
      <vt:lpstr>Dictionary + WordNet</vt:lpstr>
      <vt:lpstr>Word similarity</vt:lpstr>
      <vt:lpstr>Corpus-based approaches</vt:lpstr>
      <vt:lpstr>Corpus-based</vt:lpstr>
      <vt:lpstr>Corpus-based: feature extraction</vt:lpstr>
      <vt:lpstr>Word-context co-occurrence vectors</vt:lpstr>
      <vt:lpstr>Word-context co-occurrence vectors</vt:lpstr>
      <vt:lpstr>Corpus-based similarity</vt:lpstr>
      <vt:lpstr>Another feature weighting</vt:lpstr>
      <vt:lpstr>Mutual information</vt:lpstr>
      <vt:lpstr>Mutual information</vt:lpstr>
      <vt:lpstr>Pointwise mutual information</vt:lpstr>
      <vt:lpstr>PMI weighting</vt:lpstr>
      <vt:lpstr>Web-based similarity</vt:lpstr>
      <vt:lpstr>Web-based similarity</vt:lpstr>
    </vt:vector>
  </TitlesOfParts>
  <Company>Pomona College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Lexical Semantics</dc:title>
  <dc:creator>Dave Kauchak</dc:creator>
  <cp:lastModifiedBy>Dave Kauchak</cp:lastModifiedBy>
  <cp:revision>197</cp:revision>
  <cp:lastPrinted>2011-03-23T21:41:48Z</cp:lastPrinted>
  <dcterms:created xsi:type="dcterms:W3CDTF">2011-03-22T19:47:13Z</dcterms:created>
  <dcterms:modified xsi:type="dcterms:W3CDTF">2011-03-23T21:41:53Z</dcterms:modified>
</cp:coreProperties>
</file>