
<file path=[Content_Types].xml><?xml version="1.0" encoding="utf-8"?>
<Types xmlns="http://schemas.openxmlformats.org/package/2006/content-types">
  <Override PartName="/ppt/slides/slide14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52.xml" ContentType="application/vnd.openxmlformats-officedocument.presentationml.slide+xml"/>
  <Override PartName="/ppt/slides/slide49.xml" ContentType="application/vnd.openxmlformats-officedocument.presentationml.slide+xml"/>
  <Override PartName="/ppt/slides/slide33.xml" ContentType="application/vnd.openxmlformats-officedocument.presentationml.slide+xml"/>
  <Default Extension="bin" ContentType="application/vnd.openxmlformats-officedocument.presentationml.printerSettings"/>
  <Override PartName="/ppt/embeddings/Microsoft_Equation5.bin" ContentType="application/vnd.openxmlformats-officedocument.oleObject"/>
  <Override PartName="/ppt/embeddings/Microsoft_Equation39.bin" ContentType="application/vnd.openxmlformats-officedocument.oleObject"/>
  <Default Extension="wmf" ContentType="image/x-wmf"/>
  <Override PartName="/ppt/embeddings/Microsoft_Equation25.bin" ContentType="application/vnd.openxmlformats-officedocument.oleObject"/>
  <Override PartName="/ppt/slides/slide18.xml" ContentType="application/vnd.openxmlformats-officedocument.presentationml.slide+xml"/>
  <Override PartName="/ppt/slides/slide37.xml" ContentType="application/vnd.openxmlformats-officedocument.presentationml.slide+xml"/>
  <Override PartName="/ppt/slides/slide3.xml" ContentType="application/vnd.openxmlformats-officedocument.presentationml.slide+xml"/>
  <Override PartName="/ppt/slideLayouts/slideLayout1.xml" ContentType="application/vnd.openxmlformats-officedocument.presentationml.slideLayout+xml"/>
  <Override PartName="/ppt/embeddings/Microsoft_Equation9.bin" ContentType="application/vnd.openxmlformats-officedocument.oleObject"/>
  <Override PartName="/ppt/slides/slide23.xml" ContentType="application/vnd.openxmlformats-officedocument.presentationml.slide+xml"/>
  <Override PartName="/ppt/slides/slide42.xml" ContentType="application/vnd.openxmlformats-officedocument.presentationml.slide+xml"/>
  <Override PartName="/ppt/embeddings/Microsoft_Equation27.bin" ContentType="application/vnd.openxmlformats-officedocument.oleObject"/>
  <Override PartName="/ppt/theme/theme1.xml" ContentType="application/vnd.openxmlformats-officedocument.theme+xml"/>
  <Override PartName="/ppt/embeddings/Microsoft_Equation13.bin" ContentType="application/vnd.openxmlformats-officedocument.oleObject"/>
  <Override PartName="/ppt/embeddings/Microsoft_Equation32.bin" ContentType="application/vnd.openxmlformats-officedocument.oleObject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30.xml" ContentType="application/vnd.openxmlformats-officedocument.presentationml.slide+xml"/>
  <Override PartName="/ppt/slides/slide27.xml" ContentType="application/vnd.openxmlformats-officedocument.presentationml.slide+xml"/>
  <Override PartName="/ppt/slides/slide11.xml" ContentType="application/vnd.openxmlformats-officedocument.presentationml.slide+xml"/>
  <Override PartName="/ppt/slides/slide46.xml" ContentType="application/vnd.openxmlformats-officedocument.presentationml.slide+xml"/>
  <Override PartName="/ppt/embeddings/Microsoft_Equation2.bin" ContentType="application/vnd.openxmlformats-officedocument.oleObject"/>
  <Override PartName="/ppt/embeddings/Microsoft_Equation17.bin" ContentType="application/vnd.openxmlformats-officedocument.oleObject"/>
  <Override PartName="/ppt/embeddings/Microsoft_Equation36.bin" ContentType="application/vnd.openxmlformats-officedocument.oleObject"/>
  <Override PartName="/ppt/embeddings/Microsoft_Equation22.bin" ContentType="application/vnd.openxmlformats-officedocument.oleObject"/>
  <Override PartName="/ppt/embeddings/Microsoft_Equation41.bin" ContentType="application/vnd.openxmlformats-officedocument.oleObject"/>
  <Override PartName="/ppt/slideLayouts/slideLayout9.xml" ContentType="application/vnd.openxmlformats-officedocument.presentationml.slideLayout+xml"/>
  <Override PartName="/ppt/slides/slide34.xml" ContentType="application/vnd.openxmlformats-officedocument.presentationml.slide+xml"/>
  <Override PartName="/ppt/slides/slide53.xml" ContentType="application/vnd.openxmlformats-officedocument.presentationml.slide+xml"/>
  <Override PartName="/ppt/slides/slide15.xml" ContentType="application/vnd.openxmlformats-officedocument.presentationml.slide+xml"/>
  <Override PartName="/ppt/embeddings/Microsoft_Equation6.bin" ContentType="application/vnd.openxmlformats-officedocument.oleObject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embeddings/Microsoft_Equation10.bin" ContentType="application/vnd.openxmlformats-officedocument.oleObject"/>
  <Override PartName="/ppt/slides/slide19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24.xml" ContentType="application/vnd.openxmlformats-officedocument.presentationml.slide+xml"/>
  <Override PartName="/ppt/slides/slide43.xml" ContentType="application/vnd.openxmlformats-officedocument.presentationml.slide+xml"/>
  <Override PartName="/ppt/embeddings/Microsoft_Equation28.bin" ContentType="application/vnd.openxmlformats-officedocument.oleObject"/>
  <Override PartName="/ppt/theme/theme2.xml" ContentType="application/vnd.openxmlformats-officedocument.theme+xml"/>
  <Override PartName="/ppt/embeddings/Microsoft_Equation14.bin" ContentType="application/vnd.openxmlformats-officedocument.oleObject"/>
  <Override PartName="/ppt/embeddings/Microsoft_Equation33.bin" ContentType="application/vnd.openxmlformats-officedocument.oleObject"/>
  <Override PartName="/ppt/slideLayouts/slideLayout11.xml" ContentType="application/vnd.openxmlformats-officedocument.presentationml.slideLayout+xml"/>
  <Override PartName="/docProps/core.xml" ContentType="application/vnd.openxmlformats-package.core-properties+xml"/>
  <Default Extension="jpeg" ContentType="image/jpeg"/>
  <Default Extension="vml" ContentType="application/vnd.openxmlformats-officedocument.vmlDrawing"/>
  <Override PartName="/ppt/slides/slide8.xml" ContentType="application/vnd.openxmlformats-officedocument.presentationml.slide+xml"/>
  <Override PartName="/ppt/slides/slide1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8.xml" ContentType="application/vnd.openxmlformats-officedocument.presentationml.slide+xml"/>
  <Override PartName="/ppt/slides/slide50.xml" ContentType="application/vnd.openxmlformats-officedocument.presentationml.slide+xml"/>
  <Override PartName="/ppt/slides/slide47.xml" ContentType="application/vnd.openxmlformats-officedocument.presentationml.slide+xml"/>
  <Override PartName="/ppt/slides/slide31.xml" ContentType="application/vnd.openxmlformats-officedocument.presentationml.slide+xml"/>
  <Override PartName="/ppt/embeddings/Microsoft_Equation3.bin" ContentType="application/vnd.openxmlformats-officedocument.oleObject"/>
  <Override PartName="/ppt/embeddings/Microsoft_Equation18.bin" ContentType="application/vnd.openxmlformats-officedocument.oleObject"/>
  <Override PartName="/ppt/embeddings/Microsoft_Equation37.bin" ContentType="application/vnd.openxmlformats-officedocument.oleObject"/>
  <Override PartName="/ppt/embeddings/Microsoft_Equation23.bin" ContentType="application/vnd.openxmlformats-officedocument.oleObject"/>
  <Override PartName="/ppt/embeddings/Microsoft_Equation42.bin" ContentType="application/vnd.openxmlformats-officedocument.oleObject"/>
  <Default Extension="rels" ContentType="application/vnd.openxmlformats-package.relationships+xml"/>
  <Override PartName="/ppt/slides/slide16.xml" ContentType="application/vnd.openxmlformats-officedocument.presentationml.slide+xml"/>
  <Override PartName="/ppt/slides/slide35.xml" ContentType="application/vnd.openxmlformats-officedocument.presentationml.slide+xml"/>
  <Override PartName="/ppt/slides/slide54.xml" ContentType="application/vnd.openxmlformats-officedocument.presentationml.slide+xml"/>
  <Override PartName="/ppt/slides/slide1.xml" ContentType="application/vnd.openxmlformats-officedocument.presentationml.slide+xml"/>
  <Override PartName="/ppt/embeddings/Microsoft_Equation7.bin" ContentType="application/vnd.openxmlformats-officedocument.oleObject"/>
  <Override PartName="/ppt/slides/slide21.xml" ContentType="application/vnd.openxmlformats-officedocument.presentationml.slide+xml"/>
  <Override PartName="/ppt/slides/slide40.xml" ContentType="application/vnd.openxmlformats-officedocument.presentationml.slide+xml"/>
  <Override PartName="/ppt/embeddings/Microsoft_Equation11.bin" ContentType="application/vnd.openxmlformats-officedocument.oleObject"/>
  <Override PartName="/ppt/embeddings/Microsoft_Equation30.bin" ContentType="application/vnd.openxmlformats-officedocument.oleObject"/>
  <Override PartName="/ppt/slides/slide39.xml" ContentType="application/vnd.openxmlformats-officedocument.presentationml.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s/slide25.xml" ContentType="application/vnd.openxmlformats-officedocument.presentationml.slide+xml"/>
  <Override PartName="/ppt/slides/slide44.xml" ContentType="application/vnd.openxmlformats-officedocument.presentationml.slide+xml"/>
  <Override PartName="/ppt/embeddings/Microsoft_Equation29.bin" ContentType="application/vnd.openxmlformats-officedocument.oleObject"/>
  <Override PartName="/ppt/embeddings/Microsoft_Equation15.bin" ContentType="application/vnd.openxmlformats-officedocument.oleObject"/>
  <Override PartName="/ppt/embeddings/Microsoft_Equation34.bin" ContentType="application/vnd.openxmlformats-officedocument.oleObject"/>
  <Override PartName="/ppt/embeddings/Microsoft_Equation20.bin" ContentType="application/vnd.openxmlformats-officedocument.oleObject"/>
  <Override PartName="/ppt/slides/slide9.xml" ContentType="application/vnd.openxmlformats-officedocument.presentationml.slide+xml"/>
  <Override PartName="/ppt/slides/slide13.xml" ContentType="application/vnd.openxmlformats-officedocument.presentationml.slide+xml"/>
  <Default Extension="xml" ContentType="application/xml"/>
  <Override PartName="/ppt/tableStyles.xml" ContentType="application/vnd.openxmlformats-officedocument.presentationml.tableStyles+xml"/>
  <Override PartName="/ppt/slides/slide51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embeddings/Microsoft_Equation4.bin" ContentType="application/vnd.openxmlformats-officedocument.oleObject"/>
  <Override PartName="/ppt/slides/slide32.xml" ContentType="application/vnd.openxmlformats-officedocument.presentationml.slide+xml"/>
  <Override PartName="/ppt/viewProps.xml" ContentType="application/vnd.openxmlformats-officedocument.presentationml.viewProps+xml"/>
  <Override PartName="/ppt/slides/slide29.xml" ContentType="application/vnd.openxmlformats-officedocument.presentationml.slide+xml"/>
  <Override PartName="/ppt/embeddings/Microsoft_Equation19.bin" ContentType="application/vnd.openxmlformats-officedocument.oleObject"/>
  <Override PartName="/ppt/embeddings/Microsoft_Equation38.bin" ContentType="application/vnd.openxmlformats-officedocument.oleObject"/>
  <Override PartName="/docProps/app.xml" ContentType="application/vnd.openxmlformats-officedocument.extended-properties+xml"/>
  <Override PartName="/ppt/notesMasters/notesMaster1.xml" ContentType="application/vnd.openxmlformats-officedocument.presentationml.notesMaster+xml"/>
  <Override PartName="/ppt/embeddings/Microsoft_Equation24.bin" ContentType="application/vnd.openxmlformats-officedocument.oleObject"/>
  <Override PartName="/ppt/notesSlides/notesSlide1.xml" ContentType="application/vnd.openxmlformats-officedocument.presentationml.notesSlide+xml"/>
  <Override PartName="/ppt/slides/slide17.xml" ContentType="application/vnd.openxmlformats-officedocument.presentationml.slide+xml"/>
  <Override PartName="/ppt/slides/slide36.xml" ContentType="application/vnd.openxmlformats-officedocument.presentationml.slide+xml"/>
  <Override PartName="/ppt/slides/slide55.xml" ContentType="application/vnd.openxmlformats-officedocument.presentationml.slide+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embeddings/Microsoft_Equation8.bin" ContentType="application/vnd.openxmlformats-officedocument.oleObject"/>
  <Override PartName="/ppt/slides/slide22.xml" ContentType="application/vnd.openxmlformats-officedocument.presentationml.slide+xml"/>
  <Override PartName="/ppt/slides/slide41.xml" ContentType="application/vnd.openxmlformats-officedocument.presentationml.slide+xml"/>
  <Override PartName="/ppt/embeddings/Microsoft_Equation26.bin" ContentType="application/vnd.openxmlformats-officedocument.oleObject"/>
  <Override PartName="/ppt/embeddings/Microsoft_Equation12.bin" ContentType="application/vnd.openxmlformats-officedocument.oleObject"/>
  <Override PartName="/ppt/embeddings/Microsoft_Equation31.bin" ContentType="application/vnd.openxmlformats-officedocument.oleObject"/>
  <Default Extension="pict" ContentType="image/pict"/>
  <Override PartName="/ppt/slides/slide6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10.xml" ContentType="application/vnd.openxmlformats-officedocument.presentationml.slide+xml"/>
  <Override PartName="/ppt/slides/slide26.xml" ContentType="application/vnd.openxmlformats-officedocument.presentationml.slide+xml"/>
  <Override PartName="/ppt/slides/slide45.xml" ContentType="application/vnd.openxmlformats-officedocument.presentationml.slide+xml"/>
  <Override PartName="/ppt/embeddings/Microsoft_Equation1.bin" ContentType="application/vnd.openxmlformats-officedocument.oleObject"/>
  <Override PartName="/ppt/embeddings/Microsoft_Equation16.bin" ContentType="application/vnd.openxmlformats-officedocument.oleObject"/>
  <Override PartName="/ppt/embeddings/Microsoft_Equation35.bin" ContentType="application/vnd.openxmlformats-officedocument.oleObject"/>
  <Default Extension="png" ContentType="image/png"/>
  <Override PartName="/ppt/embeddings/Microsoft_Equation21.bin" ContentType="application/vnd.openxmlformats-officedocument.oleObject"/>
  <Override PartName="/ppt/embeddings/Microsoft_Equation40.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notesMasterIdLst>
    <p:notesMasterId r:id="rId57"/>
  </p:notesMasterIdLst>
  <p:sldIdLst>
    <p:sldId id="256" r:id="rId2"/>
    <p:sldId id="257" r:id="rId3"/>
    <p:sldId id="363" r:id="rId4"/>
    <p:sldId id="325" r:id="rId5"/>
    <p:sldId id="339" r:id="rId6"/>
    <p:sldId id="295" r:id="rId7"/>
    <p:sldId id="317" r:id="rId8"/>
    <p:sldId id="348" r:id="rId9"/>
    <p:sldId id="457" r:id="rId10"/>
    <p:sldId id="349" r:id="rId11"/>
    <p:sldId id="350" r:id="rId12"/>
    <p:sldId id="351" r:id="rId13"/>
    <p:sldId id="364" r:id="rId14"/>
    <p:sldId id="352" r:id="rId15"/>
    <p:sldId id="353" r:id="rId16"/>
    <p:sldId id="354" r:id="rId17"/>
    <p:sldId id="422" r:id="rId18"/>
    <p:sldId id="423" r:id="rId19"/>
    <p:sldId id="424" r:id="rId20"/>
    <p:sldId id="425" r:id="rId21"/>
    <p:sldId id="426" r:id="rId22"/>
    <p:sldId id="427" r:id="rId23"/>
    <p:sldId id="458" r:id="rId24"/>
    <p:sldId id="428" r:id="rId25"/>
    <p:sldId id="429" r:id="rId26"/>
    <p:sldId id="371" r:id="rId27"/>
    <p:sldId id="372" r:id="rId28"/>
    <p:sldId id="449" r:id="rId29"/>
    <p:sldId id="450" r:id="rId30"/>
    <p:sldId id="451" r:id="rId31"/>
    <p:sldId id="459" r:id="rId32"/>
    <p:sldId id="460" r:id="rId33"/>
    <p:sldId id="453" r:id="rId34"/>
    <p:sldId id="454" r:id="rId35"/>
    <p:sldId id="455" r:id="rId36"/>
    <p:sldId id="456" r:id="rId37"/>
    <p:sldId id="373" r:id="rId38"/>
    <p:sldId id="374" r:id="rId39"/>
    <p:sldId id="375" r:id="rId40"/>
    <p:sldId id="421" r:id="rId41"/>
    <p:sldId id="430" r:id="rId42"/>
    <p:sldId id="431" r:id="rId43"/>
    <p:sldId id="432" r:id="rId44"/>
    <p:sldId id="434" r:id="rId45"/>
    <p:sldId id="435" r:id="rId46"/>
    <p:sldId id="442" r:id="rId47"/>
    <p:sldId id="443" r:id="rId48"/>
    <p:sldId id="436" r:id="rId49"/>
    <p:sldId id="437" r:id="rId50"/>
    <p:sldId id="438" r:id="rId51"/>
    <p:sldId id="439" r:id="rId52"/>
    <p:sldId id="440" r:id="rId53"/>
    <p:sldId id="441" r:id="rId54"/>
    <p:sldId id="448" r:id="rId55"/>
    <p:sldId id="461" r:id="rId5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-98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notesMaster" Target="notesMasters/notesMaster1.xml"/><Relationship Id="rId58" Type="http://schemas.openxmlformats.org/officeDocument/2006/relationships/printerSettings" Target="printerSettings/printerSettings1.bin"/><Relationship Id="rId59" Type="http://schemas.openxmlformats.org/officeDocument/2006/relationships/presProps" Target="presProp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viewProps" Target="viewProps.xml"/><Relationship Id="rId61" Type="http://schemas.openxmlformats.org/officeDocument/2006/relationships/theme" Target="theme/theme1.xml"/><Relationship Id="rId6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ict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ict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pict"/><Relationship Id="rId4" Type="http://schemas.openxmlformats.org/officeDocument/2006/relationships/image" Target="../media/image7.pict"/><Relationship Id="rId1" Type="http://schemas.openxmlformats.org/officeDocument/2006/relationships/image" Target="../media/image4.pict"/><Relationship Id="rId2" Type="http://schemas.openxmlformats.org/officeDocument/2006/relationships/image" Target="../media/image5.pict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ict"/><Relationship Id="rId2" Type="http://schemas.openxmlformats.org/officeDocument/2006/relationships/image" Target="../media/image9.pict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ict"/><Relationship Id="rId2" Type="http://schemas.openxmlformats.org/officeDocument/2006/relationships/image" Target="../media/image11.pict"/><Relationship Id="rId3" Type="http://schemas.openxmlformats.org/officeDocument/2006/relationships/image" Target="../media/image12.pict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ict"/><Relationship Id="rId2" Type="http://schemas.openxmlformats.org/officeDocument/2006/relationships/image" Target="../media/image11.pict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ict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ict"/><Relationship Id="rId2" Type="http://schemas.openxmlformats.org/officeDocument/2006/relationships/image" Target="../media/image16.pict"/><Relationship Id="rId3" Type="http://schemas.openxmlformats.org/officeDocument/2006/relationships/image" Target="../media/image17.pict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ict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ict"/><Relationship Id="rId2" Type="http://schemas.openxmlformats.org/officeDocument/2006/relationships/image" Target="../media/image25.pict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ict"/><Relationship Id="rId2" Type="http://schemas.openxmlformats.org/officeDocument/2006/relationships/image" Target="../media/image25.pict"/><Relationship Id="rId3" Type="http://schemas.openxmlformats.org/officeDocument/2006/relationships/image" Target="../media/image26.pict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ict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ict"/><Relationship Id="rId2" Type="http://schemas.openxmlformats.org/officeDocument/2006/relationships/image" Target="../media/image28.pict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ict"/><Relationship Id="rId2" Type="http://schemas.openxmlformats.org/officeDocument/2006/relationships/image" Target="../media/image35.pict"/><Relationship Id="rId3" Type="http://schemas.openxmlformats.org/officeDocument/2006/relationships/image" Target="../media/image36.pict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ict"/><Relationship Id="rId4" Type="http://schemas.openxmlformats.org/officeDocument/2006/relationships/image" Target="../media/image37.pict"/><Relationship Id="rId1" Type="http://schemas.openxmlformats.org/officeDocument/2006/relationships/image" Target="../media/image34.pict"/><Relationship Id="rId2" Type="http://schemas.openxmlformats.org/officeDocument/2006/relationships/image" Target="../media/image35.pict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pict"/><Relationship Id="rId2" Type="http://schemas.openxmlformats.org/officeDocument/2006/relationships/image" Target="../media/image39.pict"/><Relationship Id="rId3" Type="http://schemas.openxmlformats.org/officeDocument/2006/relationships/image" Target="../media/image40.pict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pict"/><Relationship Id="rId2" Type="http://schemas.openxmlformats.org/officeDocument/2006/relationships/image" Target="../media/image41.pict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pict"/><Relationship Id="rId2" Type="http://schemas.openxmlformats.org/officeDocument/2006/relationships/image" Target="../media/image43.pict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pict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pict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C482E4-5923-6C4F-AD92-C7CEC602DCD1}" type="datetimeFigureOut">
              <a:rPr lang="en-US" smtClean="0"/>
              <a:pPr/>
              <a:t>3/2/11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936AC1-1689-AE4A-82A5-3982CB34310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walk through the math</a:t>
            </a:r>
            <a:r>
              <a:rPr lang="en-US" baseline="0" dirty="0" smtClean="0"/>
              <a:t> here…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936AC1-1689-AE4A-82A5-3982CB343106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1788CD6E-63F7-144B-97A7-1C85EE8E2D34}" type="datetimeFigureOut">
              <a:rPr lang="en-US" smtClean="0"/>
              <a:pPr/>
              <a:t>3/2/11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6FF8A03-8D80-BD4E-800E-12CE4055B4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CD6E-63F7-144B-97A7-1C85EE8E2D34}" type="datetimeFigureOut">
              <a:rPr lang="en-US" smtClean="0"/>
              <a:pPr/>
              <a:t>3/2/11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6FF8A03-8D80-BD4E-800E-12CE4055B4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CD6E-63F7-144B-97A7-1C85EE8E2D34}" type="datetimeFigureOut">
              <a:rPr lang="en-US" smtClean="0"/>
              <a:pPr/>
              <a:t>3/2/11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26FF8A03-8D80-BD4E-800E-12CE4055B4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788CD6E-63F7-144B-97A7-1C85EE8E2D34}" type="datetimeFigureOut">
              <a:rPr lang="en-US" smtClean="0"/>
              <a:pPr/>
              <a:t>3/2/11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26FF8A03-8D80-BD4E-800E-12CE4055B4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788CD6E-63F7-144B-97A7-1C85EE8E2D34}" type="datetimeFigureOut">
              <a:rPr lang="en-US" smtClean="0"/>
              <a:pPr/>
              <a:t>3/2/11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26FF8A03-8D80-BD4E-800E-12CE4055B4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CD6E-63F7-144B-97A7-1C85EE8E2D34}" type="datetimeFigureOut">
              <a:rPr lang="en-US" smtClean="0"/>
              <a:pPr/>
              <a:t>3/2/11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6FF8A03-8D80-BD4E-800E-12CE4055B4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CD6E-63F7-144B-97A7-1C85EE8E2D34}" type="datetimeFigureOut">
              <a:rPr lang="en-US" smtClean="0"/>
              <a:pPr/>
              <a:t>3/2/11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6FF8A03-8D80-BD4E-800E-12CE4055B4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CD6E-63F7-144B-97A7-1C85EE8E2D34}" type="datetimeFigureOut">
              <a:rPr lang="en-US" smtClean="0"/>
              <a:pPr/>
              <a:t>3/2/11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6FF8A03-8D80-BD4E-800E-12CE4055B4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1788CD6E-63F7-144B-97A7-1C85EE8E2D34}" type="datetimeFigureOut">
              <a:rPr lang="en-US" smtClean="0"/>
              <a:pPr/>
              <a:t>3/2/11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26FF8A03-8D80-BD4E-800E-12CE4055B4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8CD6E-63F7-144B-97A7-1C85EE8E2D34}" type="datetimeFigureOut">
              <a:rPr lang="en-US" smtClean="0"/>
              <a:pPr/>
              <a:t>3/2/11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F8A03-8D80-BD4E-800E-12CE4055B4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1788CD6E-63F7-144B-97A7-1C85EE8E2D34}" type="datetimeFigureOut">
              <a:rPr lang="en-US" smtClean="0"/>
              <a:pPr/>
              <a:t>3/2/11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26FF8A03-8D80-BD4E-800E-12CE4055B4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788CD6E-63F7-144B-97A7-1C85EE8E2D34}" type="datetimeFigureOut">
              <a:rPr lang="en-US" smtClean="0"/>
              <a:pPr/>
              <a:t>3/2/11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6FF8A03-8D80-BD4E-800E-12CE4055B4E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1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3.bin"/><Relationship Id="rId4" Type="http://schemas.openxmlformats.org/officeDocument/2006/relationships/oleObject" Target="../embeddings/Microsoft_Equation4.bin"/><Relationship Id="rId5" Type="http://schemas.openxmlformats.org/officeDocument/2006/relationships/oleObject" Target="../embeddings/Microsoft_Equation5.bin"/><Relationship Id="rId6" Type="http://schemas.openxmlformats.org/officeDocument/2006/relationships/oleObject" Target="../embeddings/Microsoft_Equation6.bin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7.bin"/><Relationship Id="rId4" Type="http://schemas.openxmlformats.org/officeDocument/2006/relationships/oleObject" Target="../embeddings/Microsoft_Equation8.bin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oleObject" Target="../embeddings/Microsoft_Equation9.bin"/><Relationship Id="rId5" Type="http://schemas.openxmlformats.org/officeDocument/2006/relationships/oleObject" Target="../embeddings/Microsoft_Equation10.bin"/><Relationship Id="rId6" Type="http://schemas.openxmlformats.org/officeDocument/2006/relationships/oleObject" Target="../embeddings/Microsoft_Equation11.bin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2.bin"/><Relationship Id="rId4" Type="http://schemas.openxmlformats.org/officeDocument/2006/relationships/oleObject" Target="../embeddings/Microsoft_Equation13.bin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14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5.bin"/><Relationship Id="rId4" Type="http://schemas.openxmlformats.org/officeDocument/2006/relationships/oleObject" Target="../embeddings/Microsoft_Equation16.bin"/><Relationship Id="rId5" Type="http://schemas.openxmlformats.org/officeDocument/2006/relationships/oleObject" Target="../embeddings/Microsoft_Equation17.bin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18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stanford.edu/~boyd/cvxbook/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9.bin"/><Relationship Id="rId4" Type="http://schemas.openxmlformats.org/officeDocument/2006/relationships/oleObject" Target="../embeddings/Microsoft_Equation20.bin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21.bin"/><Relationship Id="rId4" Type="http://schemas.openxmlformats.org/officeDocument/2006/relationships/oleObject" Target="../embeddings/Microsoft_Equation22.bin"/><Relationship Id="rId5" Type="http://schemas.openxmlformats.org/officeDocument/2006/relationships/oleObject" Target="../embeddings/Microsoft_Equation23.bin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24.bin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25.bin"/><Relationship Id="rId4" Type="http://schemas.openxmlformats.org/officeDocument/2006/relationships/oleObject" Target="../embeddings/Microsoft_Equation26.bin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w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w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27.bin"/><Relationship Id="rId4" Type="http://schemas.openxmlformats.org/officeDocument/2006/relationships/oleObject" Target="../embeddings/Microsoft_Equation28.bin"/><Relationship Id="rId5" Type="http://schemas.openxmlformats.org/officeDocument/2006/relationships/oleObject" Target="../embeddings/Microsoft_Equation29.bin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30.bin"/><Relationship Id="rId4" Type="http://schemas.openxmlformats.org/officeDocument/2006/relationships/oleObject" Target="../embeddings/Microsoft_Equation31.bin"/><Relationship Id="rId5" Type="http://schemas.openxmlformats.org/officeDocument/2006/relationships/oleObject" Target="../embeddings/Microsoft_Equation32.bin"/><Relationship Id="rId6" Type="http://schemas.openxmlformats.org/officeDocument/2006/relationships/oleObject" Target="../embeddings/Microsoft_Equation33.bin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34.bin"/><Relationship Id="rId4" Type="http://schemas.openxmlformats.org/officeDocument/2006/relationships/oleObject" Target="../embeddings/Microsoft_Equation35.bin"/><Relationship Id="rId5" Type="http://schemas.openxmlformats.org/officeDocument/2006/relationships/oleObject" Target="../embeddings/Microsoft_Equation36.bin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37.bin"/><Relationship Id="rId4" Type="http://schemas.openxmlformats.org/officeDocument/2006/relationships/oleObject" Target="../embeddings/Microsoft_Equation38.bin"/><Relationship Id="rId1" Type="http://schemas.openxmlformats.org/officeDocument/2006/relationships/vmlDrawing" Target="../drawings/vmlDrawing17.vml"/><Relationship Id="rId2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39.bin"/><Relationship Id="rId4" Type="http://schemas.openxmlformats.org/officeDocument/2006/relationships/oleObject" Target="../embeddings/Microsoft_Equation40.bin"/><Relationship Id="rId1" Type="http://schemas.openxmlformats.org/officeDocument/2006/relationships/vmlDrawing" Target="../drawings/vmlDrawing18.vml"/><Relationship Id="rId2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19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41.bin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20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42.bin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nytimes.com/2010/12/23/business/23trading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69143" y="4038600"/>
            <a:ext cx="7170057" cy="1828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Natural Language Learning: </a:t>
            </a:r>
            <a:r>
              <a:rPr lang="en-US" dirty="0" err="1" smtClean="0"/>
              <a:t>MaxImum</a:t>
            </a:r>
            <a:r>
              <a:rPr lang="en-US" dirty="0" smtClean="0"/>
              <a:t> entropy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3213705" cy="6858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David Kauchak</a:t>
            </a:r>
          </a:p>
          <a:p>
            <a:r>
              <a:rPr lang="en-US" dirty="0" smtClean="0"/>
              <a:t>CS159, Spring 2011</a:t>
            </a:r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6978952" y="6050037"/>
            <a:ext cx="2165048" cy="6858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r>
              <a:rPr kumimoji="0" lang="en-US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Some material </a:t>
            </a:r>
            <a:r>
              <a:rPr lang="en-US" i="1" dirty="0" smtClean="0">
                <a:solidFill>
                  <a:srgbClr val="FFFFFF"/>
                </a:solidFill>
              </a:rPr>
              <a:t>derived from Jason Eisner</a:t>
            </a:r>
            <a:endParaRPr kumimoji="0" lang="en-US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Assignment 4</a:t>
            </a:r>
          </a:p>
          <a:p>
            <a:r>
              <a:rPr lang="en-US" dirty="0" smtClean="0"/>
              <a:t>Assignment 3 grades back soon</a:t>
            </a:r>
          </a:p>
          <a:p>
            <a:endParaRPr lang="en-US" dirty="0" smtClean="0"/>
          </a:p>
          <a:p>
            <a:r>
              <a:rPr lang="en-US" dirty="0" smtClean="0"/>
              <a:t>Next Monday’s class in the intro </a:t>
            </a:r>
            <a:r>
              <a:rPr lang="en-US" dirty="0" err="1" smtClean="0"/>
              <a:t>lab(Edmunds</a:t>
            </a:r>
            <a:r>
              <a:rPr lang="en-US" dirty="0" smtClean="0"/>
              <a:t> 229)</a:t>
            </a:r>
          </a:p>
          <a:p>
            <a:r>
              <a:rPr lang="en-US" dirty="0" smtClean="0"/>
              <a:t>Quiz #2 next Wednesday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classifier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81429" y="1600200"/>
            <a:ext cx="8584619" cy="44958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A linear classifier predicts the label based on a weighted, linear combination of the features</a:t>
            </a:r>
          </a:p>
          <a:p>
            <a:pPr>
              <a:buNone/>
            </a:pPr>
            <a:endParaRPr lang="en-US" sz="2000" dirty="0" smtClean="0"/>
          </a:p>
          <a:p>
            <a:r>
              <a:rPr lang="en-US" sz="2000" dirty="0" smtClean="0"/>
              <a:t>For two classes, a linear classifier can be viewed as a plane (</a:t>
            </a:r>
            <a:r>
              <a:rPr lang="en-US" sz="2000" dirty="0" err="1" smtClean="0"/>
              <a:t>hyperplane</a:t>
            </a:r>
            <a:r>
              <a:rPr lang="en-US" sz="2000" dirty="0" smtClean="0"/>
              <a:t>) in the feature space</a:t>
            </a:r>
            <a:endParaRPr lang="en-US" sz="20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108539" y="2297491"/>
          <a:ext cx="5650200" cy="395514"/>
        </p:xfrm>
        <a:graphic>
          <a:graphicData uri="http://schemas.openxmlformats.org/presentationml/2006/ole">
            <p:oleObj spid="_x0000_s175106" name="Equation" r:id="rId3" imgW="2540000" imgH="177800" progId="Equation.3">
              <p:embed/>
            </p:oleObj>
          </a:graphicData>
        </a:graphic>
      </p:graphicFrame>
      <p:cxnSp>
        <p:nvCxnSpPr>
          <p:cNvPr id="5" name="Straight Arrow Connector 4"/>
          <p:cNvCxnSpPr/>
          <p:nvPr/>
        </p:nvCxnSpPr>
        <p:spPr>
          <a:xfrm rot="5400000" flipH="1" flipV="1">
            <a:off x="1123646" y="4793346"/>
            <a:ext cx="3120568" cy="24192"/>
          </a:xfrm>
          <a:prstGeom prst="straightConnector1">
            <a:avLst/>
          </a:prstGeom>
          <a:ln w="28575" cap="flat" cmpd="sng" algn="ctr">
            <a:solidFill>
              <a:srgbClr val="0D0D0D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679094" y="6348796"/>
            <a:ext cx="3379399" cy="1588"/>
          </a:xfrm>
          <a:prstGeom prst="straightConnector1">
            <a:avLst/>
          </a:prstGeom>
          <a:ln w="28575" cap="flat" cmpd="sng" algn="ctr">
            <a:solidFill>
              <a:srgbClr val="0D0D0D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 flipH="1" flipV="1">
            <a:off x="2329534" y="4434126"/>
            <a:ext cx="2256976" cy="1572373"/>
          </a:xfrm>
          <a:prstGeom prst="straightConnector1">
            <a:avLst/>
          </a:prstGeom>
          <a:ln w="28575" cap="flat" cmpd="sng" algn="ctr">
            <a:solidFill>
              <a:srgbClr val="0D0D0D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12"/>
          <p:cNvSpPr>
            <a:spLocks noChangeArrowheads="1"/>
          </p:cNvSpPr>
          <p:nvPr/>
        </p:nvSpPr>
        <p:spPr bwMode="auto">
          <a:xfrm>
            <a:off x="3063711" y="4297443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12"/>
          <p:cNvSpPr>
            <a:spLocks noChangeArrowheads="1"/>
          </p:cNvSpPr>
          <p:nvPr/>
        </p:nvSpPr>
        <p:spPr bwMode="auto">
          <a:xfrm>
            <a:off x="3216111" y="4602243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12"/>
          <p:cNvSpPr>
            <a:spLocks noChangeArrowheads="1"/>
          </p:cNvSpPr>
          <p:nvPr/>
        </p:nvSpPr>
        <p:spPr bwMode="auto">
          <a:xfrm>
            <a:off x="3520911" y="3939424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Oval 12"/>
          <p:cNvSpPr>
            <a:spLocks noChangeArrowheads="1"/>
          </p:cNvSpPr>
          <p:nvPr/>
        </p:nvSpPr>
        <p:spPr bwMode="auto">
          <a:xfrm>
            <a:off x="3597111" y="4373643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12"/>
          <p:cNvSpPr>
            <a:spLocks noChangeArrowheads="1"/>
          </p:cNvSpPr>
          <p:nvPr/>
        </p:nvSpPr>
        <p:spPr bwMode="auto">
          <a:xfrm>
            <a:off x="3139911" y="3863224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5"/>
          <p:cNvSpPr>
            <a:spLocks noChangeArrowheads="1"/>
          </p:cNvSpPr>
          <p:nvPr/>
        </p:nvSpPr>
        <p:spPr bwMode="auto">
          <a:xfrm>
            <a:off x="4853809" y="4602243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9"/>
          <p:cNvSpPr>
            <a:spLocks noChangeArrowheads="1"/>
          </p:cNvSpPr>
          <p:nvPr/>
        </p:nvSpPr>
        <p:spPr bwMode="auto">
          <a:xfrm>
            <a:off x="4777609" y="5669043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20"/>
          <p:cNvSpPr>
            <a:spLocks noChangeArrowheads="1"/>
          </p:cNvSpPr>
          <p:nvPr/>
        </p:nvSpPr>
        <p:spPr bwMode="auto">
          <a:xfrm>
            <a:off x="5311009" y="5059443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168009" y="6350384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</a:t>
            </a:r>
            <a:r>
              <a:rPr lang="en-US" sz="2400" baseline="-25000" dirty="0" smtClean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098519" y="452381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</a:t>
            </a:r>
            <a:r>
              <a:rPr lang="en-US" sz="2400" baseline="-25000" dirty="0" smtClean="0">
                <a:solidFill>
                  <a:srgbClr val="0000FF"/>
                </a:solidFill>
              </a:rPr>
              <a:t>2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927036" y="4894948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</a:t>
            </a:r>
            <a:r>
              <a:rPr lang="en-US" sz="2400" baseline="-25000" dirty="0" smtClean="0">
                <a:solidFill>
                  <a:srgbClr val="0000FF"/>
                </a:solidFill>
              </a:rPr>
              <a:t>3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21" name="Parallelogram 20"/>
          <p:cNvSpPr/>
          <p:nvPr/>
        </p:nvSpPr>
        <p:spPr>
          <a:xfrm rot="3600566" flipH="1">
            <a:off x="3081134" y="3721074"/>
            <a:ext cx="1694759" cy="2075373"/>
          </a:xfrm>
          <a:prstGeom prst="parallelogram">
            <a:avLst>
              <a:gd name="adj" fmla="val 55931"/>
            </a:avLst>
          </a:prstGeom>
          <a:solidFill>
            <a:srgbClr val="FF6600">
              <a:alpha val="65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8"/>
          <p:cNvSpPr>
            <a:spLocks noChangeArrowheads="1"/>
          </p:cNvSpPr>
          <p:nvPr/>
        </p:nvSpPr>
        <p:spPr bwMode="auto">
          <a:xfrm>
            <a:off x="4244209" y="4754643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val 23"/>
          <p:cNvSpPr/>
          <p:nvPr/>
        </p:nvSpPr>
        <p:spPr>
          <a:xfrm>
            <a:off x="3507619" y="1536098"/>
            <a:ext cx="1282095" cy="461665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964" name="Rectangle 1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The 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Naive </a:t>
            </a:r>
            <a:r>
              <a:rPr lang="en-US" dirty="0" err="1">
                <a:ea typeface="ＭＳ Ｐゴシック" pitchFamily="-110" charset="-128"/>
                <a:cs typeface="ＭＳ Ｐゴシック" pitchFamily="-110" charset="-128"/>
              </a:rPr>
              <a:t>Bayes</a:t>
            </a:r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 Classifier</a:t>
            </a:r>
          </a:p>
        </p:txBody>
      </p:sp>
      <p:sp>
        <p:nvSpPr>
          <p:cNvPr id="40965" name="Rectangle 20"/>
          <p:cNvSpPr>
            <a:spLocks noGrp="1" noChangeArrowheads="1"/>
          </p:cNvSpPr>
          <p:nvPr>
            <p:ph type="body" idx="1"/>
          </p:nvPr>
        </p:nvSpPr>
        <p:spPr>
          <a:xfrm>
            <a:off x="457200" y="3756770"/>
            <a:ext cx="7283752" cy="1325562"/>
          </a:xfrm>
        </p:spPr>
        <p:txBody>
          <a:bodyPr>
            <a:normAutofit/>
          </a:bodyPr>
          <a:lstStyle/>
          <a:p>
            <a:pPr eaLnBrk="1" hangingPunct="1">
              <a:buNone/>
            </a:pPr>
            <a:r>
              <a:rPr lang="en-US" sz="2400" b="1" dirty="0">
                <a:solidFill>
                  <a:srgbClr val="00A000"/>
                </a:solidFill>
                <a:ea typeface="ＭＳ Ｐゴシック" pitchFamily="-110" charset="-128"/>
                <a:cs typeface="ＭＳ Ｐゴシック" pitchFamily="-110" charset="-128"/>
              </a:rPr>
              <a:t>Conditional Independence Assumption:</a:t>
            </a:r>
            <a:r>
              <a:rPr lang="en-US" sz="2400" dirty="0" smtClean="0">
                <a:ea typeface="ＭＳ Ｐゴシック" pitchFamily="-110" charset="-128"/>
                <a:cs typeface="ＭＳ Ｐゴシック" pitchFamily="-110" charset="-128"/>
              </a:rPr>
              <a:t> features are </a:t>
            </a:r>
            <a:r>
              <a:rPr lang="en-US" sz="2400" dirty="0">
                <a:ea typeface="ＭＳ Ｐゴシック" pitchFamily="-110" charset="-128"/>
                <a:cs typeface="ＭＳ Ｐゴシック" pitchFamily="-110" charset="-128"/>
              </a:rPr>
              <a:t>independent of </a:t>
            </a:r>
            <a:r>
              <a:rPr lang="en-US" sz="2400" dirty="0" smtClean="0">
                <a:ea typeface="ＭＳ Ｐゴシック" pitchFamily="-110" charset="-128"/>
                <a:cs typeface="ＭＳ Ｐゴシック" pitchFamily="-110" charset="-128"/>
              </a:rPr>
              <a:t>each other </a:t>
            </a:r>
            <a:r>
              <a:rPr lang="en-US" sz="2400" dirty="0">
                <a:ea typeface="ＭＳ Ｐゴシック" pitchFamily="-110" charset="-128"/>
                <a:cs typeface="ＭＳ Ｐゴシック" pitchFamily="-110" charset="-128"/>
              </a:rPr>
              <a:t>given the class:</a:t>
            </a:r>
            <a:endParaRPr lang="en-US" sz="2400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eaLnBrk="1" hangingPunct="1"/>
            <a:endParaRPr lang="en-US" sz="2400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graphicFrame>
        <p:nvGraphicFramePr>
          <p:cNvPr id="657411" name="Object 3"/>
          <p:cNvGraphicFramePr>
            <a:graphicFrameLocks noChangeAspect="1"/>
          </p:cNvGraphicFramePr>
          <p:nvPr/>
        </p:nvGraphicFramePr>
        <p:xfrm>
          <a:off x="723976" y="6012619"/>
          <a:ext cx="6835548" cy="650574"/>
        </p:xfrm>
        <a:graphic>
          <a:graphicData uri="http://schemas.openxmlformats.org/presentationml/2006/ole">
            <p:oleObj spid="_x0000_s111619" name="Equation" r:id="rId3" imgW="2794000" imgH="266700" progId="Equation.3">
              <p:embed/>
            </p:oleObj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3713239" y="1524003"/>
            <a:ext cx="1076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spam</a:t>
            </a:r>
            <a:endParaRPr lang="en-US" sz="2400" dirty="0"/>
          </a:p>
        </p:txBody>
      </p:sp>
      <p:cxnSp>
        <p:nvCxnSpPr>
          <p:cNvPr id="26" name="Straight Arrow Connector 25"/>
          <p:cNvCxnSpPr>
            <a:stCxn id="24" idx="3"/>
          </p:cNvCxnSpPr>
          <p:nvPr/>
        </p:nvCxnSpPr>
        <p:spPr>
          <a:xfrm rot="5400000">
            <a:off x="2776480" y="2020245"/>
            <a:ext cx="1008989" cy="82880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5400000">
            <a:off x="3040095" y="2295955"/>
            <a:ext cx="1117970" cy="49739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16200000" flipH="1">
            <a:off x="3477479" y="2564008"/>
            <a:ext cx="1117970" cy="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16200000" flipH="1">
            <a:off x="3934395" y="2386331"/>
            <a:ext cx="1117972" cy="20561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rot="16200000" flipH="1">
            <a:off x="4533109" y="2077775"/>
            <a:ext cx="1117972" cy="6047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1966684" y="2842383"/>
            <a:ext cx="972457" cy="461665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2172304" y="2830288"/>
            <a:ext cx="766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buy</a:t>
            </a:r>
            <a:endParaRPr lang="en-US" sz="2000" dirty="0"/>
          </a:p>
        </p:txBody>
      </p:sp>
      <p:sp>
        <p:nvSpPr>
          <p:cNvPr id="40" name="Oval 39"/>
          <p:cNvSpPr/>
          <p:nvPr/>
        </p:nvSpPr>
        <p:spPr>
          <a:xfrm>
            <a:off x="2821817" y="3135089"/>
            <a:ext cx="972457" cy="461665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2866571" y="3122994"/>
            <a:ext cx="9277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viagra</a:t>
            </a:r>
            <a:endParaRPr lang="en-US" sz="2000" dirty="0"/>
          </a:p>
        </p:txBody>
      </p:sp>
      <p:sp>
        <p:nvSpPr>
          <p:cNvPr id="42" name="Oval 41"/>
          <p:cNvSpPr/>
          <p:nvPr/>
        </p:nvSpPr>
        <p:spPr>
          <a:xfrm>
            <a:off x="5188857" y="2899474"/>
            <a:ext cx="972457" cy="461665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4397847" y="3003494"/>
            <a:ext cx="972457" cy="461665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603467" y="2991399"/>
            <a:ext cx="766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the</a:t>
            </a:r>
            <a:endParaRPr lang="en-US" sz="2000" dirty="0"/>
          </a:p>
        </p:txBody>
      </p:sp>
      <p:sp>
        <p:nvSpPr>
          <p:cNvPr id="46" name="Oval 45"/>
          <p:cNvSpPr/>
          <p:nvPr/>
        </p:nvSpPr>
        <p:spPr>
          <a:xfrm>
            <a:off x="3623733" y="3099529"/>
            <a:ext cx="972457" cy="461665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3829353" y="3087434"/>
            <a:ext cx="766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now</a:t>
            </a:r>
            <a:endParaRPr lang="en-US" sz="2000" dirty="0"/>
          </a:p>
        </p:txBody>
      </p:sp>
      <p:sp>
        <p:nvSpPr>
          <p:cNvPr id="43" name="TextBox 42"/>
          <p:cNvSpPr txBox="1"/>
          <p:nvPr/>
        </p:nvSpPr>
        <p:spPr>
          <a:xfrm>
            <a:off x="5225147" y="2911569"/>
            <a:ext cx="19445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enlargement</a:t>
            </a:r>
            <a:endParaRPr lang="en-US" sz="1600" dirty="0"/>
          </a:p>
        </p:txBody>
      </p:sp>
      <p:sp>
        <p:nvSpPr>
          <p:cNvPr id="48" name="TextBox 47"/>
          <p:cNvSpPr txBox="1"/>
          <p:nvPr/>
        </p:nvSpPr>
        <p:spPr>
          <a:xfrm>
            <a:off x="7169683" y="2899474"/>
            <a:ext cx="17508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assume binary features for now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84630" y="5082332"/>
            <a:ext cx="74143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Learn parameters by maximum likelihood estimation (i.e. maximize likelihood of the training data)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NB is a linear classifier</a:t>
            </a:r>
            <a:endParaRPr lang="en-US" dirty="0"/>
          </a:p>
        </p:txBody>
      </p:sp>
      <p:graphicFrame>
        <p:nvGraphicFramePr>
          <p:cNvPr id="130050" name="Object 2"/>
          <p:cNvGraphicFramePr>
            <a:graphicFrameLocks noChangeAspect="1"/>
          </p:cNvGraphicFramePr>
          <p:nvPr/>
        </p:nvGraphicFramePr>
        <p:xfrm>
          <a:off x="886584" y="1693485"/>
          <a:ext cx="6149975" cy="585788"/>
        </p:xfrm>
        <a:graphic>
          <a:graphicData uri="http://schemas.openxmlformats.org/presentationml/2006/ole">
            <p:oleObj spid="_x0000_s130050" name="Equation" r:id="rId3" imgW="2794000" imgH="266700" progId="Equation.3">
              <p:embed/>
            </p:oleObj>
          </a:graphicData>
        </a:graphic>
      </p:graphicFrame>
      <p:graphicFrame>
        <p:nvGraphicFramePr>
          <p:cNvPr id="130051" name="Object 3"/>
          <p:cNvGraphicFramePr>
            <a:graphicFrameLocks noChangeAspect="1"/>
          </p:cNvGraphicFramePr>
          <p:nvPr/>
        </p:nvGraphicFramePr>
        <p:xfrm>
          <a:off x="1617138" y="2665413"/>
          <a:ext cx="6065838" cy="587375"/>
        </p:xfrm>
        <a:graphic>
          <a:graphicData uri="http://schemas.openxmlformats.org/presentationml/2006/ole">
            <p:oleObj spid="_x0000_s130051" name="Equation" r:id="rId4" imgW="2755900" imgH="266700" progId="Equation.3">
              <p:embed/>
            </p:oleObj>
          </a:graphicData>
        </a:graphic>
      </p:graphicFrame>
      <p:graphicFrame>
        <p:nvGraphicFramePr>
          <p:cNvPr id="130052" name="Object 4"/>
          <p:cNvGraphicFramePr>
            <a:graphicFrameLocks noChangeAspect="1"/>
          </p:cNvGraphicFramePr>
          <p:nvPr/>
        </p:nvGraphicFramePr>
        <p:xfrm>
          <a:off x="1629156" y="3594901"/>
          <a:ext cx="7418084" cy="476757"/>
        </p:xfrm>
        <a:graphic>
          <a:graphicData uri="http://schemas.openxmlformats.org/presentationml/2006/ole">
            <p:oleObj spid="_x0000_s130052" name="Equation" r:id="rId5" imgW="4152900" imgH="266700" progId="Equation.3">
              <p:embed/>
            </p:oleObj>
          </a:graphicData>
        </a:graphic>
      </p:graphicFrame>
      <p:graphicFrame>
        <p:nvGraphicFramePr>
          <p:cNvPr id="130054" name="Object 6"/>
          <p:cNvGraphicFramePr>
            <a:graphicFrameLocks noChangeAspect="1"/>
          </p:cNvGraphicFramePr>
          <p:nvPr/>
        </p:nvGraphicFramePr>
        <p:xfrm>
          <a:off x="1696133" y="4410545"/>
          <a:ext cx="6534150" cy="522288"/>
        </p:xfrm>
        <a:graphic>
          <a:graphicData uri="http://schemas.openxmlformats.org/presentationml/2006/ole">
            <p:oleObj spid="_x0000_s130054" name="Equation" r:id="rId6" imgW="3657600" imgH="292100" progId="Equation.3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378095" y="4823978"/>
            <a:ext cx="852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</a:t>
            </a:r>
            <a:r>
              <a:rPr lang="en-US" sz="2400" baseline="-25000" dirty="0" smtClean="0">
                <a:solidFill>
                  <a:srgbClr val="0000FF"/>
                </a:solidFill>
              </a:rPr>
              <a:t>0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13449" y="4908643"/>
            <a:ext cx="852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</a:t>
            </a:r>
            <a:r>
              <a:rPr lang="en-US" sz="2400" baseline="-25000" dirty="0" smtClean="0">
                <a:solidFill>
                  <a:srgbClr val="0000FF"/>
                </a:solidFill>
              </a:rPr>
              <a:t>1</a:t>
            </a:r>
            <a:r>
              <a:rPr lang="en-US" sz="2400" dirty="0" smtClean="0">
                <a:solidFill>
                  <a:srgbClr val="0000FF"/>
                </a:solidFill>
              </a:rPr>
              <a:t>w</a:t>
            </a:r>
            <a:r>
              <a:rPr lang="en-US" sz="2400" baseline="-25000" dirty="0" smtClean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05926" y="4896548"/>
            <a:ext cx="852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</a:t>
            </a:r>
            <a:r>
              <a:rPr lang="en-US" sz="2400" baseline="-25000" dirty="0" smtClean="0">
                <a:solidFill>
                  <a:srgbClr val="0000FF"/>
                </a:solidFill>
              </a:rPr>
              <a:t>2</a:t>
            </a:r>
            <a:r>
              <a:rPr lang="en-US" sz="2400" dirty="0" smtClean="0">
                <a:solidFill>
                  <a:srgbClr val="0000FF"/>
                </a:solidFill>
              </a:rPr>
              <a:t>w</a:t>
            </a:r>
            <a:r>
              <a:rPr lang="en-US" sz="2400" baseline="-25000" dirty="0" smtClean="0">
                <a:solidFill>
                  <a:srgbClr val="0000FF"/>
                </a:solidFill>
              </a:rPr>
              <a:t>2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regression</a:t>
            </a:r>
            <a:endParaRPr lang="en-US" dirty="0"/>
          </a:p>
        </p:txBody>
      </p:sp>
      <p:graphicFrame>
        <p:nvGraphicFramePr>
          <p:cNvPr id="61443" name="Object 3"/>
          <p:cNvGraphicFramePr>
            <a:graphicFrameLocks noChangeAspect="1"/>
          </p:cNvGraphicFramePr>
          <p:nvPr/>
        </p:nvGraphicFramePr>
        <p:xfrm>
          <a:off x="1800075" y="2680844"/>
          <a:ext cx="4914900" cy="457200"/>
        </p:xfrm>
        <a:graphic>
          <a:graphicData uri="http://schemas.openxmlformats.org/presentationml/2006/ole">
            <p:oleObj spid="_x0000_s61443" name="Equation" r:id="rId3" imgW="2184400" imgH="203200" progId="Equation.3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890737" y="3835272"/>
            <a:ext cx="101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weights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rot="16200000" flipV="1">
            <a:off x="3551875" y="3314981"/>
            <a:ext cx="681654" cy="35892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 flipH="1" flipV="1">
            <a:off x="3997433" y="3380751"/>
            <a:ext cx="725199" cy="27093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487714" y="3878818"/>
            <a:ext cx="1294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real value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61446" name="Object 6"/>
          <p:cNvGraphicFramePr>
            <a:graphicFrameLocks noChangeAspect="1"/>
          </p:cNvGraphicFramePr>
          <p:nvPr/>
        </p:nvGraphicFramePr>
        <p:xfrm>
          <a:off x="758825" y="5265738"/>
          <a:ext cx="7286625" cy="685800"/>
        </p:xfrm>
        <a:graphic>
          <a:graphicData uri="http://schemas.openxmlformats.org/presentationml/2006/ole">
            <p:oleObj spid="_x0000_s61446" name="Equation" r:id="rId4" imgW="3238500" imgH="304800" progId="Equation.3">
              <p:embed/>
            </p:oleObj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02292" y="4584095"/>
            <a:ext cx="8310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Learn weights by minimizing the square error on the training data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rot="5400000" flipH="1" flipV="1">
            <a:off x="1793984" y="3548873"/>
            <a:ext cx="572798" cy="158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02292" y="1717524"/>
            <a:ext cx="83106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Predict the response based on a weighted, linear combination of the features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 views of logistic regression</a:t>
            </a:r>
            <a:endParaRPr lang="en-US" dirty="0"/>
          </a:p>
        </p:txBody>
      </p:sp>
      <p:graphicFrame>
        <p:nvGraphicFramePr>
          <p:cNvPr id="93186" name="Object 4"/>
          <p:cNvGraphicFramePr>
            <a:graphicFrameLocks noChangeAspect="1"/>
          </p:cNvGraphicFramePr>
          <p:nvPr/>
        </p:nvGraphicFramePr>
        <p:xfrm>
          <a:off x="364659" y="1751806"/>
          <a:ext cx="6162675" cy="719138"/>
        </p:xfrm>
        <a:graphic>
          <a:graphicData uri="http://schemas.openxmlformats.org/presentationml/2006/ole">
            <p:oleObj spid="_x0000_s93186" name="Equation" r:id="rId4" imgW="3365500" imgH="393700" progId="Equation.3">
              <p:embed/>
            </p:oleObj>
          </a:graphicData>
        </a:graphic>
      </p:graphicFrame>
      <p:graphicFrame>
        <p:nvGraphicFramePr>
          <p:cNvPr id="93189" name="Object 4"/>
          <p:cNvGraphicFramePr>
            <a:graphicFrameLocks noChangeAspect="1"/>
          </p:cNvGraphicFramePr>
          <p:nvPr/>
        </p:nvGraphicFramePr>
        <p:xfrm>
          <a:off x="482829" y="5616575"/>
          <a:ext cx="4814887" cy="652463"/>
        </p:xfrm>
        <a:graphic>
          <a:graphicData uri="http://schemas.openxmlformats.org/presentationml/2006/ole">
            <p:oleObj spid="_x0000_s93189" name="Equation" r:id="rId5" imgW="2628900" imgH="35560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477093" y="2636762"/>
            <a:ext cx="223761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2404523" y="4760932"/>
            <a:ext cx="223761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graphicFrame>
        <p:nvGraphicFramePr>
          <p:cNvPr id="93192" name="Object 8"/>
          <p:cNvGraphicFramePr>
            <a:graphicFrameLocks noChangeAspect="1"/>
          </p:cNvGraphicFramePr>
          <p:nvPr/>
        </p:nvGraphicFramePr>
        <p:xfrm>
          <a:off x="490830" y="3641725"/>
          <a:ext cx="4605337" cy="698500"/>
        </p:xfrm>
        <a:graphic>
          <a:graphicData uri="http://schemas.openxmlformats.org/presentationml/2006/ole">
            <p:oleObj spid="_x0000_s93192" name="Equation" r:id="rId6" imgW="2514600" imgH="381000" progId="Equation.3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978950" y="1751806"/>
            <a:ext cx="21650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linear classifier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61236" y="3740060"/>
            <a:ext cx="21650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exponential model (log-linear model)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075715" y="5723788"/>
            <a:ext cx="21650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logistic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24467"/>
          </a:xfrm>
        </p:spPr>
        <p:txBody>
          <a:bodyPr>
            <a:normAutofit/>
          </a:bodyPr>
          <a:lstStyle/>
          <a:p>
            <a:r>
              <a:rPr lang="en-US" dirty="0" smtClean="0"/>
              <a:t>Find the best fit of the data based on a logistic function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" y="3856710"/>
            <a:ext cx="3479800" cy="2336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3709" y="3374567"/>
            <a:ext cx="3763434" cy="28189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 logistic regression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should we learn the parameters for logistic regression (i.e. the </a:t>
            </a:r>
            <a:r>
              <a:rPr lang="en-US" dirty="0" err="1" smtClean="0"/>
              <a:t>w’s</a:t>
            </a:r>
            <a:r>
              <a:rPr lang="en-US" dirty="0" smtClean="0"/>
              <a:t>)?</a:t>
            </a:r>
          </a:p>
          <a:p>
            <a:endParaRPr lang="en-US" dirty="0" smtClean="0"/>
          </a:p>
          <a:p>
            <a:pPr lvl="1"/>
            <a:endParaRPr lang="en-US" dirty="0" smtClean="0">
              <a:solidFill>
                <a:srgbClr val="FF0000"/>
              </a:solidFill>
            </a:endParaRPr>
          </a:p>
        </p:txBody>
      </p:sp>
      <p:graphicFrame>
        <p:nvGraphicFramePr>
          <p:cNvPr id="141314" name="Object 4"/>
          <p:cNvGraphicFramePr>
            <a:graphicFrameLocks noChangeAspect="1"/>
          </p:cNvGraphicFramePr>
          <p:nvPr/>
        </p:nvGraphicFramePr>
        <p:xfrm>
          <a:off x="1624769" y="3018517"/>
          <a:ext cx="6162675" cy="720725"/>
        </p:xfrm>
        <a:graphic>
          <a:graphicData uri="http://schemas.openxmlformats.org/presentationml/2006/ole">
            <p:oleObj spid="_x0000_s283650" name="Equation" r:id="rId3" imgW="3365500" imgH="393700" progId="Equation.3">
              <p:embed/>
            </p:oleObj>
          </a:graphicData>
        </a:graphic>
      </p:graphicFrame>
      <p:graphicFrame>
        <p:nvGraphicFramePr>
          <p:cNvPr id="283651" name="Object 3"/>
          <p:cNvGraphicFramePr>
            <a:graphicFrameLocks noChangeAspect="1"/>
          </p:cNvGraphicFramePr>
          <p:nvPr/>
        </p:nvGraphicFramePr>
        <p:xfrm>
          <a:off x="1849362" y="4793759"/>
          <a:ext cx="4814888" cy="652463"/>
        </p:xfrm>
        <a:graphic>
          <a:graphicData uri="http://schemas.openxmlformats.org/presentationml/2006/ole">
            <p:oleObj spid="_x0000_s283651" name="Equation" r:id="rId4" imgW="2628900" imgH="355600" progId="Equation.3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136571" y="4003524"/>
            <a:ext cx="2189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parameters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rot="5400000" flipH="1" flipV="1">
            <a:off x="4741334" y="3580191"/>
            <a:ext cx="495905" cy="35076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6200000" flipH="1">
            <a:off x="4526859" y="4659901"/>
            <a:ext cx="767619" cy="19352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 logistic regression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Idea 1: minimize the squared error (like linear regression)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Any problems?</a:t>
            </a:r>
          </a:p>
          <a:p>
            <a:pPr lvl="1"/>
            <a:endParaRPr lang="en-US" dirty="0" smtClean="0">
              <a:solidFill>
                <a:srgbClr val="FF0000"/>
              </a:solidFill>
            </a:endParaRPr>
          </a:p>
          <a:p>
            <a:pPr lvl="1"/>
            <a:endParaRPr lang="en-US" dirty="0" smtClean="0">
              <a:solidFill>
                <a:srgbClr val="FF0000"/>
              </a:solidFill>
            </a:endParaRPr>
          </a:p>
          <a:p>
            <a:pPr lvl="1"/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We don’t know what the actual probability values are!</a:t>
            </a:r>
            <a:endParaRPr lang="en-US" dirty="0">
              <a:solidFill>
                <a:srgbClr val="0000FF"/>
              </a:solidFill>
            </a:endParaRPr>
          </a:p>
        </p:txBody>
      </p:sp>
      <p:graphicFrame>
        <p:nvGraphicFramePr>
          <p:cNvPr id="141314" name="Object 4"/>
          <p:cNvGraphicFramePr>
            <a:graphicFrameLocks noChangeAspect="1"/>
          </p:cNvGraphicFramePr>
          <p:nvPr/>
        </p:nvGraphicFramePr>
        <p:xfrm>
          <a:off x="1624769" y="3369270"/>
          <a:ext cx="6162675" cy="720725"/>
        </p:xfrm>
        <a:graphic>
          <a:graphicData uri="http://schemas.openxmlformats.org/presentationml/2006/ole">
            <p:oleObj spid="_x0000_s141314" name="Equation" r:id="rId3" imgW="3365500" imgH="3937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 logistic regression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Idea 2: maximum likelihood training</a:t>
            </a:r>
            <a:endParaRPr lang="en-US" dirty="0"/>
          </a:p>
        </p:txBody>
      </p:sp>
      <p:graphicFrame>
        <p:nvGraphicFramePr>
          <p:cNvPr id="142338" name="Object 2"/>
          <p:cNvGraphicFramePr>
            <a:graphicFrameLocks noChangeAspect="1"/>
          </p:cNvGraphicFramePr>
          <p:nvPr/>
        </p:nvGraphicFramePr>
        <p:xfrm>
          <a:off x="1259761" y="2322286"/>
          <a:ext cx="3538537" cy="682625"/>
        </p:xfrm>
        <a:graphic>
          <a:graphicData uri="http://schemas.openxmlformats.org/presentationml/2006/ole">
            <p:oleObj spid="_x0000_s142338" name="Equation" r:id="rId3" imgW="1905000" imgH="368300" progId="Equation.3">
              <p:embed/>
            </p:oleObj>
          </a:graphicData>
        </a:graphic>
      </p:graphicFrame>
      <p:graphicFrame>
        <p:nvGraphicFramePr>
          <p:cNvPr id="142339" name="Object 3"/>
          <p:cNvGraphicFramePr>
            <a:graphicFrameLocks noChangeAspect="1"/>
          </p:cNvGraphicFramePr>
          <p:nvPr/>
        </p:nvGraphicFramePr>
        <p:xfrm>
          <a:off x="2398713" y="3005138"/>
          <a:ext cx="3043237" cy="1152525"/>
        </p:xfrm>
        <a:graphic>
          <a:graphicData uri="http://schemas.openxmlformats.org/presentationml/2006/ole">
            <p:oleObj spid="_x0000_s142339" name="Equation" r:id="rId4" imgW="1638300" imgH="622300" progId="Equation.3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467823" y="5334000"/>
            <a:ext cx="12579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…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512076" y="6096000"/>
            <a:ext cx="72539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Unfortunately, no closed form solution.</a:t>
            </a:r>
            <a:endParaRPr lang="en-US" sz="2800" dirty="0">
              <a:solidFill>
                <a:srgbClr val="FF0000"/>
              </a:solidFill>
            </a:endParaRPr>
          </a:p>
        </p:txBody>
      </p:sp>
      <p:graphicFrame>
        <p:nvGraphicFramePr>
          <p:cNvPr id="142342" name="Object 6"/>
          <p:cNvGraphicFramePr>
            <a:graphicFrameLocks noChangeAspect="1"/>
          </p:cNvGraphicFramePr>
          <p:nvPr/>
        </p:nvGraphicFramePr>
        <p:xfrm>
          <a:off x="2390775" y="4157663"/>
          <a:ext cx="3422650" cy="1152525"/>
        </p:xfrm>
        <a:graphic>
          <a:graphicData uri="http://schemas.openxmlformats.org/presentationml/2006/ole">
            <p:oleObj spid="_x0000_s142342" name="Equation" r:id="rId5" imgW="1841500" imgH="622300" progId="Equation.3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241148" y="4157436"/>
            <a:ext cx="28060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1. plug in our logistic equation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2. take partial derivatives and solve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Convex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07038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Convex functions look something like: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>
                <a:solidFill>
                  <a:srgbClr val="FF0000"/>
                </a:solidFill>
              </a:rPr>
              <a:t>What are some nice properties about convex functions?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How can we find the minimum/maximum of a convex function?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7245" y="3011714"/>
            <a:ext cx="1409700" cy="21463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0808" y="2586564"/>
            <a:ext cx="3340100" cy="2438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the minimum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458" y="1549699"/>
            <a:ext cx="2324100" cy="3492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0970" y="2197100"/>
            <a:ext cx="3289300" cy="2463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12648" y="5102678"/>
            <a:ext cx="80717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You’re blindfolded, but you can see out of the bottom of the blindfold to the ground right by your feet.  I drop you off somewhere and tell you that you’re in a convex shaped valley and escape is at the bottom/minimum.  How do you get out?</a:t>
            </a:r>
            <a:endParaRPr lang="en-US" sz="2400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approach: gradient descent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95800"/>
          </a:xfrm>
        </p:spPr>
        <p:txBody>
          <a:bodyPr/>
          <a:lstStyle/>
          <a:p>
            <a:r>
              <a:rPr lang="en-US" sz="2800" dirty="0" smtClean="0">
                <a:solidFill>
                  <a:srgbClr val="000000"/>
                </a:solidFill>
              </a:rPr>
              <a:t>Partial derivatives give us the slope in that dimension</a:t>
            </a: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r>
              <a:rPr lang="en-US" sz="2800" dirty="0" smtClean="0"/>
              <a:t>Approach:</a:t>
            </a:r>
          </a:p>
          <a:p>
            <a:pPr lvl="1"/>
            <a:r>
              <a:rPr lang="en-US" sz="2400" dirty="0" smtClean="0"/>
              <a:t>pick a starting point (</a:t>
            </a:r>
            <a:r>
              <a:rPr lang="en-US" sz="2400" dirty="0" err="1" smtClean="0"/>
              <a:t>w</a:t>
            </a:r>
            <a:r>
              <a:rPr lang="en-US" sz="2400" dirty="0" smtClean="0"/>
              <a:t>)</a:t>
            </a:r>
          </a:p>
          <a:p>
            <a:pPr lvl="1"/>
            <a:r>
              <a:rPr lang="en-US" sz="2400" dirty="0" smtClean="0"/>
              <a:t>repeat until likelihood can’t increase in any dimension:</a:t>
            </a:r>
          </a:p>
          <a:p>
            <a:pPr lvl="2"/>
            <a:r>
              <a:rPr lang="en-US" sz="2000" dirty="0" smtClean="0"/>
              <a:t>pick a dimension</a:t>
            </a:r>
          </a:p>
          <a:p>
            <a:pPr lvl="2"/>
            <a:r>
              <a:rPr lang="en-US" sz="2000" dirty="0" smtClean="0"/>
              <a:t>move a small amount in that dimension towards increasing likelihood (using the derivative)</a:t>
            </a:r>
            <a:endParaRPr lang="en-US" sz="1600" dirty="0" smtClean="0"/>
          </a:p>
          <a:p>
            <a:pPr lvl="1"/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Gradient descent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981200"/>
          </a:xfrm>
        </p:spPr>
        <p:txBody>
          <a:bodyPr/>
          <a:lstStyle/>
          <a:p>
            <a:pPr lvl="1"/>
            <a:r>
              <a:rPr lang="en-US" sz="2400" dirty="0" smtClean="0"/>
              <a:t>pick a starting point (</a:t>
            </a:r>
            <a:r>
              <a:rPr lang="en-US" sz="2400" dirty="0" err="1" smtClean="0"/>
              <a:t>w</a:t>
            </a:r>
            <a:r>
              <a:rPr lang="en-US" sz="2400" dirty="0" smtClean="0"/>
              <a:t>)</a:t>
            </a:r>
          </a:p>
          <a:p>
            <a:pPr lvl="1"/>
            <a:r>
              <a:rPr lang="en-US" sz="2400" dirty="0" smtClean="0"/>
              <a:t>repeat until loss doesn’t decrease in all dimensions:</a:t>
            </a:r>
          </a:p>
          <a:p>
            <a:pPr lvl="2"/>
            <a:r>
              <a:rPr lang="en-US" sz="2000" dirty="0" smtClean="0"/>
              <a:t>pick a dimension</a:t>
            </a:r>
          </a:p>
          <a:p>
            <a:pPr lvl="2"/>
            <a:r>
              <a:rPr lang="en-US" sz="2000" dirty="0" smtClean="0"/>
              <a:t>move a small amount in that dimension towards decreasing loss (using the derivative)</a:t>
            </a:r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209800" y="3962400"/>
          <a:ext cx="3169444" cy="838200"/>
        </p:xfrm>
        <a:graphic>
          <a:graphicData uri="http://schemas.openxmlformats.org/presentationml/2006/ole">
            <p:oleObj spid="_x0000_s145410" name="Equation" r:id="rId3" imgW="1536700" imgH="406400" progId="Equation.3">
              <p:embed/>
            </p:oleObj>
          </a:graphicData>
        </a:graphic>
      </p:graphicFrame>
      <p:cxnSp>
        <p:nvCxnSpPr>
          <p:cNvPr id="7" name="Straight Arrow Connector 6"/>
          <p:cNvCxnSpPr/>
          <p:nvPr/>
        </p:nvCxnSpPr>
        <p:spPr bwMode="auto">
          <a:xfrm rot="5400000" flipH="1" flipV="1">
            <a:off x="2895600" y="4876800"/>
            <a:ext cx="914400" cy="3048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914400" y="5638800"/>
            <a:ext cx="426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learning rate (how much we want to move in the error direction)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Solving convex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Gradient descent is just one approach</a:t>
            </a:r>
          </a:p>
          <a:p>
            <a:r>
              <a:rPr lang="en-US" dirty="0" smtClean="0"/>
              <a:t>A whole field called convex optimization</a:t>
            </a:r>
            <a:endParaRPr lang="en-US" i="1" dirty="0" smtClean="0"/>
          </a:p>
          <a:p>
            <a:pPr lvl="1"/>
            <a:r>
              <a:rPr lang="en-US" dirty="0" smtClean="0">
                <a:hlinkClick r:id="rId2"/>
              </a:rPr>
              <a:t>http://www.stanford.edu/~boyd/cvxbook/</a:t>
            </a:r>
            <a:endParaRPr lang="en-US" dirty="0" smtClean="0"/>
          </a:p>
          <a:p>
            <a:r>
              <a:rPr lang="en-US" dirty="0" smtClean="0"/>
              <a:t>Lots of well known methods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Conjugate gradient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Generalized Iterative Scaling (GIS)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Improved Iterative Scaling (IIS)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Limited-memory quasi-Newton (L-BFGS)</a:t>
            </a:r>
          </a:p>
          <a:p>
            <a:r>
              <a:rPr lang="en-US" dirty="0" smtClean="0"/>
              <a:t>The key: if we get an error function that is convex, we can minimize/maximize it (eventually)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thought experiment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50" y="2000250"/>
            <a:ext cx="2857500" cy="2857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9334" y="1838475"/>
            <a:ext cx="56121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What is a 100,000-dimensional space like?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4952" y="2757714"/>
            <a:ext cx="49227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90"/>
                </a:solidFill>
              </a:rPr>
              <a:t>You’re a 1-D creature, and you decide to buy a 2-unit apartment</a:t>
            </a:r>
            <a:endParaRPr lang="en-US" sz="2400" dirty="0">
              <a:solidFill>
                <a:srgbClr val="00009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774095" y="5491238"/>
            <a:ext cx="3507619" cy="12095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>
            <a:off x="616063" y="5490444"/>
            <a:ext cx="314476" cy="1588"/>
          </a:xfrm>
          <a:prstGeom prst="line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1131313" y="5485609"/>
            <a:ext cx="314476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1634468" y="5492869"/>
            <a:ext cx="314476" cy="1588"/>
          </a:xfrm>
          <a:prstGeom prst="line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86190" y="6156476"/>
            <a:ext cx="3725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 rooms (very, skinny rooms)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Arrow Connector 9"/>
          <p:cNvCxnSpPr/>
          <p:nvPr/>
        </p:nvCxnSpPr>
        <p:spPr>
          <a:xfrm rot="5400000" flipH="1" flipV="1">
            <a:off x="110444" y="5635570"/>
            <a:ext cx="1330478" cy="1588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thought experiment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50" y="2000250"/>
            <a:ext cx="2857500" cy="2857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9334" y="1838475"/>
            <a:ext cx="56121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What is a 100,000-dimensional space like?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4952" y="2491619"/>
            <a:ext cx="49227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90"/>
                </a:solidFill>
              </a:rPr>
              <a:t>Your job’s going well and you’re making good money.  You upgrade to a 2-D apartment with 2-units per dimension</a:t>
            </a:r>
            <a:endParaRPr lang="en-US" sz="2400" dirty="0">
              <a:solidFill>
                <a:srgbClr val="00009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774095" y="6301603"/>
            <a:ext cx="3507619" cy="12095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10800000">
            <a:off x="585812" y="5287189"/>
            <a:ext cx="1206689" cy="1588"/>
          </a:xfrm>
          <a:prstGeom prst="line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706333" y="5870994"/>
            <a:ext cx="1164436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1204668" y="5875021"/>
            <a:ext cx="1172489" cy="1588"/>
          </a:xfrm>
          <a:prstGeom prst="line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10800000">
            <a:off x="585810" y="5793619"/>
            <a:ext cx="1206692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74095" y="6454006"/>
            <a:ext cx="3725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 rooms (very, flat rooms)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Arrow Connector 16"/>
          <p:cNvCxnSpPr/>
          <p:nvPr/>
        </p:nvCxnSpPr>
        <p:spPr>
          <a:xfrm rot="5400000" flipH="1" flipV="1">
            <a:off x="241913" y="4475231"/>
            <a:ext cx="2358555" cy="1294191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6200000" flipV="1">
            <a:off x="-205214" y="5321500"/>
            <a:ext cx="1959413" cy="794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thought experiment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50" y="2000250"/>
            <a:ext cx="2857500" cy="2857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9334" y="1838475"/>
            <a:ext cx="56121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What is a 100,000-dimensional space like?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4952" y="2491619"/>
            <a:ext cx="4922762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90"/>
                </a:solidFill>
              </a:rPr>
              <a:t>You get promoted again and start having kids and decide to upgrade to another dimension.</a:t>
            </a:r>
            <a:endParaRPr lang="en-US" sz="2400" dirty="0">
              <a:solidFill>
                <a:srgbClr val="00009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774095" y="6301603"/>
            <a:ext cx="3507619" cy="12095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10800000">
            <a:off x="585812" y="5287189"/>
            <a:ext cx="1206689" cy="1588"/>
          </a:xfrm>
          <a:prstGeom prst="line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706333" y="5870994"/>
            <a:ext cx="1164436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1204668" y="5875021"/>
            <a:ext cx="1172489" cy="1588"/>
          </a:xfrm>
          <a:prstGeom prst="line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10800000">
            <a:off x="585810" y="5793619"/>
            <a:ext cx="1206692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5400000">
            <a:off x="455839" y="4735875"/>
            <a:ext cx="941748" cy="468856"/>
          </a:xfrm>
          <a:prstGeom prst="line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10800000">
            <a:off x="844685" y="4499429"/>
            <a:ext cx="1368744" cy="1588"/>
          </a:xfrm>
          <a:prstGeom prst="line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5400000">
            <a:off x="1226561" y="4789821"/>
            <a:ext cx="1313557" cy="684373"/>
          </a:xfrm>
          <a:prstGeom prst="line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1640075" y="5086468"/>
            <a:ext cx="1172489" cy="1588"/>
          </a:xfrm>
          <a:prstGeom prst="line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4838097" y="5378273"/>
            <a:ext cx="36497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8000"/>
                </a:solidFill>
              </a:rPr>
              <a:t>Each time you add a dimension, the amount of space you have to work with goes up exponentially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74095" y="6454006"/>
            <a:ext cx="3725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8 rooms (very, normal rooms)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thought experiment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50" y="2000250"/>
            <a:ext cx="2857500" cy="2857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9334" y="1838475"/>
            <a:ext cx="56121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What is a 100,000-dimensional space like?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4952" y="2491619"/>
            <a:ext cx="49227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90"/>
                </a:solidFill>
              </a:rPr>
              <a:t>Larry Page steps down as CEO of </a:t>
            </a:r>
            <a:r>
              <a:rPr lang="en-US" sz="2400" dirty="0" err="1" smtClean="0">
                <a:solidFill>
                  <a:srgbClr val="000090"/>
                </a:solidFill>
              </a:rPr>
              <a:t>google</a:t>
            </a:r>
            <a:r>
              <a:rPr lang="en-US" sz="2400" dirty="0" smtClean="0">
                <a:solidFill>
                  <a:srgbClr val="000090"/>
                </a:solidFill>
              </a:rPr>
              <a:t> and they ask you if you’d like the job.  You decide to upgrade to a 100,000 dimensional apartment.</a:t>
            </a:r>
            <a:endParaRPr lang="en-US" sz="2400" dirty="0">
              <a:solidFill>
                <a:srgbClr val="00009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74952" y="4433450"/>
            <a:ext cx="49227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much room do you have? Can you have a big party?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5888" y="5782299"/>
            <a:ext cx="80596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2</a:t>
            </a:r>
            <a:r>
              <a:rPr lang="en-US" sz="2400" baseline="30000" dirty="0" smtClean="0">
                <a:solidFill>
                  <a:srgbClr val="0000FF"/>
                </a:solidFill>
              </a:rPr>
              <a:t>100,000</a:t>
            </a:r>
            <a:r>
              <a:rPr lang="en-US" sz="2400" dirty="0" smtClean="0">
                <a:solidFill>
                  <a:srgbClr val="0000FF"/>
                </a:solidFill>
              </a:rPr>
              <a:t> rooms (it’s very quiet and lonely…) = ~10</a:t>
            </a:r>
            <a:r>
              <a:rPr lang="en-US" sz="2400" baseline="30000" dirty="0" smtClean="0">
                <a:solidFill>
                  <a:srgbClr val="0000FF"/>
                </a:solidFill>
              </a:rPr>
              <a:t>30</a:t>
            </a:r>
            <a:r>
              <a:rPr lang="en-US" sz="2400" dirty="0" smtClean="0">
                <a:solidFill>
                  <a:srgbClr val="0000FF"/>
                </a:solidFill>
              </a:rPr>
              <a:t> rooms per person if you invited everyone on the planet</a:t>
            </a:r>
            <a:endParaRPr lang="en-US" sz="2400" baseline="300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challenge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5362400" cy="4495800"/>
          </a:xfrm>
        </p:spPr>
        <p:txBody>
          <a:bodyPr>
            <a:normAutofit/>
          </a:bodyPr>
          <a:lstStyle/>
          <a:p>
            <a:r>
              <a:rPr lang="en-US" dirty="0" smtClean="0"/>
              <a:t>Because logistic regression has fewer constraints (than, say NB) it has a lot more options</a:t>
            </a:r>
          </a:p>
          <a:p>
            <a:r>
              <a:rPr lang="en-US" dirty="0" smtClean="0"/>
              <a:t>We’re trying to find 100,000 </a:t>
            </a:r>
            <a:r>
              <a:rPr lang="en-US" i="1" dirty="0" err="1" smtClean="0"/>
              <a:t>w</a:t>
            </a:r>
            <a:r>
              <a:rPr lang="en-US" dirty="0" smtClean="0"/>
              <a:t> values (or a point in a 100,000 dimensional space)</a:t>
            </a:r>
          </a:p>
          <a:p>
            <a:r>
              <a:rPr lang="en-US" dirty="0" smtClean="0"/>
              <a:t>It’s easy for logistic regression to fit to nuances with the data: </a:t>
            </a:r>
            <a:r>
              <a:rPr lang="en-US" sz="3600" dirty="0" err="1" smtClean="0">
                <a:solidFill>
                  <a:srgbClr val="0000FF"/>
                </a:solidFill>
              </a:rPr>
              <a:t>overfitting</a:t>
            </a: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8548" y="1600200"/>
            <a:ext cx="2857500" cy="2857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 err="1" smtClean="0">
                <a:ea typeface="ＭＳ Ｐゴシック" pitchFamily="-110" charset="-128"/>
                <a:cs typeface="ＭＳ Ｐゴシック" pitchFamily="-110" charset="-128"/>
              </a:rPr>
              <a:t>Overfitting</a:t>
            </a:r>
            <a:endParaRPr lang="en-US" sz="3600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pic>
        <p:nvPicPr>
          <p:cNvPr id="4096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19308" y="1853972"/>
            <a:ext cx="6766569" cy="4737933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Preventing </a:t>
            </a:r>
            <a:r>
              <a:rPr lang="en-US" dirty="0" err="1" smtClean="0"/>
              <a:t>overfitting</a:t>
            </a:r>
            <a:endParaRPr lang="en-US" dirty="0"/>
          </a:p>
        </p:txBody>
      </p:sp>
      <p:graphicFrame>
        <p:nvGraphicFramePr>
          <p:cNvPr id="191490" name="Object 4"/>
          <p:cNvGraphicFramePr>
            <a:graphicFrameLocks noChangeAspect="1"/>
          </p:cNvGraphicFramePr>
          <p:nvPr/>
        </p:nvGraphicFramePr>
        <p:xfrm>
          <a:off x="1296459" y="1751013"/>
          <a:ext cx="6162675" cy="720725"/>
        </p:xfrm>
        <a:graphic>
          <a:graphicData uri="http://schemas.openxmlformats.org/presentationml/2006/ole">
            <p:oleObj spid="_x0000_s284674" name="Equation" r:id="rId3" imgW="3365500" imgH="393700" progId="Equation.3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99698" y="2978668"/>
            <a:ext cx="74695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We want to avoid any one features have too much weight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191491" name="Object 3"/>
          <p:cNvGraphicFramePr>
            <a:graphicFrameLocks noChangeAspect="1"/>
          </p:cNvGraphicFramePr>
          <p:nvPr/>
        </p:nvGraphicFramePr>
        <p:xfrm>
          <a:off x="612648" y="3867872"/>
          <a:ext cx="4294187" cy="1152525"/>
        </p:xfrm>
        <a:graphic>
          <a:graphicData uri="http://schemas.openxmlformats.org/presentationml/2006/ole">
            <p:oleObj spid="_x0000_s284675" name="Equation" r:id="rId4" imgW="2311400" imgH="62230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534428" y="4098704"/>
            <a:ext cx="26095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normal MLE</a:t>
            </a:r>
            <a:endParaRPr lang="en-US" sz="2400" dirty="0">
              <a:solidFill>
                <a:srgbClr val="008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45619" y="5757333"/>
            <a:ext cx="216121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ideas?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Preventing </a:t>
            </a:r>
            <a:r>
              <a:rPr lang="en-US" dirty="0" err="1" smtClean="0"/>
              <a:t>overfitting</a:t>
            </a:r>
            <a:endParaRPr lang="en-US" dirty="0"/>
          </a:p>
        </p:txBody>
      </p:sp>
      <p:graphicFrame>
        <p:nvGraphicFramePr>
          <p:cNvPr id="191490" name="Object 4"/>
          <p:cNvGraphicFramePr>
            <a:graphicFrameLocks noChangeAspect="1"/>
          </p:cNvGraphicFramePr>
          <p:nvPr/>
        </p:nvGraphicFramePr>
        <p:xfrm>
          <a:off x="1296459" y="1751013"/>
          <a:ext cx="6162675" cy="720725"/>
        </p:xfrm>
        <a:graphic>
          <a:graphicData uri="http://schemas.openxmlformats.org/presentationml/2006/ole">
            <p:oleObj spid="_x0000_s252930" name="Equation" r:id="rId3" imgW="3365500" imgH="393700" progId="Equation.3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99698" y="2978668"/>
            <a:ext cx="74695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We want to avoid any one features have too much weight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191491" name="Object 3"/>
          <p:cNvGraphicFramePr>
            <a:graphicFrameLocks noChangeAspect="1"/>
          </p:cNvGraphicFramePr>
          <p:nvPr/>
        </p:nvGraphicFramePr>
        <p:xfrm>
          <a:off x="612648" y="3867872"/>
          <a:ext cx="4294187" cy="1152525"/>
        </p:xfrm>
        <a:graphic>
          <a:graphicData uri="http://schemas.openxmlformats.org/presentationml/2006/ole">
            <p:oleObj spid="_x0000_s252931" name="Equation" r:id="rId4" imgW="2311400" imgH="622300" progId="Equation.3">
              <p:embed/>
            </p:oleObj>
          </a:graphicData>
        </a:graphic>
      </p:graphicFrame>
      <p:graphicFrame>
        <p:nvGraphicFramePr>
          <p:cNvPr id="191492" name="Object 4"/>
          <p:cNvGraphicFramePr>
            <a:graphicFrameLocks noChangeAspect="1"/>
          </p:cNvGraphicFramePr>
          <p:nvPr/>
        </p:nvGraphicFramePr>
        <p:xfrm>
          <a:off x="591689" y="5473408"/>
          <a:ext cx="5497512" cy="1152525"/>
        </p:xfrm>
        <a:graphic>
          <a:graphicData uri="http://schemas.openxmlformats.org/presentationml/2006/ole">
            <p:oleObj spid="_x0000_s252932" name="Equation" r:id="rId5" imgW="2959100" imgH="62230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534428" y="4098704"/>
            <a:ext cx="26095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normal MLE</a:t>
            </a:r>
            <a:endParaRPr lang="en-US" sz="2400" dirty="0">
              <a:solidFill>
                <a:srgbClr val="008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34428" y="5647453"/>
            <a:ext cx="26095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regularized MLE</a:t>
            </a:r>
            <a:endParaRPr lang="en-US" sz="2400" dirty="0">
              <a:solidFill>
                <a:srgbClr val="008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06835" y="5647453"/>
            <a:ext cx="1182366" cy="978480"/>
          </a:xfrm>
          <a:prstGeom prst="rect">
            <a:avLst/>
          </a:prstGeom>
          <a:solidFill>
            <a:srgbClr val="008000">
              <a:alpha val="21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Preventing </a:t>
            </a:r>
            <a:r>
              <a:rPr lang="en-US" dirty="0" err="1" smtClean="0"/>
              <a:t>overfitting</a:t>
            </a:r>
            <a:r>
              <a:rPr lang="en-US" dirty="0" smtClean="0"/>
              <a:t>: regularization</a:t>
            </a:r>
            <a:endParaRPr lang="en-US" dirty="0"/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361880" y="1620762"/>
          <a:ext cx="5497512" cy="1152525"/>
        </p:xfrm>
        <a:graphic>
          <a:graphicData uri="http://schemas.openxmlformats.org/presentationml/2006/ole">
            <p:oleObj spid="_x0000_s253954" name="Equation" r:id="rId3" imgW="2959100" imgH="622300" progId="Equation.3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304619" y="1794807"/>
            <a:ext cx="26095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regularized MLE</a:t>
            </a:r>
            <a:endParaRPr lang="en-US" sz="2400" dirty="0">
              <a:solidFill>
                <a:srgbClr val="008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77026" y="1794807"/>
            <a:ext cx="1182366" cy="978480"/>
          </a:xfrm>
          <a:prstGeom prst="rect">
            <a:avLst/>
          </a:prstGeom>
          <a:solidFill>
            <a:srgbClr val="008000">
              <a:alpha val="21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55902" y="4378476"/>
            <a:ext cx="37737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penalize large weights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encourage smaller weights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5902" y="3302000"/>
            <a:ext cx="75293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affect will this have on the learned weights assuming a positive </a:t>
            </a:r>
            <a:r>
              <a:rPr lang="en-US" sz="2400" dirty="0" err="1" smtClean="0">
                <a:solidFill>
                  <a:srgbClr val="FF0000"/>
                </a:solidFill>
              </a:rPr>
              <a:t>α</a:t>
            </a:r>
            <a:r>
              <a:rPr lang="en-US" sz="2400" dirty="0" smtClean="0">
                <a:solidFill>
                  <a:srgbClr val="FF0000"/>
                </a:solidFill>
              </a:rPr>
              <a:t>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95427" y="5409290"/>
            <a:ext cx="75293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 still a convex problem!</a:t>
            </a:r>
          </a:p>
          <a:p>
            <a:pPr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 equivalent to assuming your </a:t>
            </a:r>
            <a:r>
              <a:rPr lang="en-US" sz="2400" dirty="0" err="1" smtClean="0">
                <a:solidFill>
                  <a:srgbClr val="0000FF"/>
                </a:solidFill>
              </a:rPr>
              <a:t>w</a:t>
            </a:r>
            <a:r>
              <a:rPr lang="en-US" sz="2400" baseline="-25000" dirty="0" err="1" smtClean="0">
                <a:solidFill>
                  <a:srgbClr val="0000FF"/>
                </a:solidFill>
              </a:rPr>
              <a:t>j</a:t>
            </a:r>
            <a:r>
              <a:rPr lang="en-US" sz="2400" dirty="0" smtClean="0">
                <a:solidFill>
                  <a:srgbClr val="0000FF"/>
                </a:solidFill>
              </a:rPr>
              <a:t> are distributed from a Gaussian with mean 0</a:t>
            </a:r>
            <a:endParaRPr lang="en-US" sz="2400" baseline="-25000" dirty="0" smtClean="0">
              <a:solidFill>
                <a:srgbClr val="0000FF"/>
              </a:solidFill>
            </a:endParaRPr>
          </a:p>
          <a:p>
            <a:endParaRPr lang="en-US" sz="2400" dirty="0" smtClean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NB vs. Logistic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NB and logistic regression look very similar</a:t>
            </a:r>
          </a:p>
          <a:p>
            <a:pPr lvl="1"/>
            <a:r>
              <a:rPr lang="en-US" dirty="0" smtClean="0"/>
              <a:t>both are probabilistic models</a:t>
            </a:r>
          </a:p>
          <a:p>
            <a:pPr lvl="1"/>
            <a:r>
              <a:rPr lang="en-US" dirty="0" smtClean="0"/>
              <a:t>both are linear</a:t>
            </a:r>
          </a:p>
          <a:p>
            <a:pPr lvl="1"/>
            <a:r>
              <a:rPr lang="en-US" dirty="0" smtClean="0"/>
              <a:t>both learn parameters that maximize the log-likelihood of the training data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How are they different?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NB vs. Logistic regression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400943" y="1643929"/>
            <a:ext cx="1576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NB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225143" y="1643929"/>
            <a:ext cx="2912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Logistic regression</a:t>
            </a:r>
            <a:endParaRPr lang="en-US" sz="2400" dirty="0"/>
          </a:p>
        </p:txBody>
      </p:sp>
      <p:graphicFrame>
        <p:nvGraphicFramePr>
          <p:cNvPr id="150532" name="Object 4"/>
          <p:cNvGraphicFramePr>
            <a:graphicFrameLocks noChangeAspect="1"/>
          </p:cNvGraphicFramePr>
          <p:nvPr/>
        </p:nvGraphicFramePr>
        <p:xfrm>
          <a:off x="644525" y="2738438"/>
          <a:ext cx="3743325" cy="249237"/>
        </p:xfrm>
        <a:graphic>
          <a:graphicData uri="http://schemas.openxmlformats.org/presentationml/2006/ole">
            <p:oleObj spid="_x0000_s185347" name="Equation" r:id="rId3" imgW="3060700" imgH="203200" progId="Equation.3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52173" y="3652762"/>
            <a:ext cx="3838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Estimates the weights under the strict assumption that the features are independent</a:t>
            </a:r>
          </a:p>
          <a:p>
            <a:endParaRPr lang="en-US" sz="2000" dirty="0" smtClean="0"/>
          </a:p>
          <a:p>
            <a:r>
              <a:rPr lang="en-US" sz="2000" dirty="0" smtClean="0"/>
              <a:t>Naïve </a:t>
            </a:r>
            <a:r>
              <a:rPr lang="en-US" sz="2000" dirty="0" err="1" smtClean="0"/>
              <a:t>bayes</a:t>
            </a:r>
            <a:r>
              <a:rPr lang="en-US" sz="2000" dirty="0" smtClean="0"/>
              <a:t> is called a </a:t>
            </a:r>
            <a:r>
              <a:rPr lang="en-US" sz="2000" i="1" dirty="0" smtClean="0"/>
              <a:t>generative</a:t>
            </a:r>
            <a:r>
              <a:rPr lang="en-US" sz="2000" dirty="0" smtClean="0"/>
              <a:t> model; it models the joint distribution </a:t>
            </a:r>
            <a:r>
              <a:rPr lang="en-US" sz="2000" dirty="0" err="1" smtClean="0"/>
              <a:t>p(features</a:t>
            </a:r>
            <a:r>
              <a:rPr lang="en-US" sz="2000" dirty="0" smtClean="0"/>
              <a:t>, labels)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4927648" y="3635832"/>
            <a:ext cx="3838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If NB assumption doesn’t hold, can adjust the weights to compensate for this</a:t>
            </a:r>
          </a:p>
          <a:p>
            <a:endParaRPr lang="en-US" sz="2000" dirty="0" smtClean="0"/>
          </a:p>
          <a:p>
            <a:r>
              <a:rPr lang="en-US" sz="2000" dirty="0" smtClean="0"/>
              <a:t>Logistic regression is called a </a:t>
            </a:r>
            <a:r>
              <a:rPr lang="en-US" sz="2000" i="1" dirty="0" smtClean="0"/>
              <a:t>discriminative</a:t>
            </a:r>
            <a:r>
              <a:rPr lang="en-US" sz="2000" dirty="0" smtClean="0"/>
              <a:t> model; it models the conditional distribution directly</a:t>
            </a:r>
          </a:p>
          <a:p>
            <a:r>
              <a:rPr lang="en-US" sz="2000" dirty="0" smtClean="0"/>
              <a:t> </a:t>
            </a:r>
            <a:r>
              <a:rPr lang="en-US" sz="2000" dirty="0" err="1" smtClean="0"/>
              <a:t>p(labels</a:t>
            </a:r>
            <a:r>
              <a:rPr lang="en-US" sz="2000" dirty="0" smtClean="0"/>
              <a:t> | features)</a:t>
            </a:r>
            <a:endParaRPr lang="en-US" sz="2000" dirty="0"/>
          </a:p>
        </p:txBody>
      </p:sp>
      <p:graphicFrame>
        <p:nvGraphicFramePr>
          <p:cNvPr id="185348" name="Object 4"/>
          <p:cNvGraphicFramePr>
            <a:graphicFrameLocks noChangeAspect="1"/>
          </p:cNvGraphicFramePr>
          <p:nvPr/>
        </p:nvGraphicFramePr>
        <p:xfrm>
          <a:off x="5164668" y="2446410"/>
          <a:ext cx="2443163" cy="698500"/>
        </p:xfrm>
        <a:graphic>
          <a:graphicData uri="http://schemas.openxmlformats.org/presentationml/2006/ole">
            <p:oleObj spid="_x0000_s185348" name="Equation" r:id="rId4" imgW="1333500" imgH="3810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historical perspective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504950"/>
            <a:ext cx="6400800" cy="38481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07143" y="5684761"/>
            <a:ext cx="7644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http://www.reputation.com/blog/2010/02/17/privacy-a-historical-perspective/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Old school optimization</a:t>
            </a:r>
            <a:endParaRPr lang="en-US" dirty="0"/>
          </a:p>
        </p:txBody>
      </p:sp>
      <p:sp>
        <p:nvSpPr>
          <p:cNvPr id="412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3999"/>
            <a:ext cx="8178800" cy="503161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 smtClean="0"/>
              <a:t>Possible </a:t>
            </a:r>
            <a:r>
              <a:rPr lang="en-US" sz="2400" dirty="0"/>
              <a:t>parses (or whatever) have </a:t>
            </a:r>
            <a:r>
              <a:rPr lang="en-US" sz="2400" dirty="0" smtClean="0"/>
              <a:t>scores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Pick the one with the best </a:t>
            </a:r>
            <a:r>
              <a:rPr lang="en-US" sz="2400" dirty="0" smtClean="0"/>
              <a:t>score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How do you define the score?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Completely ad hoc!</a:t>
            </a:r>
          </a:p>
          <a:p>
            <a:pPr lvl="1">
              <a:lnSpc>
                <a:spcPct val="90000"/>
              </a:lnSpc>
            </a:pPr>
            <a:r>
              <a:rPr lang="en-US" sz="2400" b="1" dirty="0"/>
              <a:t>Throw anything you want into the</a:t>
            </a:r>
            <a:r>
              <a:rPr lang="en-US" sz="2400" b="1" dirty="0" smtClean="0"/>
              <a:t> mix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Add a bonus for this, a penalty for that, etc</a:t>
            </a:r>
            <a:r>
              <a:rPr lang="en-US" sz="2400" dirty="0" smtClean="0"/>
              <a:t>.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Think about state evaluation function for </a:t>
            </a:r>
            <a:r>
              <a:rPr lang="en-US" sz="2400" dirty="0" err="1" smtClean="0"/>
              <a:t>Mancala</a:t>
            </a:r>
            <a:r>
              <a:rPr lang="en-US" sz="2400" dirty="0" smtClean="0"/>
              <a:t>…</a:t>
            </a:r>
            <a:endParaRPr lang="en-US" sz="2400" dirty="0"/>
          </a:p>
        </p:txBody>
      </p:sp>
      <p:pic>
        <p:nvPicPr>
          <p:cNvPr id="412681" name="Picture 9" descr="C:\Documents and Settings\Jason Eisner\Application Data\Microsoft\Media Catalog\Downloaded Clips\cl74\j0290239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0216" y="4574418"/>
            <a:ext cx="195897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Old school optimization</a:t>
            </a:r>
            <a:endParaRPr lang="en-US" dirty="0"/>
          </a:p>
        </p:txBody>
      </p:sp>
      <p:sp>
        <p:nvSpPr>
          <p:cNvPr id="412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3999"/>
            <a:ext cx="8178800" cy="5031619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smtClean="0"/>
              <a:t>“Learning”</a:t>
            </a:r>
            <a:endParaRPr lang="en-US" sz="2000" dirty="0" smtClean="0"/>
          </a:p>
          <a:p>
            <a:pPr lvl="1">
              <a:lnSpc>
                <a:spcPct val="90000"/>
              </a:lnSpc>
            </a:pPr>
            <a:r>
              <a:rPr lang="en-US" sz="2500" dirty="0" smtClean="0"/>
              <a:t>adjust </a:t>
            </a:r>
            <a:r>
              <a:rPr lang="en-US" sz="2500" dirty="0"/>
              <a:t>bonuses and penalties by hand to improve performance. </a:t>
            </a:r>
            <a:r>
              <a:rPr lang="en-US" sz="2500" dirty="0" err="1">
                <a:sym typeface="Wingdings" charset="2"/>
              </a:rPr>
              <a:t></a:t>
            </a:r>
            <a:endParaRPr lang="en-US" sz="2500" dirty="0"/>
          </a:p>
          <a:p>
            <a:pPr>
              <a:lnSpc>
                <a:spcPct val="90000"/>
              </a:lnSpc>
            </a:pPr>
            <a:r>
              <a:rPr lang="en-US" sz="2800" dirty="0"/>
              <a:t>Total kludge, but totally flexible too …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Can throw in </a:t>
            </a:r>
            <a:r>
              <a:rPr lang="en-US" sz="2400" b="1" dirty="0"/>
              <a:t>any </a:t>
            </a:r>
            <a:r>
              <a:rPr lang="en-US" sz="2400" dirty="0"/>
              <a:t>intuitions you might </a:t>
            </a:r>
            <a:r>
              <a:rPr lang="en-US" sz="2400" dirty="0" smtClean="0"/>
              <a:t>have</a:t>
            </a:r>
          </a:p>
          <a:p>
            <a:pPr>
              <a:lnSpc>
                <a:spcPct val="90000"/>
              </a:lnSpc>
            </a:pPr>
            <a:r>
              <a:rPr lang="en-US" sz="2700" dirty="0" smtClean="0"/>
              <a:t>But we’re purists… we only use probabilities!</a:t>
            </a:r>
            <a:endParaRPr lang="en-US" sz="2700" dirty="0"/>
          </a:p>
        </p:txBody>
      </p:sp>
      <p:pic>
        <p:nvPicPr>
          <p:cNvPr id="5" name="Picture 9" descr="C:\Documents and Settings\Jason Eisner\Application Data\Microsoft\Media Catalog\Downloaded Clips\cl74\j0290239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0216" y="4574418"/>
            <a:ext cx="195897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“revolution”?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Probabilities!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831" y="2404230"/>
            <a:ext cx="2646740" cy="31975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“revolution”?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Probabilities!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831" y="2404230"/>
            <a:ext cx="2646740" cy="3197507"/>
          </a:xfrm>
          <a:prstGeom prst="rect">
            <a:avLst/>
          </a:prstGeom>
        </p:spPr>
      </p:pic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1676400" y="1524000"/>
            <a:ext cx="5334000" cy="5114925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Courier New" charset="0"/>
              </a:rPr>
              <a:t>Expos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</a:rPr>
              <a:t>é at 9</a:t>
            </a:r>
          </a:p>
          <a:p>
            <a:pPr>
              <a:spcBef>
                <a:spcPct val="50000"/>
              </a:spcBef>
            </a:pPr>
            <a:r>
              <a:rPr lang="en-US" dirty="0">
                <a:latin typeface="Impact" charset="0"/>
                <a:ea typeface="Courier New" charset="0"/>
                <a:cs typeface="Courier New" charset="0"/>
              </a:rPr>
              <a:t>Probabilistic Revolution</a:t>
            </a:r>
            <a:br>
              <a:rPr lang="en-US" dirty="0">
                <a:latin typeface="Impact" charset="0"/>
                <a:ea typeface="Courier New" charset="0"/>
                <a:cs typeface="Courier New" charset="0"/>
              </a:rPr>
            </a:br>
            <a:r>
              <a:rPr lang="en-US" dirty="0">
                <a:latin typeface="Impact" charset="0"/>
                <a:ea typeface="Courier New" charset="0"/>
                <a:cs typeface="Courier New" charset="0"/>
              </a:rPr>
              <a:t>Not Really a Revolution, </a:t>
            </a:r>
            <a:br>
              <a:rPr lang="en-US" dirty="0">
                <a:latin typeface="Impact" charset="0"/>
                <a:ea typeface="Courier New" charset="0"/>
                <a:cs typeface="Courier New" charset="0"/>
              </a:rPr>
            </a:br>
            <a:r>
              <a:rPr lang="en-US" dirty="0">
                <a:latin typeface="Impact" charset="0"/>
                <a:ea typeface="Courier New" charset="0"/>
                <a:cs typeface="Courier New" charset="0"/>
              </a:rPr>
              <a:t>Critics Say</a:t>
            </a:r>
            <a:br>
              <a:rPr lang="en-US" dirty="0">
                <a:latin typeface="Impact" charset="0"/>
                <a:ea typeface="Courier New" charset="0"/>
                <a:cs typeface="Courier New" charset="0"/>
              </a:rPr>
            </a:br>
            <a:endParaRPr lang="en-US" sz="1000" dirty="0">
              <a:latin typeface="Impact" charset="0"/>
              <a:ea typeface="Courier New" charset="0"/>
              <a:cs typeface="Courier New" charset="0"/>
            </a:endParaRPr>
          </a:p>
          <a:p>
            <a:pPr>
              <a:spcBef>
                <a:spcPct val="50000"/>
              </a:spcBef>
            </a:pPr>
            <a:r>
              <a:rPr lang="en-US" sz="2400" dirty="0">
                <a:latin typeface="Comic Sans MS" charset="0"/>
                <a:ea typeface="Courier New" charset="0"/>
                <a:cs typeface="Courier New" charset="0"/>
              </a:rPr>
              <a:t>Log-probabilities no more </a:t>
            </a:r>
            <a:br>
              <a:rPr lang="en-US" sz="2400" dirty="0">
                <a:latin typeface="Comic Sans MS" charset="0"/>
                <a:ea typeface="Courier New" charset="0"/>
                <a:cs typeface="Courier New" charset="0"/>
              </a:rPr>
            </a:br>
            <a:r>
              <a:rPr lang="en-US" sz="2400" dirty="0">
                <a:latin typeface="Comic Sans MS" charset="0"/>
                <a:ea typeface="Courier New" charset="0"/>
                <a:cs typeface="Courier New" charset="0"/>
              </a:rPr>
              <a:t>than scores in disguise</a:t>
            </a:r>
            <a:endParaRPr lang="en-US" sz="2400" dirty="0">
              <a:latin typeface="Impact" charset="0"/>
              <a:ea typeface="Courier New" charset="0"/>
              <a:cs typeface="Courier New" charset="0"/>
            </a:endParaRPr>
          </a:p>
          <a:p>
            <a:pPr>
              <a:spcBef>
                <a:spcPct val="50000"/>
              </a:spcBef>
            </a:pPr>
            <a:r>
              <a:rPr lang="en-US" dirty="0">
                <a:latin typeface="Times New Roman" charset="0"/>
                <a:ea typeface="Courier New" charset="0"/>
                <a:cs typeface="Courier New" charset="0"/>
              </a:rPr>
              <a:t>“We’re just adding stuff up like the old corrupt regime did,” admits spokesperson</a:t>
            </a:r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06400" y="162830"/>
            <a:ext cx="8204200" cy="1143000"/>
          </a:xfrm>
        </p:spPr>
        <p:txBody>
          <a:bodyPr/>
          <a:lstStyle/>
          <a:p>
            <a:r>
              <a:rPr kumimoji="0" lang="en-US" sz="3600" dirty="0" err="1">
                <a:solidFill>
                  <a:schemeClr val="tx1"/>
                </a:solidFill>
                <a:latin typeface="Impact" charset="0"/>
                <a:ea typeface="Courier New" charset="0"/>
                <a:cs typeface="Courier New" charset="0"/>
              </a:rPr>
              <a:t>Probabilists</a:t>
            </a:r>
            <a:r>
              <a:rPr kumimoji="0" lang="en-US" sz="3600" dirty="0">
                <a:solidFill>
                  <a:schemeClr val="tx1"/>
                </a:solidFill>
                <a:latin typeface="Impact" charset="0"/>
                <a:ea typeface="Courier New" charset="0"/>
                <a:cs typeface="Courier New" charset="0"/>
              </a:rPr>
              <a:t>   Rally   Behind    Paradigm</a:t>
            </a:r>
          </a:p>
        </p:txBody>
      </p:sp>
      <p:sp>
        <p:nvSpPr>
          <p:cNvPr id="415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76400"/>
            <a:ext cx="8534400" cy="5181600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Wingdings" charset="2"/>
              <a:buNone/>
            </a:pPr>
            <a:r>
              <a:rPr lang="en-US" sz="2400" dirty="0">
                <a:latin typeface="Comic Sans MS" charset="0"/>
              </a:rPr>
              <a:t>“.2, .4, .6, .8!  We’re not </a:t>
            </a:r>
            <a:r>
              <a:rPr lang="en-US" sz="2400" dirty="0" err="1">
                <a:latin typeface="Comic Sans MS" charset="0"/>
              </a:rPr>
              <a:t>gonna</a:t>
            </a:r>
            <a:r>
              <a:rPr lang="en-US" sz="2400" dirty="0">
                <a:latin typeface="Comic Sans MS" charset="0"/>
              </a:rPr>
              <a:t> take your bait!”</a:t>
            </a:r>
            <a:endParaRPr lang="en-US" sz="2800" dirty="0"/>
          </a:p>
          <a:p>
            <a:pPr marL="457200" indent="-457200">
              <a:lnSpc>
                <a:spcPct val="130000"/>
              </a:lnSpc>
              <a:buFont typeface="Wingdings" charset="2"/>
              <a:buAutoNum type="arabicPeriod"/>
            </a:pPr>
            <a:r>
              <a:rPr lang="en-US" sz="2400" dirty="0">
                <a:solidFill>
                  <a:srgbClr val="FF0000"/>
                </a:solidFill>
              </a:rPr>
              <a:t>Can estimate </a:t>
            </a:r>
            <a:r>
              <a:rPr lang="en-US" sz="2400" u="sng" dirty="0">
                <a:solidFill>
                  <a:srgbClr val="FF0000"/>
                </a:solidFill>
              </a:rPr>
              <a:t>our</a:t>
            </a:r>
            <a:r>
              <a:rPr lang="en-US" sz="2400" dirty="0">
                <a:solidFill>
                  <a:srgbClr val="FF0000"/>
                </a:solidFill>
              </a:rPr>
              <a:t> parameters </a:t>
            </a:r>
            <a:r>
              <a:rPr lang="en-US" sz="2400" i="1" dirty="0">
                <a:solidFill>
                  <a:srgbClr val="FF0000"/>
                </a:solidFill>
              </a:rPr>
              <a:t>automatically</a:t>
            </a:r>
            <a:r>
              <a:rPr lang="en-US" sz="2400" dirty="0"/>
              <a:t> </a:t>
            </a:r>
          </a:p>
          <a:p>
            <a:pPr marL="914400" lvl="1" indent="-342900"/>
            <a:r>
              <a:rPr lang="en-US" sz="2000" dirty="0"/>
              <a:t>e.g., log p(t7 | t5, t6)               (trigram tag probability)</a:t>
            </a:r>
          </a:p>
          <a:p>
            <a:pPr marL="914400" lvl="1" indent="-342900"/>
            <a:r>
              <a:rPr lang="en-US" sz="2000" dirty="0"/>
              <a:t>from supervised or unsupervised data</a:t>
            </a:r>
          </a:p>
          <a:p>
            <a:pPr marL="457200" indent="-457200">
              <a:buFont typeface="Wingdings" charset="2"/>
              <a:buAutoNum type="arabicPeriod"/>
            </a:pPr>
            <a:r>
              <a:rPr lang="en-US" sz="2400" u="sng" dirty="0">
                <a:solidFill>
                  <a:srgbClr val="FF0000"/>
                </a:solidFill>
              </a:rPr>
              <a:t>Our</a:t>
            </a:r>
            <a:r>
              <a:rPr lang="en-US" sz="2400" dirty="0">
                <a:solidFill>
                  <a:srgbClr val="FF0000"/>
                </a:solidFill>
              </a:rPr>
              <a:t> results are more meaningful</a:t>
            </a:r>
          </a:p>
          <a:p>
            <a:pPr marL="914400" lvl="1" indent="-342900"/>
            <a:r>
              <a:rPr lang="en-US" sz="2000" dirty="0"/>
              <a:t>Can use probabilities to place bets, quantify risk</a:t>
            </a:r>
          </a:p>
          <a:p>
            <a:pPr marL="914400" lvl="1" indent="-342900"/>
            <a:r>
              <a:rPr lang="en-US" sz="2000" dirty="0"/>
              <a:t>e.g., how sure are we that this is the correct parse?</a:t>
            </a:r>
          </a:p>
          <a:p>
            <a:pPr marL="457200" indent="-457200">
              <a:buFont typeface="Wingdings" charset="2"/>
              <a:buAutoNum type="arabicPeriod"/>
            </a:pPr>
            <a:r>
              <a:rPr lang="en-US" sz="2400" u="sng" dirty="0">
                <a:solidFill>
                  <a:srgbClr val="FF0000"/>
                </a:solidFill>
              </a:rPr>
              <a:t>Our</a:t>
            </a:r>
            <a:r>
              <a:rPr lang="en-US" sz="2400" dirty="0">
                <a:solidFill>
                  <a:srgbClr val="FF0000"/>
                </a:solidFill>
              </a:rPr>
              <a:t> results can be meaningfully combined </a:t>
            </a:r>
            <a:r>
              <a:rPr lang="en-US" sz="2400" dirty="0" err="1">
                <a:solidFill>
                  <a:srgbClr val="FF0000"/>
                </a:solidFill>
                <a:sym typeface="Symbol" charset="2"/>
              </a:rPr>
              <a:t></a:t>
            </a:r>
            <a:r>
              <a:rPr lang="en-US" sz="2400" dirty="0">
                <a:solidFill>
                  <a:srgbClr val="FF0000"/>
                </a:solidFill>
              </a:rPr>
              <a:t> modularity! </a:t>
            </a:r>
          </a:p>
          <a:p>
            <a:pPr marL="914400" lvl="1" indent="-342900"/>
            <a:r>
              <a:rPr lang="en-US" sz="2000" dirty="0"/>
              <a:t>Multiply </a:t>
            </a:r>
            <a:r>
              <a:rPr lang="en-US" sz="2000" dirty="0" err="1"/>
              <a:t>indep</a:t>
            </a:r>
            <a:r>
              <a:rPr lang="en-US" sz="2000" dirty="0"/>
              <a:t>. conditional </a:t>
            </a:r>
            <a:r>
              <a:rPr lang="en-US" sz="2000" dirty="0" err="1"/>
              <a:t>probs</a:t>
            </a:r>
            <a:r>
              <a:rPr lang="en-US" sz="2000" dirty="0"/>
              <a:t> – normalized, unlike scores</a:t>
            </a:r>
          </a:p>
          <a:p>
            <a:pPr marL="914400" lvl="1" indent="-342900"/>
            <a:r>
              <a:rPr lang="en-US" sz="2000" dirty="0" err="1"/>
              <a:t>p(English</a:t>
            </a:r>
            <a:r>
              <a:rPr lang="en-US" sz="2000" dirty="0"/>
              <a:t> text) * </a:t>
            </a:r>
            <a:r>
              <a:rPr lang="en-US" sz="2000" dirty="0" err="1"/>
              <a:t>p(English</a:t>
            </a:r>
            <a:r>
              <a:rPr lang="en-US" sz="2000" dirty="0"/>
              <a:t> phonemes | English text) * </a:t>
            </a:r>
            <a:r>
              <a:rPr lang="en-US" sz="2000" dirty="0" err="1"/>
              <a:t>p(Jap</a:t>
            </a:r>
            <a:r>
              <a:rPr lang="en-US" sz="2000" dirty="0"/>
              <a:t>. phonemes | English phonemes) * </a:t>
            </a:r>
            <a:r>
              <a:rPr lang="en-US" sz="2000" dirty="0" err="1"/>
              <a:t>p(Jap</a:t>
            </a:r>
            <a:r>
              <a:rPr lang="en-US" sz="2000" dirty="0"/>
              <a:t>. text | Jap. phonemes)</a:t>
            </a:r>
          </a:p>
          <a:p>
            <a:pPr marL="914400" lvl="1" indent="-342900"/>
            <a:r>
              <a:rPr lang="en-US" sz="2000" dirty="0" err="1"/>
              <a:t>p(semantics</a:t>
            </a:r>
            <a:r>
              <a:rPr lang="en-US" sz="2000" dirty="0"/>
              <a:t>) * </a:t>
            </a:r>
            <a:r>
              <a:rPr lang="en-US" sz="2000" dirty="0" err="1"/>
              <a:t>p(syntax</a:t>
            </a:r>
            <a:r>
              <a:rPr lang="en-US" sz="2000" dirty="0"/>
              <a:t> | semantics) * </a:t>
            </a:r>
            <a:r>
              <a:rPr lang="en-US" sz="2000" dirty="0" err="1"/>
              <a:t>p(morphology</a:t>
            </a:r>
            <a:r>
              <a:rPr lang="en-US" sz="2000" dirty="0"/>
              <a:t> | syntax) * </a:t>
            </a:r>
            <a:r>
              <a:rPr lang="en-US" sz="2000" dirty="0" err="1"/>
              <a:t>p(phonology</a:t>
            </a:r>
            <a:r>
              <a:rPr lang="en-US" sz="2000" dirty="0"/>
              <a:t> | morphology) * </a:t>
            </a:r>
            <a:r>
              <a:rPr lang="en-US" sz="2000" dirty="0" err="1"/>
              <a:t>p(sounds</a:t>
            </a:r>
            <a:r>
              <a:rPr lang="en-US" sz="2000" dirty="0"/>
              <a:t> | phonology)</a:t>
            </a:r>
          </a:p>
        </p:txBody>
      </p:sp>
      <p:sp>
        <p:nvSpPr>
          <p:cNvPr id="415748" name="Rectangle 4"/>
          <p:cNvSpPr>
            <a:spLocks noChangeArrowheads="1"/>
          </p:cNvSpPr>
          <p:nvPr/>
        </p:nvSpPr>
        <p:spPr bwMode="auto">
          <a:xfrm>
            <a:off x="5118100" y="-20560"/>
            <a:ext cx="1454244" cy="646331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600" dirty="0">
                <a:latin typeface="Impact" charset="0"/>
                <a:ea typeface="Courier New" charset="0"/>
                <a:cs typeface="Courier New" charset="0"/>
              </a:rPr>
              <a:t>83% of</a:t>
            </a:r>
          </a:p>
        </p:txBody>
      </p:sp>
      <p:sp>
        <p:nvSpPr>
          <p:cNvPr id="415749" name="Rectangle 5"/>
          <p:cNvSpPr>
            <a:spLocks noChangeArrowheads="1"/>
          </p:cNvSpPr>
          <p:nvPr/>
        </p:nvSpPr>
        <p:spPr bwMode="auto">
          <a:xfrm>
            <a:off x="5462588" y="838200"/>
            <a:ext cx="415498" cy="646331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600">
                <a:latin typeface="Impact" charset="0"/>
                <a:ea typeface="Courier New" charset="0"/>
                <a:cs typeface="Courier New" charset="0"/>
              </a:rPr>
              <a:t>^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4" name="Rectangle 2"/>
          <p:cNvSpPr>
            <a:spLocks noGrp="1" noChangeArrowheads="1"/>
          </p:cNvSpPr>
          <p:nvPr>
            <p:ph type="title"/>
          </p:nvPr>
        </p:nvSpPr>
        <p:spPr>
          <a:xfrm>
            <a:off x="254000" y="53975"/>
            <a:ext cx="8585200" cy="1143000"/>
          </a:xfrm>
        </p:spPr>
        <p:txBody>
          <a:bodyPr/>
          <a:lstStyle/>
          <a:p>
            <a:r>
              <a:rPr kumimoji="0" lang="en-US" sz="3600">
                <a:solidFill>
                  <a:schemeClr val="tx1"/>
                </a:solidFill>
                <a:latin typeface="Impact" charset="0"/>
                <a:ea typeface="Courier New" charset="0"/>
                <a:cs typeface="Courier New" charset="0"/>
              </a:rPr>
              <a:t>Probabilists Regret Being Bound by Principle</a:t>
            </a:r>
          </a:p>
        </p:txBody>
      </p:sp>
      <p:sp>
        <p:nvSpPr>
          <p:cNvPr id="417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Ad-hoc approach does have one advantage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Consider e.g. Naïve </a:t>
            </a:r>
            <a:r>
              <a:rPr lang="en-US" sz="2400" dirty="0" err="1"/>
              <a:t>Bayes</a:t>
            </a:r>
            <a:r>
              <a:rPr lang="en-US" sz="2400" dirty="0" smtClean="0"/>
              <a:t> for spam categorization</a:t>
            </a:r>
            <a:r>
              <a:rPr lang="en-US" sz="2400" dirty="0"/>
              <a:t>: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Courier New" charset="0"/>
              </a:rPr>
              <a:t>Buy this </a:t>
            </a:r>
            <a:r>
              <a:rPr lang="en-US" sz="2000" dirty="0" err="1">
                <a:latin typeface="Courier New" charset="0"/>
              </a:rPr>
              <a:t>supercalifragilistic</a:t>
            </a:r>
            <a:r>
              <a:rPr lang="en-US" sz="2000" dirty="0">
                <a:latin typeface="Courier New" charset="0"/>
              </a:rPr>
              <a:t> </a:t>
            </a:r>
            <a:r>
              <a:rPr lang="en-US" sz="2000" dirty="0" err="1">
                <a:latin typeface="Courier New" charset="0"/>
              </a:rPr>
              <a:t>Ginsu</a:t>
            </a:r>
            <a:r>
              <a:rPr lang="en-US" sz="2000" dirty="0">
                <a:latin typeface="Courier New" charset="0"/>
              </a:rPr>
              <a:t> knife set for only $39 today …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Some useful features: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rgbClr val="3399FF"/>
                </a:solidFill>
              </a:rPr>
              <a:t>Contains </a:t>
            </a:r>
            <a:r>
              <a:rPr lang="en-US" sz="2000" dirty="0">
                <a:latin typeface="Courier New" charset="0"/>
              </a:rPr>
              <a:t>Buy</a:t>
            </a:r>
            <a:r>
              <a:rPr lang="en-US" sz="2000" dirty="0">
                <a:solidFill>
                  <a:srgbClr val="3399FF"/>
                </a:solidFill>
                <a:latin typeface="Courier New" charset="0"/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rgbClr val="3399FF"/>
                </a:solidFill>
              </a:rPr>
              <a:t>Contains </a:t>
            </a:r>
            <a:r>
              <a:rPr lang="en-US" sz="2000" dirty="0" err="1">
                <a:latin typeface="Courier New" charset="0"/>
              </a:rPr>
              <a:t>supercalifragilistic</a:t>
            </a:r>
            <a:r>
              <a:rPr lang="en-US" sz="2000" dirty="0">
                <a:solidFill>
                  <a:srgbClr val="3399FF"/>
                </a:solidFill>
                <a:latin typeface="Courier New" charset="0"/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rgbClr val="3399FF"/>
                </a:solidFill>
              </a:rPr>
              <a:t>Contains a dollar amount under </a:t>
            </a:r>
            <a:r>
              <a:rPr lang="en-US" sz="2000" dirty="0">
                <a:latin typeface="Courier New" charset="0"/>
              </a:rPr>
              <a:t>$100 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rgbClr val="3399FF"/>
                </a:solidFill>
              </a:rPr>
              <a:t>Contains an imperative sentence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rgbClr val="3399FF"/>
                </a:solidFill>
              </a:rPr>
              <a:t>Reading level = 8</a:t>
            </a:r>
            <a:r>
              <a:rPr lang="en-US" sz="2000" baseline="30000" dirty="0">
                <a:solidFill>
                  <a:srgbClr val="3399FF"/>
                </a:solidFill>
              </a:rPr>
              <a:t>th</a:t>
            </a:r>
            <a:r>
              <a:rPr lang="en-US" sz="2000" dirty="0">
                <a:solidFill>
                  <a:srgbClr val="3399FF"/>
                </a:solidFill>
              </a:rPr>
              <a:t> grade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rgbClr val="3399FF"/>
                </a:solidFill>
              </a:rPr>
              <a:t>Mentions money (use word classes and/or </a:t>
            </a:r>
            <a:r>
              <a:rPr lang="en-US" sz="2000" dirty="0" err="1">
                <a:solidFill>
                  <a:srgbClr val="3399FF"/>
                </a:solidFill>
              </a:rPr>
              <a:t>regexp</a:t>
            </a:r>
            <a:r>
              <a:rPr lang="en-US" sz="2000" dirty="0">
                <a:solidFill>
                  <a:srgbClr val="3399FF"/>
                </a:solidFill>
              </a:rPr>
              <a:t> to detect this</a:t>
            </a:r>
            <a:r>
              <a:rPr lang="en-US" sz="2000" dirty="0" smtClean="0">
                <a:solidFill>
                  <a:srgbClr val="3399FF"/>
                </a:solidFill>
              </a:rPr>
              <a:t>)</a:t>
            </a:r>
            <a:endParaRPr lang="en-US" sz="2000" dirty="0">
              <a:solidFill>
                <a:srgbClr val="3399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35973" y="5882770"/>
            <a:ext cx="6027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Any problem with these features for NB?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4" name="Rectangle 2"/>
          <p:cNvSpPr>
            <a:spLocks noGrp="1" noChangeArrowheads="1"/>
          </p:cNvSpPr>
          <p:nvPr>
            <p:ph type="title"/>
          </p:nvPr>
        </p:nvSpPr>
        <p:spPr>
          <a:xfrm>
            <a:off x="254000" y="53975"/>
            <a:ext cx="8585200" cy="1143000"/>
          </a:xfrm>
        </p:spPr>
        <p:txBody>
          <a:bodyPr/>
          <a:lstStyle/>
          <a:p>
            <a:r>
              <a:rPr kumimoji="0" lang="en-US" sz="3600">
                <a:solidFill>
                  <a:schemeClr val="tx1"/>
                </a:solidFill>
                <a:latin typeface="Impact" charset="0"/>
                <a:ea typeface="Courier New" charset="0"/>
                <a:cs typeface="Courier New" charset="0"/>
              </a:rPr>
              <a:t>Probabilists Regret Being Bound by Principle</a:t>
            </a:r>
          </a:p>
        </p:txBody>
      </p:sp>
      <p:sp>
        <p:nvSpPr>
          <p:cNvPr id="417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648" y="2455332"/>
            <a:ext cx="8153400" cy="125670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 smtClean="0"/>
              <a:t>Naïve </a:t>
            </a:r>
            <a:r>
              <a:rPr lang="en-US" sz="2400" dirty="0" err="1" smtClean="0"/>
              <a:t>Bayes</a:t>
            </a:r>
            <a:endParaRPr lang="en-US" sz="2400" dirty="0" smtClean="0"/>
          </a:p>
          <a:p>
            <a:pPr lvl="1">
              <a:lnSpc>
                <a:spcPct val="90000"/>
              </a:lnSpc>
            </a:pPr>
            <a:r>
              <a:rPr lang="en-US" sz="2000" dirty="0" smtClean="0">
                <a:solidFill>
                  <a:srgbClr val="3399FF"/>
                </a:solidFill>
              </a:rPr>
              <a:t>Contains </a:t>
            </a:r>
            <a:r>
              <a:rPr lang="en-US" sz="2000" dirty="0">
                <a:solidFill>
                  <a:srgbClr val="3399FF"/>
                </a:solidFill>
              </a:rPr>
              <a:t>a dollar amount under </a:t>
            </a:r>
            <a:r>
              <a:rPr lang="en-US" sz="2000" dirty="0">
                <a:latin typeface="Courier New" charset="0"/>
              </a:rPr>
              <a:t>$100 </a:t>
            </a:r>
            <a:endParaRPr lang="en-US" sz="2000" dirty="0" smtClean="0">
              <a:latin typeface="Courier New" charset="0"/>
            </a:endParaRPr>
          </a:p>
          <a:p>
            <a:pPr lvl="1">
              <a:lnSpc>
                <a:spcPct val="90000"/>
              </a:lnSpc>
            </a:pPr>
            <a:r>
              <a:rPr lang="en-US" sz="2000" dirty="0" smtClean="0">
                <a:solidFill>
                  <a:srgbClr val="3399FF"/>
                </a:solidFill>
              </a:rPr>
              <a:t>Mentions </a:t>
            </a:r>
            <a:r>
              <a:rPr lang="en-US" sz="2000" dirty="0">
                <a:solidFill>
                  <a:srgbClr val="3399FF"/>
                </a:solidFill>
              </a:rPr>
              <a:t>money (use word classes and/or </a:t>
            </a:r>
            <a:r>
              <a:rPr lang="en-US" sz="2000" dirty="0" err="1">
                <a:solidFill>
                  <a:srgbClr val="3399FF"/>
                </a:solidFill>
              </a:rPr>
              <a:t>regexp</a:t>
            </a:r>
            <a:r>
              <a:rPr lang="en-US" sz="2000" dirty="0">
                <a:solidFill>
                  <a:srgbClr val="3399FF"/>
                </a:solidFill>
              </a:rPr>
              <a:t> to detect this</a:t>
            </a:r>
            <a:r>
              <a:rPr lang="en-US" sz="2000" dirty="0" smtClean="0">
                <a:solidFill>
                  <a:srgbClr val="3399FF"/>
                </a:solidFill>
              </a:rPr>
              <a:t>)</a:t>
            </a:r>
            <a:endParaRPr lang="en-US" sz="2000" dirty="0">
              <a:solidFill>
                <a:srgbClr val="3399FF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69588" y="1598257"/>
            <a:ext cx="8191837" cy="651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90000"/>
              </a:lnSpc>
            </a:pPr>
            <a:r>
              <a:rPr lang="en-US" sz="2000" dirty="0" smtClean="0">
                <a:latin typeface="Courier New" charset="0"/>
              </a:rPr>
              <a:t>Buy this </a:t>
            </a:r>
            <a:r>
              <a:rPr lang="en-US" sz="2000" dirty="0" err="1" smtClean="0">
                <a:latin typeface="Courier New" charset="0"/>
              </a:rPr>
              <a:t>supercalifragilistic</a:t>
            </a:r>
            <a:r>
              <a:rPr lang="en-US" sz="2000" dirty="0" smtClean="0">
                <a:latin typeface="Courier New" charset="0"/>
              </a:rPr>
              <a:t> </a:t>
            </a:r>
            <a:r>
              <a:rPr lang="en-US" sz="2000" dirty="0" err="1" smtClean="0">
                <a:latin typeface="Courier New" charset="0"/>
              </a:rPr>
              <a:t>Ginsu</a:t>
            </a:r>
            <a:r>
              <a:rPr lang="en-US" sz="2000" dirty="0" smtClean="0">
                <a:latin typeface="Courier New" charset="0"/>
              </a:rPr>
              <a:t> knife set for only $39 today …</a:t>
            </a:r>
            <a:endParaRPr lang="en-US" sz="2000" dirty="0">
              <a:latin typeface="Courier New" charset="0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1524000" y="3934570"/>
          <a:ext cx="6096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Spam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not-Spam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&lt;</a:t>
                      </a:r>
                      <a:r>
                        <a:rPr lang="en-US" baseline="0" dirty="0" smtClean="0"/>
                        <a:t> $100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Money amount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524000" y="5491238"/>
            <a:ext cx="6855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likely is it to see both features in either class using NB?  Is this right?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4" name="Rectangle 2"/>
          <p:cNvSpPr>
            <a:spLocks noGrp="1" noChangeArrowheads="1"/>
          </p:cNvSpPr>
          <p:nvPr>
            <p:ph type="title"/>
          </p:nvPr>
        </p:nvSpPr>
        <p:spPr>
          <a:xfrm>
            <a:off x="254000" y="53975"/>
            <a:ext cx="8585200" cy="1143000"/>
          </a:xfrm>
        </p:spPr>
        <p:txBody>
          <a:bodyPr/>
          <a:lstStyle/>
          <a:p>
            <a:r>
              <a:rPr kumimoji="0" lang="en-US" sz="3600">
                <a:solidFill>
                  <a:schemeClr val="tx1"/>
                </a:solidFill>
                <a:latin typeface="Impact" charset="0"/>
                <a:ea typeface="Courier New" charset="0"/>
                <a:cs typeface="Courier New" charset="0"/>
              </a:rPr>
              <a:t>Probabilists Regret Being Bound by Principle</a:t>
            </a:r>
          </a:p>
        </p:txBody>
      </p:sp>
      <p:sp>
        <p:nvSpPr>
          <p:cNvPr id="417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648" y="2455332"/>
            <a:ext cx="8153400" cy="125670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 smtClean="0"/>
              <a:t>Naïve </a:t>
            </a:r>
            <a:r>
              <a:rPr lang="en-US" sz="2400" dirty="0" err="1" smtClean="0"/>
              <a:t>Bayes</a:t>
            </a:r>
            <a:endParaRPr lang="en-US" sz="2400" dirty="0" smtClean="0"/>
          </a:p>
          <a:p>
            <a:pPr lvl="1">
              <a:lnSpc>
                <a:spcPct val="90000"/>
              </a:lnSpc>
            </a:pPr>
            <a:r>
              <a:rPr lang="en-US" sz="2000" dirty="0" smtClean="0">
                <a:solidFill>
                  <a:srgbClr val="3399FF"/>
                </a:solidFill>
              </a:rPr>
              <a:t>Contains </a:t>
            </a:r>
            <a:r>
              <a:rPr lang="en-US" sz="2000" dirty="0">
                <a:solidFill>
                  <a:srgbClr val="3399FF"/>
                </a:solidFill>
              </a:rPr>
              <a:t>a dollar amount under </a:t>
            </a:r>
            <a:r>
              <a:rPr lang="en-US" sz="2000" dirty="0">
                <a:latin typeface="Courier New" charset="0"/>
              </a:rPr>
              <a:t>$100 </a:t>
            </a:r>
            <a:endParaRPr lang="en-US" sz="2000" dirty="0" smtClean="0">
              <a:latin typeface="Courier New" charset="0"/>
            </a:endParaRPr>
          </a:p>
          <a:p>
            <a:pPr lvl="1">
              <a:lnSpc>
                <a:spcPct val="90000"/>
              </a:lnSpc>
            </a:pPr>
            <a:r>
              <a:rPr lang="en-US" sz="2000" dirty="0" smtClean="0">
                <a:solidFill>
                  <a:srgbClr val="3399FF"/>
                </a:solidFill>
              </a:rPr>
              <a:t>Mentions </a:t>
            </a:r>
            <a:r>
              <a:rPr lang="en-US" sz="2000" dirty="0">
                <a:solidFill>
                  <a:srgbClr val="3399FF"/>
                </a:solidFill>
              </a:rPr>
              <a:t>money (use word classes and/or </a:t>
            </a:r>
            <a:r>
              <a:rPr lang="en-US" sz="2000" dirty="0" err="1">
                <a:solidFill>
                  <a:srgbClr val="3399FF"/>
                </a:solidFill>
              </a:rPr>
              <a:t>regexp</a:t>
            </a:r>
            <a:r>
              <a:rPr lang="en-US" sz="2000" dirty="0">
                <a:solidFill>
                  <a:srgbClr val="3399FF"/>
                </a:solidFill>
              </a:rPr>
              <a:t> to detect this</a:t>
            </a:r>
            <a:r>
              <a:rPr lang="en-US" sz="2000" dirty="0" smtClean="0">
                <a:solidFill>
                  <a:srgbClr val="3399FF"/>
                </a:solidFill>
              </a:rPr>
              <a:t>)</a:t>
            </a:r>
            <a:endParaRPr lang="en-US" sz="2000" dirty="0">
              <a:solidFill>
                <a:srgbClr val="3399FF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69588" y="1598257"/>
            <a:ext cx="8191837" cy="651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90000"/>
              </a:lnSpc>
            </a:pPr>
            <a:r>
              <a:rPr lang="en-US" sz="2000" dirty="0" smtClean="0">
                <a:latin typeface="Courier New" charset="0"/>
              </a:rPr>
              <a:t>Buy this </a:t>
            </a:r>
            <a:r>
              <a:rPr lang="en-US" sz="2000" dirty="0" err="1" smtClean="0">
                <a:latin typeface="Courier New" charset="0"/>
              </a:rPr>
              <a:t>supercalifragilistic</a:t>
            </a:r>
            <a:r>
              <a:rPr lang="en-US" sz="2000" dirty="0" smtClean="0">
                <a:latin typeface="Courier New" charset="0"/>
              </a:rPr>
              <a:t> </a:t>
            </a:r>
            <a:r>
              <a:rPr lang="en-US" sz="2000" dirty="0" err="1" smtClean="0">
                <a:latin typeface="Courier New" charset="0"/>
              </a:rPr>
              <a:t>Ginsu</a:t>
            </a:r>
            <a:r>
              <a:rPr lang="en-US" sz="2000" dirty="0" smtClean="0">
                <a:latin typeface="Courier New" charset="0"/>
              </a:rPr>
              <a:t> knife set for only $39 today …</a:t>
            </a:r>
            <a:endParaRPr lang="en-US" sz="2000" dirty="0">
              <a:latin typeface="Courier New" charset="0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1524000" y="3924180"/>
          <a:ext cx="6096000" cy="110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Spam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not-Spam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&lt;</a:t>
                      </a:r>
                      <a:r>
                        <a:rPr lang="en-US" baseline="0" dirty="0" smtClean="0"/>
                        <a:t> $100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</a:t>
                      </a:r>
                      <a:endParaRPr lang="en-US" dirty="0"/>
                    </a:p>
                  </a:txBody>
                  <a:tcPr/>
                </a:tc>
              </a:tr>
              <a:tr h="355369">
                <a:tc>
                  <a:txBody>
                    <a:bodyPr/>
                    <a:lstStyle/>
                    <a:p>
                      <a:r>
                        <a:rPr lang="en-US" dirty="0" smtClean="0"/>
                        <a:t>Money amount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277809" y="5285619"/>
            <a:ext cx="22666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0.5*0.9=0.45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07352" y="5261429"/>
            <a:ext cx="22666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0.02*0.1=0.002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82235" y="5855513"/>
            <a:ext cx="685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Overestimates!  The problem is that the features are not independent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NB vs. Logistic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Logistic regression allows us to put in features that overlap and adjust the probabilities accordingly</a:t>
            </a:r>
          </a:p>
          <a:p>
            <a:endParaRPr lang="en-US" dirty="0" smtClean="0"/>
          </a:p>
          <a:p>
            <a:r>
              <a:rPr lang="en-US" dirty="0" smtClean="0"/>
              <a:t>Which to use?</a:t>
            </a:r>
          </a:p>
          <a:p>
            <a:pPr lvl="1"/>
            <a:r>
              <a:rPr lang="en-US" dirty="0" smtClean="0"/>
              <a:t>NB is better for small data sets: strong model assumptions keep the model from </a:t>
            </a:r>
            <a:r>
              <a:rPr lang="en-US" dirty="0" err="1" smtClean="0"/>
              <a:t>overfitting</a:t>
            </a:r>
            <a:endParaRPr lang="en-US" dirty="0" smtClean="0"/>
          </a:p>
          <a:p>
            <a:endParaRPr lang="en-US" dirty="0" smtClean="0"/>
          </a:p>
          <a:p>
            <a:pPr lvl="1"/>
            <a:r>
              <a:rPr lang="en-US" dirty="0" smtClean="0"/>
              <a:t>Logistic regression is better for larger data sets: can exploit the fact that NB assumption is rarely true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NB      vs. Logistic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" y="1612900"/>
            <a:ext cx="8140700" cy="4483100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1560286" y="774095"/>
            <a:ext cx="532191" cy="1588"/>
          </a:xfrm>
          <a:prstGeom prst="line">
            <a:avLst/>
          </a:prstGeom>
          <a:ln>
            <a:solidFill>
              <a:srgbClr val="0D0D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7276495" y="775683"/>
            <a:ext cx="532191" cy="1588"/>
          </a:xfrm>
          <a:prstGeom prst="line">
            <a:avLst/>
          </a:prstGeom>
          <a:ln w="19050" cap="flat" cmpd="sng" algn="ctr">
            <a:solidFill>
              <a:srgbClr val="0D0D0D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NB      vs. Logistic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560286" y="774095"/>
            <a:ext cx="532191" cy="1588"/>
          </a:xfrm>
          <a:prstGeom prst="line">
            <a:avLst/>
          </a:prstGeom>
          <a:ln>
            <a:solidFill>
              <a:srgbClr val="0D0D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7276495" y="775683"/>
            <a:ext cx="532191" cy="1588"/>
          </a:xfrm>
          <a:prstGeom prst="line">
            <a:avLst/>
          </a:prstGeom>
          <a:ln w="19050" cap="flat" cmpd="sng" algn="ctr">
            <a:solidFill>
              <a:srgbClr val="0D0D0D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110" y="1638300"/>
            <a:ext cx="8153400" cy="4457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 regression with more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NB works on multiple classes</a:t>
            </a:r>
          </a:p>
          <a:p>
            <a:r>
              <a:rPr lang="en-US" sz="2400" dirty="0" smtClean="0"/>
              <a:t>Logistic regression only works on two classes</a:t>
            </a:r>
          </a:p>
          <a:p>
            <a:r>
              <a:rPr lang="en-US" sz="2400" dirty="0" smtClean="0"/>
              <a:t>Idea: something like logistic regression, but with more classes</a:t>
            </a:r>
          </a:p>
          <a:p>
            <a:pPr lvl="1"/>
            <a:r>
              <a:rPr lang="en-US" sz="2100" dirty="0" smtClean="0">
                <a:solidFill>
                  <a:srgbClr val="0000FF"/>
                </a:solidFill>
              </a:rPr>
              <a:t>Like NB, one model per each class</a:t>
            </a:r>
          </a:p>
          <a:p>
            <a:pPr lvl="1"/>
            <a:r>
              <a:rPr lang="en-US" sz="2100" dirty="0" smtClean="0">
                <a:solidFill>
                  <a:srgbClr val="0000FF"/>
                </a:solidFill>
              </a:rPr>
              <a:t>The model is a weight vector</a:t>
            </a:r>
            <a:endParaRPr lang="en-US" sz="2100" dirty="0">
              <a:solidFill>
                <a:srgbClr val="0000FF"/>
              </a:solidFill>
            </a:endParaRPr>
          </a:p>
        </p:txBody>
      </p:sp>
      <p:graphicFrame>
        <p:nvGraphicFramePr>
          <p:cNvPr id="245762" name="Object 2"/>
          <p:cNvGraphicFramePr>
            <a:graphicFrameLocks noChangeAspect="1"/>
          </p:cNvGraphicFramePr>
          <p:nvPr/>
        </p:nvGraphicFramePr>
        <p:xfrm>
          <a:off x="1651000" y="4171951"/>
          <a:ext cx="5046663" cy="395287"/>
        </p:xfrm>
        <a:graphic>
          <a:graphicData uri="http://schemas.openxmlformats.org/presentationml/2006/ole">
            <p:oleObj spid="_x0000_s245762" name="Equation" r:id="rId3" imgW="2755900" imgH="215900" progId="Equation.3">
              <p:embed/>
            </p:oleObj>
          </a:graphicData>
        </a:graphic>
      </p:graphicFrame>
      <p:graphicFrame>
        <p:nvGraphicFramePr>
          <p:cNvPr id="245763" name="Object 3"/>
          <p:cNvGraphicFramePr>
            <a:graphicFrameLocks noChangeAspect="1"/>
          </p:cNvGraphicFramePr>
          <p:nvPr/>
        </p:nvGraphicFramePr>
        <p:xfrm>
          <a:off x="1654175" y="4781551"/>
          <a:ext cx="5114925" cy="395287"/>
        </p:xfrm>
        <a:graphic>
          <a:graphicData uri="http://schemas.openxmlformats.org/presentationml/2006/ole">
            <p:oleObj spid="_x0000_s245763" name="Equation" r:id="rId4" imgW="2794000" imgH="215900" progId="Equation.3">
              <p:embed/>
            </p:oleObj>
          </a:graphicData>
        </a:graphic>
      </p:graphicFrame>
      <p:graphicFrame>
        <p:nvGraphicFramePr>
          <p:cNvPr id="245764" name="Object 4"/>
          <p:cNvGraphicFramePr>
            <a:graphicFrameLocks noChangeAspect="1"/>
          </p:cNvGraphicFramePr>
          <p:nvPr/>
        </p:nvGraphicFramePr>
        <p:xfrm>
          <a:off x="1671638" y="5365751"/>
          <a:ext cx="5114925" cy="395287"/>
        </p:xfrm>
        <a:graphic>
          <a:graphicData uri="http://schemas.openxmlformats.org/presentationml/2006/ole">
            <p:oleObj spid="_x0000_s245764" name="Equation" r:id="rId5" imgW="2794000" imgH="215900" progId="Equation.3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604381" y="6048703"/>
            <a:ext cx="9797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…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4959049" y="6096000"/>
            <a:ext cx="3580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anything wrong with this?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Challenge: probabilistic modeling</a:t>
            </a:r>
            <a:endParaRPr lang="en-US" dirty="0"/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1081049" y="1771979"/>
          <a:ext cx="5046663" cy="395287"/>
        </p:xfrm>
        <a:graphic>
          <a:graphicData uri="http://schemas.openxmlformats.org/presentationml/2006/ole">
            <p:oleObj spid="_x0000_s254978" name="Equation" r:id="rId3" imgW="2755900" imgH="215900" progId="Equation.3">
              <p:embed/>
            </p:oleObj>
          </a:graphicData>
        </a:graphic>
      </p:graphicFrame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1084224" y="2381579"/>
          <a:ext cx="5114925" cy="395287"/>
        </p:xfrm>
        <a:graphic>
          <a:graphicData uri="http://schemas.openxmlformats.org/presentationml/2006/ole">
            <p:oleObj spid="_x0000_s254979" name="Equation" r:id="rId4" imgW="2794000" imgH="215900" progId="Equation.3">
              <p:embed/>
            </p:oleObj>
          </a:graphicData>
        </a:graphic>
      </p:graphicFrame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1101687" y="2965779"/>
          <a:ext cx="5114925" cy="395287"/>
        </p:xfrm>
        <a:graphic>
          <a:graphicData uri="http://schemas.openxmlformats.org/presentationml/2006/ole">
            <p:oleObj spid="_x0000_s254980" name="Equation" r:id="rId5" imgW="2794000" imgH="215900" progId="Equation.3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034430" y="3648731"/>
            <a:ext cx="9797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…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1081049" y="1771979"/>
            <a:ext cx="285713" cy="1589087"/>
          </a:xfrm>
          <a:prstGeom prst="rect">
            <a:avLst/>
          </a:prstGeom>
          <a:solidFill>
            <a:srgbClr val="FF0000">
              <a:alpha val="40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10267" y="4652182"/>
            <a:ext cx="6995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These are supposed to be probabilities!</a:t>
            </a:r>
            <a:endParaRPr lang="en-US" sz="2800" dirty="0">
              <a:solidFill>
                <a:srgbClr val="FF0000"/>
              </a:solidFill>
            </a:endParaRPr>
          </a:p>
        </p:txBody>
      </p:sp>
      <p:graphicFrame>
        <p:nvGraphicFramePr>
          <p:cNvPr id="254981" name="Object 5"/>
          <p:cNvGraphicFramePr>
            <a:graphicFrameLocks noChangeAspect="1"/>
          </p:cNvGraphicFramePr>
          <p:nvPr/>
        </p:nvGraphicFramePr>
        <p:xfrm>
          <a:off x="814388" y="5405438"/>
          <a:ext cx="7750175" cy="295275"/>
        </p:xfrm>
        <a:graphic>
          <a:graphicData uri="http://schemas.openxmlformats.org/presentationml/2006/ole">
            <p:oleObj spid="_x0000_s254981" name="Equation" r:id="rId6" imgW="4686300" imgH="177800" progId="Equation.3">
              <p:embed/>
            </p:oleObj>
          </a:graphicData>
        </a:graphic>
      </p:graphicFrame>
      <p:sp>
        <p:nvSpPr>
          <p:cNvPr id="11" name="Rectangle 10"/>
          <p:cNvSpPr/>
          <p:nvPr/>
        </p:nvSpPr>
        <p:spPr>
          <a:xfrm>
            <a:off x="8278850" y="5405438"/>
            <a:ext cx="285713" cy="295275"/>
          </a:xfrm>
          <a:prstGeom prst="rect">
            <a:avLst/>
          </a:prstGeom>
          <a:solidFill>
            <a:srgbClr val="FF0000">
              <a:alpha val="40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62667" y="5975048"/>
            <a:ext cx="6995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Ideas?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888" y="15603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Maximum Entropy Modeling aka </a:t>
            </a:r>
            <a:br>
              <a:rPr lang="en-US" dirty="0" smtClean="0"/>
            </a:br>
            <a:r>
              <a:rPr lang="en-US" dirty="0" smtClean="0"/>
              <a:t>Multinomial Logistic Regression</a:t>
            </a:r>
            <a:endParaRPr lang="en-US" dirty="0"/>
          </a:p>
        </p:txBody>
      </p:sp>
      <p:graphicFrame>
        <p:nvGraphicFramePr>
          <p:cNvPr id="256002" name="Object 2"/>
          <p:cNvGraphicFramePr>
            <a:graphicFrameLocks noChangeAspect="1"/>
          </p:cNvGraphicFramePr>
          <p:nvPr/>
        </p:nvGraphicFramePr>
        <p:xfrm>
          <a:off x="369590" y="2429861"/>
          <a:ext cx="7898143" cy="570040"/>
        </p:xfrm>
        <a:graphic>
          <a:graphicData uri="http://schemas.openxmlformats.org/presentationml/2006/ole">
            <p:oleObj spid="_x0000_s256002" name="Equation" r:id="rId3" imgW="5981700" imgH="431800" progId="Equation.3">
              <p:embed/>
            </p:oleObj>
          </a:graphicData>
        </a:graphic>
      </p:graphicFrame>
      <p:graphicFrame>
        <p:nvGraphicFramePr>
          <p:cNvPr id="256003" name="Object 3"/>
          <p:cNvGraphicFramePr>
            <a:graphicFrameLocks noChangeAspect="1"/>
          </p:cNvGraphicFramePr>
          <p:nvPr/>
        </p:nvGraphicFramePr>
        <p:xfrm>
          <a:off x="369590" y="3613575"/>
          <a:ext cx="6536822" cy="1439518"/>
        </p:xfrm>
        <a:graphic>
          <a:graphicData uri="http://schemas.openxmlformats.org/presentationml/2006/ole">
            <p:oleObj spid="_x0000_s256003" name="Equation" r:id="rId4" imgW="2997200" imgH="660400" progId="Equation.3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80967" y="1675155"/>
            <a:ext cx="7169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Normalize each class probability by the sum over all the classes</a:t>
            </a:r>
          </a:p>
        </p:txBody>
      </p:sp>
      <p:graphicFrame>
        <p:nvGraphicFramePr>
          <p:cNvPr id="256004" name="Object 4"/>
          <p:cNvGraphicFramePr>
            <a:graphicFrameLocks noChangeAspect="1"/>
          </p:cNvGraphicFramePr>
          <p:nvPr/>
        </p:nvGraphicFramePr>
        <p:xfrm>
          <a:off x="3324172" y="5177613"/>
          <a:ext cx="3544887" cy="1439862"/>
        </p:xfrm>
        <a:graphic>
          <a:graphicData uri="http://schemas.openxmlformats.org/presentationml/2006/ole">
            <p:oleObj spid="_x0000_s256004" name="Equation" r:id="rId5" imgW="1625600" imgH="660400" progId="Equation.3">
              <p:embed/>
            </p:oleObj>
          </a:graphicData>
        </a:graphic>
      </p:graphicFrame>
      <p:sp>
        <p:nvSpPr>
          <p:cNvPr id="8" name="Rectangle 7"/>
          <p:cNvSpPr/>
          <p:nvPr/>
        </p:nvSpPr>
        <p:spPr>
          <a:xfrm>
            <a:off x="3648261" y="5678163"/>
            <a:ext cx="3220798" cy="939312"/>
          </a:xfrm>
          <a:prstGeom prst="rect">
            <a:avLst/>
          </a:prstGeom>
          <a:solidFill>
            <a:srgbClr val="008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350447" y="5678163"/>
            <a:ext cx="19844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8000"/>
                </a:solidFill>
              </a:rPr>
              <a:t>normalizing constant</a:t>
            </a:r>
            <a:endParaRPr lang="en-US" sz="2000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Log-linear model</a:t>
            </a:r>
            <a:endParaRPr lang="en-US" dirty="0"/>
          </a:p>
        </p:txBody>
      </p:sp>
      <p:graphicFrame>
        <p:nvGraphicFramePr>
          <p:cNvPr id="257026" name="Object 2"/>
          <p:cNvGraphicFramePr>
            <a:graphicFrameLocks noChangeAspect="1"/>
          </p:cNvGraphicFramePr>
          <p:nvPr/>
        </p:nvGraphicFramePr>
        <p:xfrm>
          <a:off x="1129424" y="1774819"/>
          <a:ext cx="6535737" cy="1439863"/>
        </p:xfrm>
        <a:graphic>
          <a:graphicData uri="http://schemas.openxmlformats.org/presentationml/2006/ole">
            <p:oleObj spid="_x0000_s257026" name="Equation" r:id="rId3" imgW="2997200" imgH="660400" progId="Equation.3">
              <p:embed/>
            </p:oleObj>
          </a:graphicData>
        </a:graphic>
      </p:graphicFrame>
      <p:graphicFrame>
        <p:nvGraphicFramePr>
          <p:cNvPr id="257027" name="Object 3"/>
          <p:cNvGraphicFramePr>
            <a:graphicFrameLocks noChangeAspect="1"/>
          </p:cNvGraphicFramePr>
          <p:nvPr/>
        </p:nvGraphicFramePr>
        <p:xfrm>
          <a:off x="181119" y="4886875"/>
          <a:ext cx="8435254" cy="711566"/>
        </p:xfrm>
        <a:graphic>
          <a:graphicData uri="http://schemas.openxmlformats.org/presentationml/2006/ole">
            <p:oleObj spid="_x0000_s257027" name="Equation" r:id="rId4" imgW="5575300" imgH="469900" progId="Equation.3">
              <p:embed/>
            </p:oleObj>
          </a:graphicData>
        </a:graphic>
      </p:graphicFrame>
      <p:sp>
        <p:nvSpPr>
          <p:cNvPr id="6" name="Down Arrow 5"/>
          <p:cNvSpPr/>
          <p:nvPr/>
        </p:nvSpPr>
        <p:spPr>
          <a:xfrm>
            <a:off x="3959547" y="3573755"/>
            <a:ext cx="871598" cy="1014269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129424" y="5783107"/>
            <a:ext cx="70590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- still just a linear combination of feature weightings </a:t>
            </a:r>
          </a:p>
          <a:p>
            <a:pPr>
              <a:buFontTx/>
              <a:buChar char="-"/>
            </a:pPr>
            <a:r>
              <a:rPr lang="en-US" sz="2000" dirty="0" smtClean="0">
                <a:solidFill>
                  <a:srgbClr val="0000FF"/>
                </a:solidFill>
              </a:rPr>
              <a:t> class specific features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 the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Can still use maximum likelihood training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Use regularization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Plug into a convex optimization package</a:t>
            </a:r>
          </a:p>
          <a:p>
            <a:pPr lvl="1"/>
            <a:r>
              <a:rPr lang="en-US" dirty="0" smtClean="0"/>
              <a:t>there are a few complications, but this is the basic idea</a:t>
            </a:r>
          </a:p>
        </p:txBody>
      </p:sp>
      <p:graphicFrame>
        <p:nvGraphicFramePr>
          <p:cNvPr id="142338" name="Object 2"/>
          <p:cNvGraphicFramePr>
            <a:graphicFrameLocks noChangeAspect="1"/>
          </p:cNvGraphicFramePr>
          <p:nvPr/>
        </p:nvGraphicFramePr>
        <p:xfrm>
          <a:off x="1592948" y="2244801"/>
          <a:ext cx="4648200" cy="1154112"/>
        </p:xfrm>
        <a:graphic>
          <a:graphicData uri="http://schemas.openxmlformats.org/presentationml/2006/ole">
            <p:oleObj spid="_x0000_s259074" name="Equation" r:id="rId3" imgW="2501900" imgH="622300" progId="Equation.3">
              <p:embed/>
            </p:oleObj>
          </a:graphicData>
        </a:graphic>
      </p:graphicFrame>
      <p:graphicFrame>
        <p:nvGraphicFramePr>
          <p:cNvPr id="259077" name="Object 5"/>
          <p:cNvGraphicFramePr>
            <a:graphicFrameLocks noChangeAspect="1"/>
          </p:cNvGraphicFramePr>
          <p:nvPr/>
        </p:nvGraphicFramePr>
        <p:xfrm>
          <a:off x="1592948" y="4247772"/>
          <a:ext cx="5614987" cy="1154112"/>
        </p:xfrm>
        <a:graphic>
          <a:graphicData uri="http://schemas.openxmlformats.org/presentationml/2006/ole">
            <p:oleObj spid="_x0000_s259077" name="Equation" r:id="rId4" imgW="3022600" imgH="6223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Maximum Entropy</a:t>
            </a:r>
          </a:p>
        </p:txBody>
      </p:sp>
      <p:sp>
        <p:nvSpPr>
          <p:cNvPr id="430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7800" y="1676400"/>
            <a:ext cx="8966200" cy="4927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Suppose there are 10 classes, A through J.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I don’t give you any other information.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FF0000"/>
                </a:solidFill>
              </a:rPr>
              <a:t>Question: </a:t>
            </a:r>
            <a:r>
              <a:rPr lang="en-US" sz="2400" dirty="0" smtClean="0"/>
              <a:t>Given a new example </a:t>
            </a:r>
            <a:r>
              <a:rPr lang="en-US" sz="2400" dirty="0" err="1" smtClean="0"/>
              <a:t>m</a:t>
            </a:r>
            <a:r>
              <a:rPr lang="en-US" sz="2400" dirty="0" smtClean="0"/>
              <a:t>: </a:t>
            </a:r>
            <a:r>
              <a:rPr lang="en-US" sz="2400" dirty="0"/>
              <a:t>what is your guess for </a:t>
            </a:r>
            <a:r>
              <a:rPr lang="en-US" sz="2400" dirty="0" err="1"/>
              <a:t>p(C</a:t>
            </a:r>
            <a:r>
              <a:rPr lang="en-US" sz="2400" dirty="0"/>
              <a:t> |</a:t>
            </a:r>
            <a:r>
              <a:rPr lang="en-US" sz="2400" dirty="0" smtClean="0"/>
              <a:t> </a:t>
            </a:r>
            <a:r>
              <a:rPr lang="en-US" sz="2400" dirty="0" err="1" smtClean="0"/>
              <a:t>m</a:t>
            </a:r>
            <a:r>
              <a:rPr lang="en-US" sz="2400" dirty="0" smtClean="0"/>
              <a:t>)</a:t>
            </a:r>
            <a:r>
              <a:rPr lang="en-US" sz="2400" dirty="0"/>
              <a:t>?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Suppose I tell you that 55% of all</a:t>
            </a:r>
            <a:r>
              <a:rPr lang="en-US" sz="2400" dirty="0" smtClean="0"/>
              <a:t> examples </a:t>
            </a:r>
            <a:r>
              <a:rPr lang="en-US" sz="2400" dirty="0"/>
              <a:t>are in class A.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FF0000"/>
                </a:solidFill>
              </a:rPr>
              <a:t>Question: </a:t>
            </a:r>
            <a:r>
              <a:rPr lang="en-US" sz="2400" dirty="0"/>
              <a:t>Now what is your guess for </a:t>
            </a:r>
            <a:r>
              <a:rPr lang="en-US" sz="2400" dirty="0" err="1"/>
              <a:t>p(C</a:t>
            </a:r>
            <a:r>
              <a:rPr lang="en-US" sz="2400" dirty="0"/>
              <a:t> | </a:t>
            </a:r>
            <a:r>
              <a:rPr lang="en-US" sz="2400" dirty="0" err="1"/>
              <a:t>m</a:t>
            </a:r>
            <a:r>
              <a:rPr lang="en-US" sz="2400" dirty="0"/>
              <a:t>)?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Suppose I </a:t>
            </a:r>
            <a:r>
              <a:rPr lang="en-US" sz="2400" u="sng" dirty="0"/>
              <a:t>also</a:t>
            </a:r>
            <a:r>
              <a:rPr lang="en-US" sz="2400" dirty="0"/>
              <a:t> tell you that 10% of all</a:t>
            </a:r>
            <a:r>
              <a:rPr lang="en-US" sz="2400" dirty="0" smtClean="0"/>
              <a:t> examples </a:t>
            </a:r>
            <a:r>
              <a:rPr lang="en-US" sz="2400" dirty="0"/>
              <a:t>contain </a:t>
            </a:r>
            <a:r>
              <a:rPr lang="en-US" sz="2400" dirty="0">
                <a:latin typeface="Courier New" charset="0"/>
              </a:rPr>
              <a:t>Buy</a:t>
            </a:r>
            <a:r>
              <a:rPr lang="en-US" sz="2400" dirty="0"/>
              <a:t> and 80% of these are in class A or C.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FF0000"/>
                </a:solidFill>
              </a:rPr>
              <a:t>Question: </a:t>
            </a:r>
            <a:r>
              <a:rPr lang="en-US" sz="2400" dirty="0"/>
              <a:t>Now what is your guess for </a:t>
            </a:r>
            <a:r>
              <a:rPr lang="en-US" sz="2400" dirty="0" err="1"/>
              <a:t>p(C</a:t>
            </a:r>
            <a:r>
              <a:rPr lang="en-US" sz="2400" dirty="0"/>
              <a:t> | </a:t>
            </a:r>
            <a:r>
              <a:rPr lang="en-US" sz="2400" dirty="0" err="1"/>
              <a:t>m</a:t>
            </a:r>
            <a:r>
              <a:rPr lang="en-US" sz="2400" dirty="0"/>
              <a:t>), </a:t>
            </a:r>
            <a:br>
              <a:rPr lang="en-US" sz="2400" dirty="0"/>
            </a:br>
            <a:r>
              <a:rPr lang="en-US" sz="2400" dirty="0"/>
              <a:t>		if </a:t>
            </a:r>
            <a:r>
              <a:rPr lang="en-US" sz="2400" dirty="0" err="1"/>
              <a:t>m</a:t>
            </a:r>
            <a:r>
              <a:rPr lang="en-US" sz="2400" dirty="0"/>
              <a:t> contains </a:t>
            </a:r>
            <a:r>
              <a:rPr lang="en-US" sz="2400" dirty="0">
                <a:latin typeface="Courier New" charset="0"/>
              </a:rPr>
              <a:t>Buy</a:t>
            </a:r>
            <a:r>
              <a:rPr lang="en-US" sz="2400" dirty="0" smtClean="0"/>
              <a:t>?</a:t>
            </a:r>
            <a:endParaRPr lang="en-US" sz="2400" dirty="0" smtClean="0">
              <a:solidFill>
                <a:srgbClr val="FF00FF"/>
              </a:solidFill>
            </a:endParaRPr>
          </a:p>
          <a:p>
            <a:pPr>
              <a:lnSpc>
                <a:spcPct val="90000"/>
              </a:lnSpc>
              <a:buFont typeface="Wingdings" charset="2"/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Maximum Entropy</a:t>
            </a:r>
            <a:endParaRPr lang="en-US" dirty="0"/>
          </a:p>
        </p:txBody>
      </p:sp>
      <p:graphicFrame>
        <p:nvGraphicFramePr>
          <p:cNvPr id="4" name="Group 120"/>
          <p:cNvGraphicFramePr>
            <a:graphicFrameLocks noGrp="1"/>
          </p:cNvGraphicFramePr>
          <p:nvPr/>
        </p:nvGraphicFramePr>
        <p:xfrm>
          <a:off x="152400" y="1828800"/>
          <a:ext cx="8839200" cy="1150938"/>
        </p:xfrm>
        <a:graphic>
          <a:graphicData uri="http://schemas.openxmlformats.org/drawingml/2006/table">
            <a:tbl>
              <a:tblPr/>
              <a:tblGrid>
                <a:gridCol w="990600"/>
                <a:gridCol w="788988"/>
                <a:gridCol w="784225"/>
                <a:gridCol w="785812"/>
                <a:gridCol w="784225"/>
                <a:gridCol w="784225"/>
                <a:gridCol w="785813"/>
                <a:gridCol w="782637"/>
                <a:gridCol w="784225"/>
                <a:gridCol w="784225"/>
                <a:gridCol w="784225"/>
              </a:tblGrid>
              <a:tr h="5762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J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4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prob</a:t>
                      </a:r>
                      <a:endParaRPr kumimoji="1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39686" y="3543905"/>
            <a:ext cx="83263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Maximum entropy principle</a:t>
            </a:r>
            <a:r>
              <a:rPr lang="en-US" sz="2400" dirty="0" smtClean="0"/>
              <a:t>: given the constraints, pick the probabilities as “equally as possible”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16115" y="3089908"/>
            <a:ext cx="2830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Qualitatively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6115" y="4386997"/>
            <a:ext cx="2830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Quantitatively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39686" y="4910217"/>
            <a:ext cx="85519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Maximum entropy</a:t>
            </a:r>
            <a:r>
              <a:rPr lang="en-US" sz="2400" dirty="0" smtClean="0"/>
              <a:t>: given the constraints, pick the probabilities so as to maximize the entropy</a:t>
            </a:r>
            <a:endParaRPr lang="en-US" sz="2400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1762125" y="5988050"/>
          <a:ext cx="3584575" cy="603250"/>
        </p:xfrm>
        <a:graphic>
          <a:graphicData uri="http://schemas.openxmlformats.org/presentationml/2006/ole">
            <p:oleObj spid="_x0000_s267266" name="Equation" r:id="rId3" imgW="2108200" imgH="355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Maximum Entropy</a:t>
            </a:r>
            <a:endParaRPr lang="en-US" dirty="0"/>
          </a:p>
        </p:txBody>
      </p:sp>
      <p:graphicFrame>
        <p:nvGraphicFramePr>
          <p:cNvPr id="4" name="Group 120"/>
          <p:cNvGraphicFramePr>
            <a:graphicFrameLocks noGrp="1"/>
          </p:cNvGraphicFramePr>
          <p:nvPr/>
        </p:nvGraphicFramePr>
        <p:xfrm>
          <a:off x="152400" y="1828800"/>
          <a:ext cx="8839200" cy="1150938"/>
        </p:xfrm>
        <a:graphic>
          <a:graphicData uri="http://schemas.openxmlformats.org/drawingml/2006/table">
            <a:tbl>
              <a:tblPr/>
              <a:tblGrid>
                <a:gridCol w="990600"/>
                <a:gridCol w="788988"/>
                <a:gridCol w="784225"/>
                <a:gridCol w="785812"/>
                <a:gridCol w="784225"/>
                <a:gridCol w="784225"/>
                <a:gridCol w="785813"/>
                <a:gridCol w="782637"/>
                <a:gridCol w="784225"/>
                <a:gridCol w="784225"/>
                <a:gridCol w="784225"/>
              </a:tblGrid>
              <a:tr h="5762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J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4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prob</a:t>
                      </a:r>
                      <a:endParaRPr kumimoji="1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39686" y="3543905"/>
            <a:ext cx="83263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Maximum entropy principle</a:t>
            </a:r>
            <a:r>
              <a:rPr lang="en-US" sz="2400" dirty="0" smtClean="0"/>
              <a:t>: given the constraints, pick the probabilities as “equally as possible”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16115" y="3089908"/>
            <a:ext cx="2830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Qualitatively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6115" y="4386997"/>
            <a:ext cx="2830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Quantitatively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39686" y="4910217"/>
            <a:ext cx="85519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Maximum entropy</a:t>
            </a:r>
            <a:r>
              <a:rPr lang="en-US" sz="2400" dirty="0" smtClean="0"/>
              <a:t>: given the constraints, pick the probabilities so as to maximize the entropy</a:t>
            </a:r>
            <a:endParaRPr lang="en-US" sz="2400" dirty="0"/>
          </a:p>
        </p:txBody>
      </p:sp>
      <p:graphicFrame>
        <p:nvGraphicFramePr>
          <p:cNvPr id="268293" name="Object 5"/>
          <p:cNvGraphicFramePr>
            <a:graphicFrameLocks noChangeAspect="1"/>
          </p:cNvGraphicFramePr>
          <p:nvPr/>
        </p:nvGraphicFramePr>
        <p:xfrm>
          <a:off x="1762125" y="5988050"/>
          <a:ext cx="3584575" cy="603250"/>
        </p:xfrm>
        <a:graphic>
          <a:graphicData uri="http://schemas.openxmlformats.org/presentationml/2006/ole">
            <p:oleObj spid="_x0000_s268293" name="Equation" r:id="rId3" imgW="2108200" imgH="355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Maximum Entropy</a:t>
            </a:r>
          </a:p>
        </p:txBody>
      </p:sp>
      <p:graphicFrame>
        <p:nvGraphicFramePr>
          <p:cNvPr id="431224" name="Group 120"/>
          <p:cNvGraphicFramePr>
            <a:graphicFrameLocks noGrp="1"/>
          </p:cNvGraphicFramePr>
          <p:nvPr/>
        </p:nvGraphicFramePr>
        <p:xfrm>
          <a:off x="152400" y="1828800"/>
          <a:ext cx="8839200" cy="1727201"/>
        </p:xfrm>
        <a:graphic>
          <a:graphicData uri="http://schemas.openxmlformats.org/drawingml/2006/table">
            <a:tbl>
              <a:tblPr/>
              <a:tblGrid>
                <a:gridCol w="990600"/>
                <a:gridCol w="788988"/>
                <a:gridCol w="784225"/>
                <a:gridCol w="785812"/>
                <a:gridCol w="784225"/>
                <a:gridCol w="784225"/>
                <a:gridCol w="785813"/>
                <a:gridCol w="782637"/>
                <a:gridCol w="784225"/>
                <a:gridCol w="784225"/>
                <a:gridCol w="784225"/>
              </a:tblGrid>
              <a:tr h="5762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J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4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Buy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.051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.029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62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Other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.499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7943" name="Text Box 98"/>
          <p:cNvSpPr txBox="1">
            <a:spLocks noChangeArrowheads="1"/>
          </p:cNvSpPr>
          <p:nvPr/>
        </p:nvSpPr>
        <p:spPr bwMode="auto">
          <a:xfrm>
            <a:off x="441325" y="4122738"/>
            <a:ext cx="184150" cy="579437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7944" name="Rectangle 100"/>
          <p:cNvSpPr>
            <a:spLocks noGrp="1" noChangeArrowheads="1"/>
          </p:cNvSpPr>
          <p:nvPr>
            <p:ph type="body" idx="1"/>
          </p:nvPr>
        </p:nvSpPr>
        <p:spPr>
          <a:xfrm>
            <a:off x="177800" y="3657600"/>
            <a:ext cx="8737600" cy="457200"/>
          </a:xfrm>
          <a:noFill/>
        </p:spPr>
        <p:txBody>
          <a:bodyPr/>
          <a:lstStyle/>
          <a:p>
            <a:r>
              <a:rPr lang="en-US" sz="2400"/>
              <a:t>Column A sums to 0.55   </a:t>
            </a:r>
            <a:r>
              <a:rPr lang="en-US" sz="2000"/>
              <a:t>(“55% of all messages are in class A”)</a:t>
            </a:r>
          </a:p>
          <a:p>
            <a:pPr>
              <a:buFont typeface="Wingdings" charset="2"/>
              <a:buNone/>
            </a:pPr>
            <a:endParaRPr lang="en-US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Maximum Entropy</a:t>
            </a:r>
          </a:p>
        </p:txBody>
      </p:sp>
      <p:graphicFrame>
        <p:nvGraphicFramePr>
          <p:cNvPr id="436280" name="Group 56"/>
          <p:cNvGraphicFramePr>
            <a:graphicFrameLocks noGrp="1"/>
          </p:cNvGraphicFramePr>
          <p:nvPr/>
        </p:nvGraphicFramePr>
        <p:xfrm>
          <a:off x="152400" y="1828800"/>
          <a:ext cx="8839200" cy="1727201"/>
        </p:xfrm>
        <a:graphic>
          <a:graphicData uri="http://schemas.openxmlformats.org/drawingml/2006/table">
            <a:tbl>
              <a:tblPr/>
              <a:tblGrid>
                <a:gridCol w="990600"/>
                <a:gridCol w="788988"/>
                <a:gridCol w="784225"/>
                <a:gridCol w="785812"/>
                <a:gridCol w="784225"/>
                <a:gridCol w="784225"/>
                <a:gridCol w="785813"/>
                <a:gridCol w="782637"/>
                <a:gridCol w="784225"/>
                <a:gridCol w="784225"/>
                <a:gridCol w="784225"/>
              </a:tblGrid>
              <a:tr h="5762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J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4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Buy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.051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.029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5762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Other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.499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8967" name="Text Box 53"/>
          <p:cNvSpPr txBox="1">
            <a:spLocks noChangeArrowheads="1"/>
          </p:cNvSpPr>
          <p:nvPr/>
        </p:nvSpPr>
        <p:spPr bwMode="auto">
          <a:xfrm>
            <a:off x="441325" y="4122738"/>
            <a:ext cx="184150" cy="579437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8968" name="Rectangle 54"/>
          <p:cNvSpPr>
            <a:spLocks noGrp="1" noChangeArrowheads="1"/>
          </p:cNvSpPr>
          <p:nvPr>
            <p:ph type="body" idx="1"/>
          </p:nvPr>
        </p:nvSpPr>
        <p:spPr>
          <a:xfrm>
            <a:off x="177800" y="3693885"/>
            <a:ext cx="8737600" cy="685800"/>
          </a:xfrm>
          <a:noFill/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Column A sums to 0.55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Row </a:t>
            </a:r>
            <a:r>
              <a:rPr lang="en-US" sz="2400" dirty="0">
                <a:latin typeface="Courier New" charset="0"/>
              </a:rPr>
              <a:t>Buy</a:t>
            </a:r>
            <a:r>
              <a:rPr lang="en-US" sz="2400" dirty="0"/>
              <a:t> sums to 0.1   </a:t>
            </a:r>
            <a:r>
              <a:rPr lang="en-US" sz="2000" dirty="0"/>
              <a:t>(“10% of all messages contain </a:t>
            </a:r>
            <a:r>
              <a:rPr lang="en-US" sz="2000" dirty="0">
                <a:latin typeface="Courier New" charset="0"/>
              </a:rPr>
              <a:t>Buy</a:t>
            </a:r>
            <a:r>
              <a:rPr lang="en-US" sz="2000" dirty="0"/>
              <a:t>”)</a:t>
            </a:r>
          </a:p>
          <a:p>
            <a:pPr>
              <a:lnSpc>
                <a:spcPct val="90000"/>
              </a:lnSpc>
              <a:buFont typeface="Wingdings" charset="2"/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Maximum Entropy</a:t>
            </a:r>
          </a:p>
        </p:txBody>
      </p:sp>
      <p:graphicFrame>
        <p:nvGraphicFramePr>
          <p:cNvPr id="437304" name="Group 56"/>
          <p:cNvGraphicFramePr>
            <a:graphicFrameLocks noGrp="1"/>
          </p:cNvGraphicFramePr>
          <p:nvPr/>
        </p:nvGraphicFramePr>
        <p:xfrm>
          <a:off x="152400" y="1828800"/>
          <a:ext cx="8839200" cy="1727201"/>
        </p:xfrm>
        <a:graphic>
          <a:graphicData uri="http://schemas.openxmlformats.org/drawingml/2006/table">
            <a:tbl>
              <a:tblPr/>
              <a:tblGrid>
                <a:gridCol w="990600"/>
                <a:gridCol w="788988"/>
                <a:gridCol w="784225"/>
                <a:gridCol w="785812"/>
                <a:gridCol w="784225"/>
                <a:gridCol w="784225"/>
                <a:gridCol w="785813"/>
                <a:gridCol w="782637"/>
                <a:gridCol w="784225"/>
                <a:gridCol w="784225"/>
                <a:gridCol w="784225"/>
              </a:tblGrid>
              <a:tr h="5762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J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4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Buy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.051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.029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62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Other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.499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9991" name="Text Box 53"/>
          <p:cNvSpPr txBox="1">
            <a:spLocks noChangeArrowheads="1"/>
          </p:cNvSpPr>
          <p:nvPr/>
        </p:nvSpPr>
        <p:spPr bwMode="auto">
          <a:xfrm>
            <a:off x="441325" y="4122738"/>
            <a:ext cx="184150" cy="579437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9992" name="Rectangle 54"/>
          <p:cNvSpPr>
            <a:spLocks noGrp="1" noChangeArrowheads="1"/>
          </p:cNvSpPr>
          <p:nvPr>
            <p:ph type="body" idx="1"/>
          </p:nvPr>
        </p:nvSpPr>
        <p:spPr>
          <a:xfrm>
            <a:off x="177800" y="3657600"/>
            <a:ext cx="8737600" cy="1295400"/>
          </a:xfrm>
          <a:noFill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Column A sums to 0.55</a:t>
            </a:r>
          </a:p>
          <a:p>
            <a:pPr>
              <a:lnSpc>
                <a:spcPct val="90000"/>
              </a:lnSpc>
            </a:pPr>
            <a:r>
              <a:rPr lang="en-US" sz="2400"/>
              <a:t>Row </a:t>
            </a:r>
            <a:r>
              <a:rPr lang="en-US" sz="2400">
                <a:latin typeface="Courier New" charset="0"/>
              </a:rPr>
              <a:t>Buy</a:t>
            </a:r>
            <a:r>
              <a:rPr lang="en-US" sz="2400"/>
              <a:t> sums to 0.1</a:t>
            </a:r>
          </a:p>
          <a:p>
            <a:pPr>
              <a:lnSpc>
                <a:spcPct val="90000"/>
              </a:lnSpc>
            </a:pPr>
            <a:r>
              <a:rPr lang="en-US" sz="2400"/>
              <a:t>(</a:t>
            </a:r>
            <a:r>
              <a:rPr lang="en-US" sz="2400">
                <a:latin typeface="Courier New" charset="0"/>
              </a:rPr>
              <a:t>Buy</a:t>
            </a:r>
            <a:r>
              <a:rPr lang="en-US" sz="2400"/>
              <a:t>, A) and (</a:t>
            </a:r>
            <a:r>
              <a:rPr lang="en-US" sz="2400">
                <a:latin typeface="Courier New" charset="0"/>
              </a:rPr>
              <a:t>Buy</a:t>
            </a:r>
            <a:r>
              <a:rPr lang="en-US" sz="2400"/>
              <a:t>, C) cells sum to 0.08  </a:t>
            </a:r>
            <a:r>
              <a:rPr lang="en-US" sz="2000"/>
              <a:t>(“80% of the 10%”)</a:t>
            </a:r>
          </a:p>
          <a:p>
            <a:pPr>
              <a:lnSpc>
                <a:spcPct val="90000"/>
              </a:lnSpc>
              <a:buFont typeface="Wingdings" charset="2"/>
              <a:buNone/>
            </a:pPr>
            <a:endParaRPr lang="en-US" sz="2000"/>
          </a:p>
        </p:txBody>
      </p:sp>
      <p:sp>
        <p:nvSpPr>
          <p:cNvPr id="437305" name="Rectangle 57"/>
          <p:cNvSpPr>
            <a:spLocks noChangeArrowheads="1"/>
          </p:cNvSpPr>
          <p:nvPr/>
        </p:nvSpPr>
        <p:spPr bwMode="auto">
          <a:xfrm>
            <a:off x="177800" y="5105400"/>
            <a:ext cx="87376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charset="2"/>
              <a:buChar char="§"/>
            </a:pPr>
            <a:r>
              <a:rPr kumimoji="1" lang="en-US" sz="2400" dirty="0"/>
              <a:t>Given these constraints, fill in cells “as equally as possible”: maximize the entropy  </a:t>
            </a:r>
            <a:r>
              <a:rPr kumimoji="1" lang="en-US" sz="2000" dirty="0"/>
              <a:t>(related to cross-entropy, perplexity)</a:t>
            </a: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charset="2"/>
              <a:buNone/>
            </a:pPr>
            <a:r>
              <a:rPr kumimoji="1" lang="en-US" sz="2400" dirty="0">
                <a:solidFill>
                  <a:srgbClr val="FF0000"/>
                </a:solidFill>
              </a:rPr>
              <a:t>Entropy = -.051 log .051 - .0025 log .0025 - .029 log .029 - …</a:t>
            </a: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charset="2"/>
              <a:buNone/>
            </a:pPr>
            <a:r>
              <a:rPr kumimoji="1" lang="en-US" sz="2400" dirty="0">
                <a:solidFill>
                  <a:srgbClr val="FF0000"/>
                </a:solidFill>
              </a:rPr>
              <a:t>Largest if probabilities are evenly distributed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73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73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73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7305" grpId="0" build="p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Maximum Entropy</a:t>
            </a:r>
          </a:p>
        </p:txBody>
      </p:sp>
      <p:graphicFrame>
        <p:nvGraphicFramePr>
          <p:cNvPr id="438275" name="Group 3"/>
          <p:cNvGraphicFramePr>
            <a:graphicFrameLocks noGrp="1"/>
          </p:cNvGraphicFramePr>
          <p:nvPr/>
        </p:nvGraphicFramePr>
        <p:xfrm>
          <a:off x="152400" y="1828800"/>
          <a:ext cx="8839200" cy="1727201"/>
        </p:xfrm>
        <a:graphic>
          <a:graphicData uri="http://schemas.openxmlformats.org/drawingml/2006/table">
            <a:tbl>
              <a:tblPr/>
              <a:tblGrid>
                <a:gridCol w="990600"/>
                <a:gridCol w="788988"/>
                <a:gridCol w="784225"/>
                <a:gridCol w="785812"/>
                <a:gridCol w="784225"/>
                <a:gridCol w="784225"/>
                <a:gridCol w="785813"/>
                <a:gridCol w="782637"/>
                <a:gridCol w="784225"/>
                <a:gridCol w="784225"/>
                <a:gridCol w="784225"/>
              </a:tblGrid>
              <a:tr h="5762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J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4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Buy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.051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.029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62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Other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.499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1015" name="Text Box 53"/>
          <p:cNvSpPr txBox="1">
            <a:spLocks noChangeArrowheads="1"/>
          </p:cNvSpPr>
          <p:nvPr/>
        </p:nvSpPr>
        <p:spPr bwMode="auto">
          <a:xfrm>
            <a:off x="441325" y="4122738"/>
            <a:ext cx="184150" cy="579437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1016" name="Rectangle 54"/>
          <p:cNvSpPr>
            <a:spLocks noGrp="1" noChangeArrowheads="1"/>
          </p:cNvSpPr>
          <p:nvPr>
            <p:ph type="body" idx="1"/>
          </p:nvPr>
        </p:nvSpPr>
        <p:spPr>
          <a:xfrm>
            <a:off x="177800" y="3657600"/>
            <a:ext cx="8737600" cy="1295400"/>
          </a:xfrm>
          <a:noFill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Column A sums to 0.55</a:t>
            </a:r>
          </a:p>
          <a:p>
            <a:pPr>
              <a:lnSpc>
                <a:spcPct val="90000"/>
              </a:lnSpc>
            </a:pPr>
            <a:r>
              <a:rPr lang="en-US" sz="2400"/>
              <a:t>Row </a:t>
            </a:r>
            <a:r>
              <a:rPr lang="en-US" sz="2400">
                <a:latin typeface="Courier New" charset="0"/>
              </a:rPr>
              <a:t>Buy</a:t>
            </a:r>
            <a:r>
              <a:rPr lang="en-US" sz="2400"/>
              <a:t> sums to 0.1</a:t>
            </a:r>
          </a:p>
          <a:p>
            <a:pPr>
              <a:lnSpc>
                <a:spcPct val="90000"/>
              </a:lnSpc>
            </a:pPr>
            <a:r>
              <a:rPr lang="en-US" sz="2400"/>
              <a:t>(</a:t>
            </a:r>
            <a:r>
              <a:rPr lang="en-US" sz="2400">
                <a:latin typeface="Courier New" charset="0"/>
              </a:rPr>
              <a:t>Buy</a:t>
            </a:r>
            <a:r>
              <a:rPr lang="en-US" sz="2400"/>
              <a:t>, A) and (</a:t>
            </a:r>
            <a:r>
              <a:rPr lang="en-US" sz="2400">
                <a:latin typeface="Courier New" charset="0"/>
              </a:rPr>
              <a:t>Buy</a:t>
            </a:r>
            <a:r>
              <a:rPr lang="en-US" sz="2400"/>
              <a:t>, C) cells sum to 0.08  </a:t>
            </a:r>
            <a:r>
              <a:rPr lang="en-US" sz="2000"/>
              <a:t>(“80% of the 10%”)</a:t>
            </a:r>
          </a:p>
          <a:p>
            <a:pPr>
              <a:lnSpc>
                <a:spcPct val="90000"/>
              </a:lnSpc>
              <a:buFont typeface="Wingdings" charset="2"/>
              <a:buNone/>
            </a:pPr>
            <a:endParaRPr lang="en-US" sz="2000"/>
          </a:p>
        </p:txBody>
      </p:sp>
      <p:sp>
        <p:nvSpPr>
          <p:cNvPr id="41017" name="Rectangle 55"/>
          <p:cNvSpPr>
            <a:spLocks noChangeArrowheads="1"/>
          </p:cNvSpPr>
          <p:nvPr/>
        </p:nvSpPr>
        <p:spPr bwMode="auto">
          <a:xfrm>
            <a:off x="177800" y="5105400"/>
            <a:ext cx="87376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charset="2"/>
              <a:buChar char="§"/>
            </a:pPr>
            <a:r>
              <a:rPr kumimoji="1" lang="en-US" sz="2400"/>
              <a:t>Given these constraints, fill in cells “as equally as possible”: maximize the entropy</a:t>
            </a: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charset="2"/>
              <a:buChar char="§"/>
            </a:pPr>
            <a:r>
              <a:rPr kumimoji="1" lang="en-US" sz="2400"/>
              <a:t>Now p(</a:t>
            </a:r>
            <a:r>
              <a:rPr kumimoji="1" lang="en-US" sz="2400">
                <a:latin typeface="Courier New" charset="0"/>
              </a:rPr>
              <a:t>Buy</a:t>
            </a:r>
            <a:r>
              <a:rPr kumimoji="1" lang="en-US" sz="2400"/>
              <a:t>, C) = .029  and  p(C | </a:t>
            </a:r>
            <a:r>
              <a:rPr kumimoji="1" lang="en-US" sz="2400">
                <a:latin typeface="Courier New" charset="0"/>
              </a:rPr>
              <a:t>Buy</a:t>
            </a:r>
            <a:r>
              <a:rPr kumimoji="1" lang="en-US" sz="2400"/>
              <a:t>) = .29</a:t>
            </a: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charset="2"/>
              <a:buChar char="§"/>
            </a:pPr>
            <a:r>
              <a:rPr kumimoji="1" lang="en-US" sz="2400"/>
              <a:t>We got a compromise: p(C | </a:t>
            </a:r>
            <a:r>
              <a:rPr kumimoji="1" lang="en-US" sz="2400">
                <a:latin typeface="Courier New" charset="0"/>
              </a:rPr>
              <a:t>Buy</a:t>
            </a:r>
            <a:r>
              <a:rPr kumimoji="1" lang="en-US" sz="2400"/>
              <a:t>) &lt; p(A | </a:t>
            </a:r>
            <a:r>
              <a:rPr kumimoji="1" lang="en-US" sz="2400">
                <a:latin typeface="Courier New" charset="0"/>
              </a:rPr>
              <a:t>Buy</a:t>
            </a:r>
            <a:r>
              <a:rPr kumimoji="1" lang="en-US" sz="2400"/>
              <a:t>) &lt; .55</a:t>
            </a: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charset="2"/>
              <a:buNone/>
            </a:pPr>
            <a:endParaRPr kumimoji="1"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Generalizing to More Features</a:t>
            </a:r>
          </a:p>
        </p:txBody>
      </p:sp>
      <p:graphicFrame>
        <p:nvGraphicFramePr>
          <p:cNvPr id="439354" name="Group 58"/>
          <p:cNvGraphicFramePr>
            <a:graphicFrameLocks noGrp="1"/>
          </p:cNvGraphicFramePr>
          <p:nvPr/>
        </p:nvGraphicFramePr>
        <p:xfrm>
          <a:off x="152400" y="3073400"/>
          <a:ext cx="8054975" cy="1727201"/>
        </p:xfrm>
        <a:graphic>
          <a:graphicData uri="http://schemas.openxmlformats.org/drawingml/2006/table">
            <a:tbl>
              <a:tblPr/>
              <a:tblGrid>
                <a:gridCol w="990600"/>
                <a:gridCol w="788988"/>
                <a:gridCol w="784225"/>
                <a:gridCol w="785812"/>
                <a:gridCol w="784225"/>
                <a:gridCol w="784225"/>
                <a:gridCol w="785813"/>
                <a:gridCol w="782637"/>
                <a:gridCol w="784225"/>
                <a:gridCol w="784225"/>
              </a:tblGrid>
              <a:tr h="5762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4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Buy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.051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.029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.0025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62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Other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.499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.0446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2035" name="Text Box 53"/>
          <p:cNvSpPr txBox="1">
            <a:spLocks noChangeArrowheads="1"/>
          </p:cNvSpPr>
          <p:nvPr/>
        </p:nvSpPr>
        <p:spPr bwMode="auto">
          <a:xfrm>
            <a:off x="441325" y="4122738"/>
            <a:ext cx="184150" cy="579437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2036" name="AutoShape 57"/>
          <p:cNvSpPr>
            <a:spLocks noChangeArrowheads="1"/>
          </p:cNvSpPr>
          <p:nvPr/>
        </p:nvSpPr>
        <p:spPr bwMode="auto">
          <a:xfrm>
            <a:off x="152400" y="2133600"/>
            <a:ext cx="8991600" cy="2667000"/>
          </a:xfrm>
          <a:prstGeom prst="cube">
            <a:avLst>
              <a:gd name="adj" fmla="val 34523"/>
            </a:avLst>
          </a:prstGeom>
          <a:noFill/>
          <a:ln w="12700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2037" name="Line 59"/>
          <p:cNvSpPr>
            <a:spLocks noChangeShapeType="1"/>
          </p:cNvSpPr>
          <p:nvPr/>
        </p:nvSpPr>
        <p:spPr bwMode="auto">
          <a:xfrm>
            <a:off x="609600" y="2514600"/>
            <a:ext cx="8153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2038" name="Line 60"/>
          <p:cNvSpPr>
            <a:spLocks noChangeShapeType="1"/>
          </p:cNvSpPr>
          <p:nvPr/>
        </p:nvSpPr>
        <p:spPr bwMode="auto">
          <a:xfrm flipV="1">
            <a:off x="1143000" y="2133600"/>
            <a:ext cx="914400" cy="914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2039" name="Line 69"/>
          <p:cNvSpPr>
            <a:spLocks noChangeShapeType="1"/>
          </p:cNvSpPr>
          <p:nvPr/>
        </p:nvSpPr>
        <p:spPr bwMode="auto">
          <a:xfrm flipV="1">
            <a:off x="7391400" y="2133600"/>
            <a:ext cx="914400" cy="914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2040" name="Line 70"/>
          <p:cNvSpPr>
            <a:spLocks noChangeShapeType="1"/>
          </p:cNvSpPr>
          <p:nvPr/>
        </p:nvSpPr>
        <p:spPr bwMode="auto">
          <a:xfrm flipV="1">
            <a:off x="6629400" y="2133600"/>
            <a:ext cx="914400" cy="914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2041" name="Line 71"/>
          <p:cNvSpPr>
            <a:spLocks noChangeShapeType="1"/>
          </p:cNvSpPr>
          <p:nvPr/>
        </p:nvSpPr>
        <p:spPr bwMode="auto">
          <a:xfrm flipV="1">
            <a:off x="5867400" y="2133600"/>
            <a:ext cx="914400" cy="914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2042" name="Line 72"/>
          <p:cNvSpPr>
            <a:spLocks noChangeShapeType="1"/>
          </p:cNvSpPr>
          <p:nvPr/>
        </p:nvSpPr>
        <p:spPr bwMode="auto">
          <a:xfrm flipV="1">
            <a:off x="5029200" y="2133600"/>
            <a:ext cx="914400" cy="914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2043" name="Line 73"/>
          <p:cNvSpPr>
            <a:spLocks noChangeShapeType="1"/>
          </p:cNvSpPr>
          <p:nvPr/>
        </p:nvSpPr>
        <p:spPr bwMode="auto">
          <a:xfrm flipV="1">
            <a:off x="4267200" y="2133600"/>
            <a:ext cx="914400" cy="914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2044" name="Line 74"/>
          <p:cNvSpPr>
            <a:spLocks noChangeShapeType="1"/>
          </p:cNvSpPr>
          <p:nvPr/>
        </p:nvSpPr>
        <p:spPr bwMode="auto">
          <a:xfrm flipV="1">
            <a:off x="3505200" y="2133600"/>
            <a:ext cx="914400" cy="914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2045" name="Line 75"/>
          <p:cNvSpPr>
            <a:spLocks noChangeShapeType="1"/>
          </p:cNvSpPr>
          <p:nvPr/>
        </p:nvSpPr>
        <p:spPr bwMode="auto">
          <a:xfrm flipV="1">
            <a:off x="2743200" y="2133600"/>
            <a:ext cx="914400" cy="914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2046" name="Line 76"/>
          <p:cNvSpPr>
            <a:spLocks noChangeShapeType="1"/>
          </p:cNvSpPr>
          <p:nvPr/>
        </p:nvSpPr>
        <p:spPr bwMode="auto">
          <a:xfrm flipV="1">
            <a:off x="1981200" y="2133600"/>
            <a:ext cx="914400" cy="914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2047" name="Line 78"/>
          <p:cNvSpPr>
            <a:spLocks noChangeShapeType="1"/>
          </p:cNvSpPr>
          <p:nvPr/>
        </p:nvSpPr>
        <p:spPr bwMode="auto">
          <a:xfrm flipV="1">
            <a:off x="8229600" y="2743200"/>
            <a:ext cx="914400" cy="914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2048" name="Line 79"/>
          <p:cNvSpPr>
            <a:spLocks noChangeShapeType="1"/>
          </p:cNvSpPr>
          <p:nvPr/>
        </p:nvSpPr>
        <p:spPr bwMode="auto">
          <a:xfrm flipV="1">
            <a:off x="8229600" y="3276600"/>
            <a:ext cx="914400" cy="914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2049" name="Line 80"/>
          <p:cNvSpPr>
            <a:spLocks noChangeShapeType="1"/>
          </p:cNvSpPr>
          <p:nvPr/>
        </p:nvSpPr>
        <p:spPr bwMode="auto">
          <a:xfrm>
            <a:off x="8763000" y="2514600"/>
            <a:ext cx="0" cy="1752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2050" name="Rectangle 83"/>
          <p:cNvSpPr>
            <a:spLocks noChangeArrowheads="1"/>
          </p:cNvSpPr>
          <p:nvPr/>
        </p:nvSpPr>
        <p:spPr bwMode="auto">
          <a:xfrm rot="617304">
            <a:off x="800100" y="2057400"/>
            <a:ext cx="1073150" cy="457200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  <a:buClr>
                <a:schemeClr val="accent2"/>
              </a:buClr>
              <a:buFont typeface="Wingdings" charset="2"/>
              <a:buNone/>
            </a:pPr>
            <a:r>
              <a:rPr kumimoji="1" lang="en-US" sz="2400" i="1"/>
              <a:t>&lt;$100</a:t>
            </a:r>
          </a:p>
        </p:txBody>
      </p:sp>
      <p:sp>
        <p:nvSpPr>
          <p:cNvPr id="42051" name="Rectangle 84"/>
          <p:cNvSpPr>
            <a:spLocks noChangeArrowheads="1"/>
          </p:cNvSpPr>
          <p:nvPr/>
        </p:nvSpPr>
        <p:spPr bwMode="auto">
          <a:xfrm rot="617304">
            <a:off x="381000" y="2590800"/>
            <a:ext cx="941388" cy="457200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  <a:buClr>
                <a:schemeClr val="accent2"/>
              </a:buClr>
              <a:buFont typeface="Wingdings" charset="2"/>
              <a:buNone/>
            </a:pPr>
            <a:r>
              <a:rPr kumimoji="1" lang="en-US" sz="2400" i="1"/>
              <a:t>Other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we just did</a:t>
            </a:r>
          </a:p>
        </p:txBody>
      </p:sp>
      <p:sp>
        <p:nvSpPr>
          <p:cNvPr id="432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14286"/>
            <a:ext cx="8178800" cy="46482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For each feature (“contains Buy”), see what fraction of training data has it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Many distributions </a:t>
            </a:r>
            <a:r>
              <a:rPr lang="en-US" sz="2800" dirty="0" err="1"/>
              <a:t>p(c,m</a:t>
            </a:r>
            <a:r>
              <a:rPr lang="en-US" sz="2800" dirty="0"/>
              <a:t>) would predict these fractions</a:t>
            </a:r>
            <a:r>
              <a:rPr lang="en-US" sz="2800" dirty="0" smtClean="0"/>
              <a:t> </a:t>
            </a: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800" dirty="0"/>
              <a:t>Of these, pick distribution that has max entropy</a:t>
            </a:r>
            <a:endParaRPr lang="en-US" sz="2800" dirty="0" smtClean="0"/>
          </a:p>
          <a:p>
            <a:pPr>
              <a:lnSpc>
                <a:spcPct val="90000"/>
              </a:lnSpc>
            </a:pPr>
            <a:endParaRPr lang="en-US" sz="1400" dirty="0" smtClean="0"/>
          </a:p>
          <a:p>
            <a:pPr>
              <a:lnSpc>
                <a:spcPct val="90000"/>
              </a:lnSpc>
            </a:pPr>
            <a:endParaRPr lang="en-US" sz="1400" dirty="0" smtClean="0"/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rgbClr val="FF0000"/>
                </a:solidFill>
              </a:rPr>
              <a:t>Amazing Theorem</a:t>
            </a:r>
            <a:r>
              <a:rPr lang="en-US" sz="2800" dirty="0"/>
              <a:t>:</a:t>
            </a:r>
            <a:r>
              <a:rPr lang="en-US" sz="2800" dirty="0" smtClean="0"/>
              <a:t> The maximum entropy model is the same as the maximum likelihood model!</a:t>
            </a:r>
          </a:p>
          <a:p>
            <a:pPr lvl="1">
              <a:lnSpc>
                <a:spcPct val="90000"/>
              </a:lnSpc>
            </a:pPr>
            <a:r>
              <a:rPr lang="en-US" sz="2100" dirty="0" smtClean="0"/>
              <a:t>If we calculate the maximum likelihood parameters, we’re also calculating the maximum entropy model</a:t>
            </a:r>
            <a:endParaRPr lang="en-US" sz="2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take home…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02799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Many learning approaches</a:t>
            </a:r>
          </a:p>
          <a:p>
            <a:pPr lvl="1"/>
            <a:r>
              <a:rPr lang="en-US" sz="2000" dirty="0" smtClean="0"/>
              <a:t>Bayesian approaches (of which NB is just one)</a:t>
            </a:r>
          </a:p>
          <a:p>
            <a:pPr lvl="1"/>
            <a:r>
              <a:rPr lang="en-US" sz="2000" dirty="0" smtClean="0"/>
              <a:t>Linear regression</a:t>
            </a:r>
          </a:p>
          <a:p>
            <a:pPr lvl="1"/>
            <a:r>
              <a:rPr lang="en-US" sz="2000" dirty="0" smtClean="0"/>
              <a:t>Logistic regression</a:t>
            </a:r>
          </a:p>
          <a:p>
            <a:pPr lvl="1"/>
            <a:r>
              <a:rPr lang="en-US" sz="2000" dirty="0" smtClean="0"/>
              <a:t>Maximum Entropy (multinomial logistic regression)</a:t>
            </a:r>
          </a:p>
          <a:p>
            <a:pPr lvl="1"/>
            <a:r>
              <a:rPr lang="en-US" sz="2000" dirty="0" err="1" smtClean="0"/>
              <a:t>SVMs</a:t>
            </a:r>
            <a:endParaRPr lang="en-US" sz="2000" dirty="0" smtClean="0"/>
          </a:p>
          <a:p>
            <a:pPr lvl="1"/>
            <a:r>
              <a:rPr lang="en-US" sz="2000" dirty="0" smtClean="0"/>
              <a:t>Decision trees</a:t>
            </a:r>
          </a:p>
          <a:p>
            <a:pPr lvl="1"/>
            <a:r>
              <a:rPr lang="en-US" sz="2000" dirty="0" smtClean="0"/>
              <a:t>…</a:t>
            </a:r>
          </a:p>
          <a:p>
            <a:r>
              <a:rPr lang="en-US" sz="2300" dirty="0" smtClean="0"/>
              <a:t>Different models have different strengths/weaknesses/uses</a:t>
            </a:r>
          </a:p>
          <a:p>
            <a:pPr lvl="1"/>
            <a:r>
              <a:rPr lang="en-US" sz="2000" dirty="0" smtClean="0"/>
              <a:t>Understand what the model is doing</a:t>
            </a:r>
          </a:p>
          <a:p>
            <a:pPr lvl="1"/>
            <a:r>
              <a:rPr lang="en-US" sz="2000" dirty="0" smtClean="0"/>
              <a:t>Understand what assumptions the model is making</a:t>
            </a:r>
          </a:p>
          <a:p>
            <a:pPr lvl="1"/>
            <a:r>
              <a:rPr lang="en-US" sz="2000" dirty="0" smtClean="0"/>
              <a:t>Pick the model that makes the most sense for your problem/data</a:t>
            </a:r>
          </a:p>
          <a:p>
            <a:r>
              <a:rPr lang="en-US" sz="2300" dirty="0" smtClean="0"/>
              <a:t>Feature selection is important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Articles 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http://www.nytimes.com/2010/12/23/business/23trading.html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What are some challenges?</a:t>
            </a:r>
          </a:p>
          <a:p>
            <a:r>
              <a:rPr lang="en-US" dirty="0" smtClean="0"/>
              <a:t>Will it work?</a:t>
            </a:r>
          </a:p>
          <a:p>
            <a:r>
              <a:rPr lang="en-US" dirty="0" smtClean="0"/>
              <a:t>Any concerns/problems with using this type of technology?</a:t>
            </a:r>
          </a:p>
          <a:p>
            <a:r>
              <a:rPr lang="en-US" dirty="0" smtClean="0"/>
              <a:t>Gaming the system?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1058</TotalTime>
  <Words>2689</Words>
  <Application>Microsoft Macintosh PowerPoint</Application>
  <PresentationFormat>On-screen Show (4:3)</PresentationFormat>
  <Paragraphs>539</Paragraphs>
  <Slides>55</Slides>
  <Notes>1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7" baseType="lpstr">
      <vt:lpstr>Median</vt:lpstr>
      <vt:lpstr>Equation</vt:lpstr>
      <vt:lpstr>Natural Language Learning: MaxImum entropy</vt:lpstr>
      <vt:lpstr>Admin</vt:lpstr>
      <vt:lpstr>Linear classifier</vt:lpstr>
      <vt:lpstr>The Naive Bayes Classifier</vt:lpstr>
      <vt:lpstr>NB is a linear classifier</vt:lpstr>
      <vt:lpstr>Linear regression</vt:lpstr>
      <vt:lpstr>3 views of logistic regression</vt:lpstr>
      <vt:lpstr>Logistic regression</vt:lpstr>
      <vt:lpstr>Training logistic regression models</vt:lpstr>
      <vt:lpstr>Training logistic regression models</vt:lpstr>
      <vt:lpstr>Training logistic regression models</vt:lpstr>
      <vt:lpstr>Convex functions</vt:lpstr>
      <vt:lpstr>Finding the minimum</vt:lpstr>
      <vt:lpstr>One approach: gradient descent</vt:lpstr>
      <vt:lpstr>Gradient descent</vt:lpstr>
      <vt:lpstr>Solving convex functions</vt:lpstr>
      <vt:lpstr>Another thought experiment</vt:lpstr>
      <vt:lpstr>Another thought experiment</vt:lpstr>
      <vt:lpstr>Another thought experiment</vt:lpstr>
      <vt:lpstr>Another thought experiment</vt:lpstr>
      <vt:lpstr>The challenge</vt:lpstr>
      <vt:lpstr>Overfitting</vt:lpstr>
      <vt:lpstr>Preventing overfitting</vt:lpstr>
      <vt:lpstr>Preventing overfitting</vt:lpstr>
      <vt:lpstr>Preventing overfitting: regularization</vt:lpstr>
      <vt:lpstr>NB vs. Logistic regression</vt:lpstr>
      <vt:lpstr>NB vs. Logistic regression</vt:lpstr>
      <vt:lpstr>Some historical perspective</vt:lpstr>
      <vt:lpstr>Old school optimization</vt:lpstr>
      <vt:lpstr>Old school optimization</vt:lpstr>
      <vt:lpstr>New “revolution”?</vt:lpstr>
      <vt:lpstr>New “revolution”?</vt:lpstr>
      <vt:lpstr>Probabilists   Rally   Behind    Paradigm</vt:lpstr>
      <vt:lpstr>Probabilists Regret Being Bound by Principle</vt:lpstr>
      <vt:lpstr>Probabilists Regret Being Bound by Principle</vt:lpstr>
      <vt:lpstr>Probabilists Regret Being Bound by Principle</vt:lpstr>
      <vt:lpstr>NB vs. Logistic regression</vt:lpstr>
      <vt:lpstr>NB      vs. Logistic regression</vt:lpstr>
      <vt:lpstr>NB      vs. Logistic regression</vt:lpstr>
      <vt:lpstr>Logistic regression with more classes</vt:lpstr>
      <vt:lpstr>Challenge: probabilistic modeling</vt:lpstr>
      <vt:lpstr>Maximum Entropy Modeling aka  Multinomial Logistic Regression</vt:lpstr>
      <vt:lpstr>Log-linear model</vt:lpstr>
      <vt:lpstr>Training the model</vt:lpstr>
      <vt:lpstr>Maximum Entropy</vt:lpstr>
      <vt:lpstr>Maximum Entropy</vt:lpstr>
      <vt:lpstr>Maximum Entropy</vt:lpstr>
      <vt:lpstr>Maximum Entropy</vt:lpstr>
      <vt:lpstr>Maximum Entropy</vt:lpstr>
      <vt:lpstr>Maximum Entropy</vt:lpstr>
      <vt:lpstr>Maximum Entropy</vt:lpstr>
      <vt:lpstr>Generalizing to More Features</vt:lpstr>
      <vt:lpstr>What we just did</vt:lpstr>
      <vt:lpstr>What to take home…</vt:lpstr>
      <vt:lpstr>Articles discussion</vt:lpstr>
    </vt:vector>
  </TitlesOfParts>
  <Company>Pomona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 Language Learning: Regression</dc:title>
  <dc:creator>Dave Kauchak</dc:creator>
  <cp:lastModifiedBy>Dave Kauchak</cp:lastModifiedBy>
  <cp:revision>184</cp:revision>
  <dcterms:created xsi:type="dcterms:W3CDTF">2011-03-02T22:44:11Z</dcterms:created>
  <dcterms:modified xsi:type="dcterms:W3CDTF">2011-03-02T22:44:29Z</dcterms:modified>
</cp:coreProperties>
</file>