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wmf" ContentType="image/x-wmf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embeddings/Microsoft_Equation3.bin" ContentType="application/vnd.openxmlformats-officedocument.oleObject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9" r:id="rId1"/>
  </p:sldMasterIdLst>
  <p:sldIdLst>
    <p:sldId id="256" r:id="rId2"/>
    <p:sldId id="258" r:id="rId3"/>
    <p:sldId id="257" r:id="rId4"/>
    <p:sldId id="264" r:id="rId5"/>
    <p:sldId id="266" r:id="rId6"/>
    <p:sldId id="267" r:id="rId7"/>
    <p:sldId id="270" r:id="rId8"/>
    <p:sldId id="271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8" r:id="rId23"/>
    <p:sldId id="372" r:id="rId24"/>
    <p:sldId id="373" r:id="rId25"/>
    <p:sldId id="374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33CCCC"/>
    <a:srgbClr val="3366FF"/>
    <a:srgbClr val="00FF00"/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9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ableStyles" Target="tableStyle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interSettings" Target="printerSettings/printerSettings1.bin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esProps" Target="presProps.xml"/><Relationship Id="rId26" Type="http://schemas.openxmlformats.org/officeDocument/2006/relationships/slide" Target="slides/slide25.xml"/><Relationship Id="rId30" Type="http://schemas.openxmlformats.org/officeDocument/2006/relationships/theme" Target="theme/theme1.xml"/><Relationship Id="rId11" Type="http://schemas.openxmlformats.org/officeDocument/2006/relationships/slide" Target="slides/slide10.xml"/><Relationship Id="rId29" Type="http://schemas.openxmlformats.org/officeDocument/2006/relationships/viewProps" Target="view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3" Type="http://schemas.openxmlformats.org/officeDocument/2006/relationships/image" Target="../media/image3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-112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685CA28-6B98-2E48-B733-4C1B6FBF19A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208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7405D6-8167-D149-9946-46A77C5A9A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F28E1C1-3261-A149-ABF7-E31FF099D3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3D451F8-DB0F-724B-95CB-8E8C5F4AC2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26DB7E-DC88-EA40-8268-A2E216EFE3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A1D3353-7EAF-7740-B351-FBD3CF6E29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B0B7E9D-94FE-3749-B4CB-AD5B4928AB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686FB4A-42D1-EF49-BC69-782A69BAE2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130C914-FDCE-CC48-A30C-3F24027E2A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FFC3B6D-A162-274B-AF5F-6735AD21E1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427AA33-3FF2-9643-A388-90C86FB22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0D5B1BB-9E91-0647-A3D1-0C0E448FD16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615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-11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12" charset="2"/>
        <a:buChar char="l"/>
        <a:defRPr sz="2600">
          <a:solidFill>
            <a:schemeClr val="tx1"/>
          </a:solidFill>
          <a:latin typeface="+mn-lt"/>
          <a:ea typeface="ＭＳ Ｐゴシック" pitchFamily="-112" charset="-128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-112" charset="2"/>
        <a:buChar char="l"/>
        <a:defRPr sz="2300">
          <a:solidFill>
            <a:schemeClr val="tx1"/>
          </a:solidFill>
          <a:latin typeface="+mn-lt"/>
          <a:ea typeface="ＭＳ Ｐゴシック" pitchFamily="-112" charset="-128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2" charset="2"/>
        <a:buChar char="§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5" Type="http://schemas.openxmlformats.org/officeDocument/2006/relationships/oleObject" Target="../embeddings/Microsoft_Equation3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Lower Bound on Sorting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</a:t>
            </a:r>
            <a:r>
              <a:rPr lang="en-US" dirty="0" err="1"/>
              <a:t>Kauchak</a:t>
            </a:r>
            <a:endParaRPr lang="en-US" dirty="0"/>
          </a:p>
          <a:p>
            <a:r>
              <a:rPr lang="en-US" dirty="0" smtClean="0"/>
              <a:t>cs062</a:t>
            </a:r>
          </a:p>
          <a:p>
            <a:r>
              <a:rPr lang="en-US" dirty="0" smtClean="0"/>
              <a:t>Spring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Decision-tree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715000"/>
          </a:xfrm>
        </p:spPr>
        <p:txBody>
          <a:bodyPr/>
          <a:lstStyle/>
          <a:p>
            <a:r>
              <a:rPr lang="en-US" sz="2600" smtClean="0"/>
              <a:t>B</a:t>
            </a:r>
            <a:r>
              <a:rPr lang="en-US" sz="2600" smtClean="0"/>
              <a:t>inary </a:t>
            </a:r>
            <a:r>
              <a:rPr lang="en-US" sz="2600" dirty="0"/>
              <a:t>tree representing the comparisons between elements by a sorting algorithm</a:t>
            </a:r>
          </a:p>
          <a:p>
            <a:r>
              <a:rPr lang="en-US" sz="2600" dirty="0"/>
              <a:t>Internal nodes contain indices to be compared</a:t>
            </a:r>
          </a:p>
          <a:p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Leaves contain a complete permutation of the input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Tracing a path from root to leave gives the correct reordering/permutation of the input for an input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038600" y="2514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3962400" y="2438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>
            <a:off x="3733800" y="2819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648200" y="2819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066800" y="4191000"/>
            <a:ext cx="990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| </a:t>
            </a:r>
            <a:r>
              <a:rPr lang="en-US"/>
              <a:t>1,3,2 |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3429000" y="2681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800600" y="2681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4800600" y="3810000"/>
            <a:ext cx="990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| </a:t>
            </a:r>
            <a:r>
              <a:rPr lang="en-US"/>
              <a:t>1,3,2 |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4800600" y="4500563"/>
            <a:ext cx="9906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| </a:t>
            </a:r>
            <a:r>
              <a:rPr lang="en-US"/>
              <a:t>2,1,3 |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3048000" y="38100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[3, 12, 7]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0480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[7, 3, 12]</a:t>
            </a:r>
          </a:p>
        </p:txBody>
      </p:sp>
      <p:sp>
        <p:nvSpPr>
          <p:cNvPr id="10258" name="AutoShape 18"/>
          <p:cNvSpPr>
            <a:spLocks noChangeArrowheads="1"/>
          </p:cNvSpPr>
          <p:nvPr/>
        </p:nvSpPr>
        <p:spPr bwMode="auto">
          <a:xfrm>
            <a:off x="4191000" y="38862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9" name="AutoShape 19"/>
          <p:cNvSpPr>
            <a:spLocks noChangeArrowheads="1"/>
          </p:cNvSpPr>
          <p:nvPr/>
        </p:nvSpPr>
        <p:spPr bwMode="auto">
          <a:xfrm>
            <a:off x="4191000" y="45720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0" name="AutoShape 20"/>
          <p:cNvSpPr>
            <a:spLocks noChangeArrowheads="1"/>
          </p:cNvSpPr>
          <p:nvPr/>
        </p:nvSpPr>
        <p:spPr bwMode="auto">
          <a:xfrm>
            <a:off x="6019800" y="38862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1" name="AutoShape 21"/>
          <p:cNvSpPr>
            <a:spLocks noChangeArrowheads="1"/>
          </p:cNvSpPr>
          <p:nvPr/>
        </p:nvSpPr>
        <p:spPr bwMode="auto">
          <a:xfrm>
            <a:off x="6019800" y="45720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6553200" y="38100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[3, 7, 12]</a:t>
            </a:r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6553200" y="4495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[3, 7, 12]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Comparison-based sorting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r>
              <a:rPr lang="en-US" sz="2600"/>
              <a:t>Sorted order is determined based </a:t>
            </a:r>
            <a:r>
              <a:rPr lang="en-US" sz="2600" b="1"/>
              <a:t>only</a:t>
            </a:r>
            <a:r>
              <a:rPr lang="en-US" sz="2600"/>
              <a:t> on a comparison between input elements</a:t>
            </a:r>
          </a:p>
          <a:p>
            <a:pPr lvl="1"/>
            <a:r>
              <a:rPr lang="en-US" sz="2200"/>
              <a:t>A[i] &lt; A[j]</a:t>
            </a:r>
          </a:p>
          <a:p>
            <a:pPr lvl="1"/>
            <a:r>
              <a:rPr lang="en-US" sz="2200"/>
              <a:t>A[i] &gt; A[j]</a:t>
            </a:r>
          </a:p>
          <a:p>
            <a:pPr lvl="1"/>
            <a:r>
              <a:rPr lang="en-US" sz="2200"/>
              <a:t>A[i] = A[j]</a:t>
            </a:r>
          </a:p>
          <a:p>
            <a:pPr lvl="1"/>
            <a:r>
              <a:rPr lang="en-US" sz="2200"/>
              <a:t>A[i] </a:t>
            </a:r>
            <a:r>
              <a:rPr lang="en-US" sz="2200">
                <a:ea typeface="Arial" pitchFamily="-112" charset="0"/>
                <a:cs typeface="Arial" pitchFamily="-112" charset="0"/>
              </a:rPr>
              <a:t>≤ A[j]</a:t>
            </a:r>
          </a:p>
          <a:p>
            <a:pPr lvl="1"/>
            <a:r>
              <a:rPr lang="en-US" sz="2200">
                <a:ea typeface="Arial" pitchFamily="-112" charset="0"/>
                <a:cs typeface="Arial" pitchFamily="-112" charset="0"/>
              </a:rPr>
              <a:t>A[i] ≥ A[j]</a:t>
            </a:r>
          </a:p>
          <a:p>
            <a:r>
              <a:rPr lang="en-US" sz="2600">
                <a:ea typeface="Arial" pitchFamily="-112" charset="0"/>
                <a:cs typeface="Arial" pitchFamily="-112" charset="0"/>
              </a:rPr>
              <a:t>This is why most built-in sorting approaches only require you to define the comparison operator (i.e. compareTo in Java)</a:t>
            </a:r>
          </a:p>
          <a:p>
            <a:r>
              <a:rPr lang="en-US" sz="2600">
                <a:ea typeface="Arial" pitchFamily="-112" charset="0"/>
                <a:cs typeface="Arial" pitchFamily="-112" charset="0"/>
              </a:rPr>
              <a:t>Can we do better than O(n log n)?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16409" name="Oval 25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26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16415" name="Oval 31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6419" name="Line 35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0" name="Text Box 36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16421" name="Text Box 37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16422" name="Text Box 38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16423" name="Text Box 39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19478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4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19488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19489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19492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19493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19494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[12, 7, 3]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0507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8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0509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0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1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0512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0513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20515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20518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20519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</a:t>
            </a:r>
            <a:r>
              <a:rPr lang="en-US" sz="2800">
                <a:solidFill>
                  <a:srgbClr val="FF0000"/>
                </a:solidFill>
              </a:rPr>
              <a:t>12</a:t>
            </a:r>
            <a:r>
              <a:rPr lang="en-US" sz="2800"/>
              <a:t>, </a:t>
            </a:r>
            <a:r>
              <a:rPr lang="en-US" sz="2800">
                <a:solidFill>
                  <a:srgbClr val="FF0000"/>
                </a:solidFill>
              </a:rPr>
              <a:t>7</a:t>
            </a:r>
            <a:r>
              <a:rPr lang="en-US" sz="2800"/>
              <a:t>, 3]</a:t>
            </a:r>
          </a:p>
        </p:txBody>
      </p:sp>
      <p:sp>
        <p:nvSpPr>
          <p:cNvPr id="20520" name="Text Box 40"/>
          <p:cNvSpPr txBox="1">
            <a:spLocks noChangeArrowheads="1"/>
          </p:cNvSpPr>
          <p:nvPr/>
        </p:nvSpPr>
        <p:spPr bwMode="auto">
          <a:xfrm>
            <a:off x="2895600" y="58674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Is 12 </a:t>
            </a:r>
            <a:r>
              <a:rPr lang="en-US" sz="2000">
                <a:ea typeface="Arial" pitchFamily="-112" charset="0"/>
                <a:cs typeface="Arial" pitchFamily="-112" charset="0"/>
              </a:rPr>
              <a:t>≤ 7 or is </a:t>
            </a:r>
            <a:r>
              <a:rPr lang="en-US" sz="2000">
                <a:solidFill>
                  <a:srgbClr val="FF0000"/>
                </a:solidFill>
                <a:ea typeface="Arial" pitchFamily="-112" charset="0"/>
                <a:cs typeface="Arial" pitchFamily="-112" charset="0"/>
              </a:rPr>
              <a:t>12 &gt; 7</a:t>
            </a:r>
            <a:r>
              <a:rPr lang="en-US" sz="2000">
                <a:ea typeface="Arial" pitchFamily="-112" charset="0"/>
                <a:cs typeface="Arial" pitchFamily="-11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3568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3572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76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77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3578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3579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80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3581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82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83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3584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3585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23587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23588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23589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23590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23591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</a:t>
            </a:r>
            <a:r>
              <a:rPr lang="en-US" sz="2800">
                <a:solidFill>
                  <a:srgbClr val="FF0000"/>
                </a:solidFill>
              </a:rPr>
              <a:t>12</a:t>
            </a:r>
            <a:r>
              <a:rPr lang="en-US" sz="2800"/>
              <a:t>, 7, </a:t>
            </a:r>
            <a:r>
              <a:rPr lang="en-US" sz="2800">
                <a:solidFill>
                  <a:srgbClr val="FF0000"/>
                </a:solidFill>
              </a:rPr>
              <a:t>3</a:t>
            </a:r>
            <a:r>
              <a:rPr lang="en-US" sz="2800"/>
              <a:t>]</a:t>
            </a:r>
          </a:p>
        </p:txBody>
      </p:sp>
      <p:sp>
        <p:nvSpPr>
          <p:cNvPr id="23592" name="Text Box 40"/>
          <p:cNvSpPr txBox="1">
            <a:spLocks noChangeArrowheads="1"/>
          </p:cNvSpPr>
          <p:nvPr/>
        </p:nvSpPr>
        <p:spPr bwMode="auto">
          <a:xfrm>
            <a:off x="2895600" y="58674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Is 12 </a:t>
            </a:r>
            <a:r>
              <a:rPr lang="en-US" sz="2000">
                <a:ea typeface="Arial" pitchFamily="-112" charset="0"/>
                <a:cs typeface="Arial" pitchFamily="-112" charset="0"/>
              </a:rPr>
              <a:t>≤ 3 or is 12 &gt; 3?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4592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4596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4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7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4608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4609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24612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24613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24614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24615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</a:t>
            </a:r>
            <a:r>
              <a:rPr lang="en-US" sz="2800">
                <a:solidFill>
                  <a:srgbClr val="FF0000"/>
                </a:solidFill>
              </a:rPr>
              <a:t>12</a:t>
            </a:r>
            <a:r>
              <a:rPr lang="en-US" sz="2800"/>
              <a:t>, 7, </a:t>
            </a:r>
            <a:r>
              <a:rPr lang="en-US" sz="2800">
                <a:solidFill>
                  <a:srgbClr val="FF0000"/>
                </a:solidFill>
              </a:rPr>
              <a:t>3</a:t>
            </a:r>
            <a:r>
              <a:rPr lang="en-US" sz="2800"/>
              <a:t>]</a:t>
            </a:r>
          </a:p>
        </p:txBody>
      </p:sp>
      <p:sp>
        <p:nvSpPr>
          <p:cNvPr id="24616" name="Text Box 40"/>
          <p:cNvSpPr txBox="1">
            <a:spLocks noChangeArrowheads="1"/>
          </p:cNvSpPr>
          <p:nvPr/>
        </p:nvSpPr>
        <p:spPr bwMode="auto">
          <a:xfrm>
            <a:off x="2895600" y="58674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Is 12 </a:t>
            </a:r>
            <a:r>
              <a:rPr lang="en-US" sz="2000">
                <a:ea typeface="Arial" pitchFamily="-112" charset="0"/>
                <a:cs typeface="Arial" pitchFamily="-112" charset="0"/>
              </a:rPr>
              <a:t>≤ 3 or is </a:t>
            </a:r>
            <a:r>
              <a:rPr lang="en-US" sz="2000">
                <a:solidFill>
                  <a:srgbClr val="FF0000"/>
                </a:solidFill>
                <a:ea typeface="Arial" pitchFamily="-112" charset="0"/>
                <a:cs typeface="Arial" pitchFamily="-112" charset="0"/>
              </a:rPr>
              <a:t>12 &gt; 3</a:t>
            </a:r>
            <a:r>
              <a:rPr lang="en-US" sz="2000">
                <a:ea typeface="Arial" pitchFamily="-112" charset="0"/>
                <a:cs typeface="Arial" pitchFamily="-11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6647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6653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5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6656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6657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8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26659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26660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26661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26662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26663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[12, </a:t>
            </a:r>
            <a:r>
              <a:rPr lang="en-US" sz="2800">
                <a:solidFill>
                  <a:srgbClr val="FF0000"/>
                </a:solidFill>
              </a:rPr>
              <a:t>7</a:t>
            </a:r>
            <a:r>
              <a:rPr lang="en-US" sz="2800"/>
              <a:t>, </a:t>
            </a:r>
            <a:r>
              <a:rPr lang="en-US" sz="2800">
                <a:solidFill>
                  <a:srgbClr val="FF0000"/>
                </a:solidFill>
              </a:rPr>
              <a:t>3</a:t>
            </a:r>
            <a:r>
              <a:rPr lang="en-US" sz="2800"/>
              <a:t>]</a:t>
            </a:r>
          </a:p>
        </p:txBody>
      </p:sp>
      <p:sp>
        <p:nvSpPr>
          <p:cNvPr id="26664" name="Text Box 40"/>
          <p:cNvSpPr txBox="1">
            <a:spLocks noChangeArrowheads="1"/>
          </p:cNvSpPr>
          <p:nvPr/>
        </p:nvSpPr>
        <p:spPr bwMode="auto">
          <a:xfrm>
            <a:off x="2895600" y="58674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Is 7 </a:t>
            </a:r>
            <a:r>
              <a:rPr lang="en-US" sz="2000">
                <a:ea typeface="Arial" pitchFamily="-112" charset="0"/>
                <a:cs typeface="Arial" pitchFamily="-112" charset="0"/>
              </a:rPr>
              <a:t>≤ 3 or is 7 &gt; 3?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7671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2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7675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6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7677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8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7681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27683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27684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27685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27686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27687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[12, </a:t>
            </a:r>
            <a:r>
              <a:rPr lang="en-US" sz="2800">
                <a:solidFill>
                  <a:srgbClr val="FF0000"/>
                </a:solidFill>
              </a:rPr>
              <a:t>7</a:t>
            </a:r>
            <a:r>
              <a:rPr lang="en-US" sz="2800"/>
              <a:t>, </a:t>
            </a:r>
            <a:r>
              <a:rPr lang="en-US" sz="2800">
                <a:solidFill>
                  <a:srgbClr val="FF0000"/>
                </a:solidFill>
              </a:rPr>
              <a:t>3</a:t>
            </a:r>
            <a:r>
              <a:rPr lang="en-US" sz="2800"/>
              <a:t>]</a:t>
            </a:r>
          </a:p>
        </p:txBody>
      </p:sp>
      <p:sp>
        <p:nvSpPr>
          <p:cNvPr id="27688" name="Text Box 40"/>
          <p:cNvSpPr txBox="1">
            <a:spLocks noChangeArrowheads="1"/>
          </p:cNvSpPr>
          <p:nvPr/>
        </p:nvSpPr>
        <p:spPr bwMode="auto">
          <a:xfrm>
            <a:off x="2895600" y="58674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Is 7 </a:t>
            </a:r>
            <a:r>
              <a:rPr lang="en-US" sz="2000">
                <a:ea typeface="Arial" pitchFamily="-112" charset="0"/>
                <a:cs typeface="Arial" pitchFamily="-112" charset="0"/>
              </a:rPr>
              <a:t>≤ 3 or is </a:t>
            </a:r>
            <a:r>
              <a:rPr lang="en-US" sz="2000">
                <a:solidFill>
                  <a:srgbClr val="FF0000"/>
                </a:solidFill>
                <a:ea typeface="Arial" pitchFamily="-112" charset="0"/>
                <a:cs typeface="Arial" pitchFamily="-112" charset="0"/>
              </a:rPr>
              <a:t>7 &gt; 3</a:t>
            </a:r>
            <a:r>
              <a:rPr lang="en-US" sz="2000">
                <a:ea typeface="Arial" pitchFamily="-112" charset="0"/>
                <a:cs typeface="Arial" pitchFamily="-11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8688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8695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8698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0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8701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2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3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8704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8705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6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28707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28708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28709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28710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28711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[12, 7, 3]</a:t>
            </a:r>
          </a:p>
        </p:txBody>
      </p:sp>
      <p:sp>
        <p:nvSpPr>
          <p:cNvPr id="28714" name="Text Box 42"/>
          <p:cNvSpPr txBox="1">
            <a:spLocks noChangeArrowheads="1"/>
          </p:cNvSpPr>
          <p:nvPr/>
        </p:nvSpPr>
        <p:spPr bwMode="auto">
          <a:xfrm>
            <a:off x="3581400" y="45720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3, 2, 1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9712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9723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6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29729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29733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29734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[12, 7, 3]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3581400" y="45720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3, 2, 1</a:t>
            </a:r>
          </a:p>
        </p:txBody>
      </p:sp>
      <p:sp>
        <p:nvSpPr>
          <p:cNvPr id="29737" name="AutoShape 41"/>
          <p:cNvSpPr>
            <a:spLocks noChangeArrowheads="1"/>
          </p:cNvSpPr>
          <p:nvPr/>
        </p:nvSpPr>
        <p:spPr bwMode="auto">
          <a:xfrm>
            <a:off x="5181600" y="4876800"/>
            <a:ext cx="762000" cy="533400"/>
          </a:xfrm>
          <a:prstGeom prst="rightArrow">
            <a:avLst>
              <a:gd name="adj1" fmla="val 50000"/>
              <a:gd name="adj2" fmla="val 357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38" name="Text Box 42"/>
          <p:cNvSpPr txBox="1">
            <a:spLocks noChangeArrowheads="1"/>
          </p:cNvSpPr>
          <p:nvPr/>
        </p:nvSpPr>
        <p:spPr bwMode="auto">
          <a:xfrm>
            <a:off x="6172200" y="4814888"/>
            <a:ext cx="1600200" cy="52863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[3, 7, 12]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0736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0743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0747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0749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1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0752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0756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0757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0758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30759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[7, 12, 3]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1771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1773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1776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1777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1779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1780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1781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1782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31783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</a:t>
            </a:r>
            <a:r>
              <a:rPr lang="en-US" sz="2800">
                <a:solidFill>
                  <a:srgbClr val="FF0000"/>
                </a:solidFill>
              </a:rPr>
              <a:t>7</a:t>
            </a:r>
            <a:r>
              <a:rPr lang="en-US" sz="2800"/>
              <a:t>, </a:t>
            </a:r>
            <a:r>
              <a:rPr lang="en-US" sz="2800">
                <a:solidFill>
                  <a:srgbClr val="FF0000"/>
                </a:solidFill>
              </a:rPr>
              <a:t>12</a:t>
            </a:r>
            <a:r>
              <a:rPr lang="en-US" sz="2800"/>
              <a:t>, 3]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2797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[7, </a:t>
            </a:r>
            <a:r>
              <a:rPr lang="en-US" sz="2800">
                <a:solidFill>
                  <a:srgbClr val="FF0000"/>
                </a:solidFill>
              </a:rPr>
              <a:t>12</a:t>
            </a:r>
            <a:r>
              <a:rPr lang="en-US" sz="2800"/>
              <a:t>, </a:t>
            </a:r>
            <a:r>
              <a:rPr lang="en-US" sz="2800">
                <a:solidFill>
                  <a:srgbClr val="FF0000"/>
                </a:solidFill>
              </a:rPr>
              <a:t>3</a:t>
            </a:r>
            <a:r>
              <a:rPr lang="en-US" sz="2800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3814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3821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3825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6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3827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3828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3829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3830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</a:t>
            </a:r>
            <a:r>
              <a:rPr lang="en-US" sz="2800">
                <a:solidFill>
                  <a:srgbClr val="FF0000"/>
                </a:solidFill>
              </a:rPr>
              <a:t>7</a:t>
            </a:r>
            <a:r>
              <a:rPr lang="en-US" sz="2800"/>
              <a:t>, 12, </a:t>
            </a:r>
            <a:r>
              <a:rPr lang="en-US" sz="2800">
                <a:solidFill>
                  <a:srgbClr val="FF0000"/>
                </a:solidFill>
              </a:rPr>
              <a:t>3</a:t>
            </a:r>
            <a:r>
              <a:rPr lang="en-US" sz="2800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4832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4835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4839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4842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4843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4845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6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47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4848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4849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4851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4852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4853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4854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34855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</a:t>
            </a:r>
            <a:r>
              <a:rPr lang="en-US" sz="2800">
                <a:solidFill>
                  <a:srgbClr val="FF0000"/>
                </a:solidFill>
              </a:rPr>
              <a:t>7</a:t>
            </a:r>
            <a:r>
              <a:rPr lang="en-US" sz="2800"/>
              <a:t>, 12, </a:t>
            </a:r>
            <a:r>
              <a:rPr lang="en-US" sz="2800">
                <a:solidFill>
                  <a:srgbClr val="FF0000"/>
                </a:solidFill>
              </a:rPr>
              <a:t>3</a:t>
            </a:r>
            <a:r>
              <a:rPr lang="en-US" sz="2800"/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A decision tree model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810000" y="129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3733800" y="121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2667000" y="1600200"/>
            <a:ext cx="10668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32004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4572000" y="1462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4419600" y="16002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2286000" y="2209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2209800" y="21336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H="1">
            <a:off x="1524000" y="25146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16764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3048000" y="2376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2895600" y="2514600"/>
            <a:ext cx="38100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5410200" y="213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5334000" y="205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 flipH="1">
            <a:off x="4953000" y="2438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48768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6172200" y="2300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>
            <a:off x="6019800" y="2438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1" name="Text Box 21"/>
          <p:cNvSpPr txBox="1">
            <a:spLocks noChangeArrowheads="1"/>
          </p:cNvSpPr>
          <p:nvPr/>
        </p:nvSpPr>
        <p:spPr bwMode="auto">
          <a:xfrm>
            <a:off x="990600" y="3048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3048000" y="2895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5863" name="Oval 23"/>
          <p:cNvSpPr>
            <a:spLocks noChangeArrowheads="1"/>
          </p:cNvSpPr>
          <p:nvPr/>
        </p:nvSpPr>
        <p:spPr bwMode="auto">
          <a:xfrm>
            <a:off x="2971800" y="28194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4" name="Line 24"/>
          <p:cNvSpPr>
            <a:spLocks noChangeShapeType="1"/>
          </p:cNvSpPr>
          <p:nvPr/>
        </p:nvSpPr>
        <p:spPr bwMode="auto">
          <a:xfrm flipH="1">
            <a:off x="2819400" y="3276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2590800" y="3200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5866" name="Text Box 26"/>
          <p:cNvSpPr txBox="1">
            <a:spLocks noChangeArrowheads="1"/>
          </p:cNvSpPr>
          <p:nvPr/>
        </p:nvSpPr>
        <p:spPr bwMode="auto">
          <a:xfrm>
            <a:off x="3657600" y="3214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5867" name="Line 27"/>
          <p:cNvSpPr>
            <a:spLocks noChangeShapeType="1"/>
          </p:cNvSpPr>
          <p:nvPr/>
        </p:nvSpPr>
        <p:spPr bwMode="auto">
          <a:xfrm>
            <a:off x="3581400" y="3276600"/>
            <a:ext cx="2286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64008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5869" name="Oval 29"/>
          <p:cNvSpPr>
            <a:spLocks noChangeArrowheads="1"/>
          </p:cNvSpPr>
          <p:nvPr/>
        </p:nvSpPr>
        <p:spPr bwMode="auto">
          <a:xfrm>
            <a:off x="6324600" y="2895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0" name="Line 30"/>
          <p:cNvSpPr>
            <a:spLocks noChangeShapeType="1"/>
          </p:cNvSpPr>
          <p:nvPr/>
        </p:nvSpPr>
        <p:spPr bwMode="auto">
          <a:xfrm flipH="1">
            <a:off x="6172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1" name="Text Box 31"/>
          <p:cNvSpPr txBox="1">
            <a:spLocks noChangeArrowheads="1"/>
          </p:cNvSpPr>
          <p:nvPr/>
        </p:nvSpPr>
        <p:spPr bwMode="auto">
          <a:xfrm>
            <a:off x="5943600" y="3276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7010400" y="3290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>
            <a:off x="6934200" y="33528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2362200" y="37338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5875" name="Text Box 35"/>
          <p:cNvSpPr txBox="1">
            <a:spLocks noChangeArrowheads="1"/>
          </p:cNvSpPr>
          <p:nvPr/>
        </p:nvSpPr>
        <p:spPr bwMode="auto">
          <a:xfrm>
            <a:off x="3276600" y="3733800"/>
            <a:ext cx="8382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5876" name="Text Box 36"/>
          <p:cNvSpPr txBox="1">
            <a:spLocks noChangeArrowheads="1"/>
          </p:cNvSpPr>
          <p:nvPr/>
        </p:nvSpPr>
        <p:spPr bwMode="auto">
          <a:xfrm>
            <a:off x="56388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5877" name="Text Box 37"/>
          <p:cNvSpPr txBox="1">
            <a:spLocks noChangeArrowheads="1"/>
          </p:cNvSpPr>
          <p:nvPr/>
        </p:nvSpPr>
        <p:spPr bwMode="auto">
          <a:xfrm>
            <a:off x="6934200" y="38147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4572000" y="2819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  <p:sp>
        <p:nvSpPr>
          <p:cNvPr id="35879" name="Text Box 39"/>
          <p:cNvSpPr txBox="1">
            <a:spLocks noChangeArrowheads="1"/>
          </p:cNvSpPr>
          <p:nvPr/>
        </p:nvSpPr>
        <p:spPr bwMode="auto">
          <a:xfrm>
            <a:off x="3352800" y="50292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[7, 12, 3]</a:t>
            </a:r>
          </a:p>
        </p:txBody>
      </p:sp>
      <p:sp>
        <p:nvSpPr>
          <p:cNvPr id="35880" name="AutoShape 40"/>
          <p:cNvSpPr>
            <a:spLocks noChangeArrowheads="1"/>
          </p:cNvSpPr>
          <p:nvPr/>
        </p:nvSpPr>
        <p:spPr bwMode="auto">
          <a:xfrm>
            <a:off x="5181600" y="5029200"/>
            <a:ext cx="762000" cy="533400"/>
          </a:xfrm>
          <a:prstGeom prst="rightArrow">
            <a:avLst>
              <a:gd name="adj1" fmla="val 50000"/>
              <a:gd name="adj2" fmla="val 357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1" name="Text Box 41"/>
          <p:cNvSpPr txBox="1">
            <a:spLocks noChangeArrowheads="1"/>
          </p:cNvSpPr>
          <p:nvPr/>
        </p:nvSpPr>
        <p:spPr bwMode="auto">
          <a:xfrm>
            <a:off x="6172200" y="4967288"/>
            <a:ext cx="1600200" cy="52863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[3, 7, 12]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many leaves are in a decision tree?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Leaves </a:t>
            </a:r>
            <a:r>
              <a:rPr lang="en-US" b="1" dirty="0"/>
              <a:t>must</a:t>
            </a:r>
            <a:r>
              <a:rPr lang="en-US" dirty="0"/>
              <a:t> have all possible permutations of the input</a:t>
            </a:r>
          </a:p>
          <a:p>
            <a:r>
              <a:rPr lang="en-US" dirty="0"/>
              <a:t>What if decision tree model didn’t?</a:t>
            </a:r>
            <a:endParaRPr lang="en-US" dirty="0" smtClean="0"/>
          </a:p>
          <a:p>
            <a:pPr lvl="1"/>
            <a:r>
              <a:rPr lang="en-US" dirty="0" smtClean="0"/>
              <a:t>Some </a:t>
            </a:r>
            <a:r>
              <a:rPr lang="en-US" dirty="0"/>
              <a:t>input would exist that didn’t have a correct </a:t>
            </a:r>
            <a:r>
              <a:rPr lang="en-US" dirty="0" smtClean="0"/>
              <a:t>reordering</a:t>
            </a:r>
          </a:p>
          <a:p>
            <a:r>
              <a:rPr lang="en-US" dirty="0" smtClean="0"/>
              <a:t>For an input of size </a:t>
            </a:r>
            <a:r>
              <a:rPr lang="en-US" dirty="0" err="1" smtClean="0"/>
              <a:t>n</a:t>
            </a:r>
            <a:r>
              <a:rPr lang="en-US" dirty="0" smtClean="0"/>
              <a:t>, how many leaves?</a:t>
            </a:r>
          </a:p>
          <a:p>
            <a:pPr lvl="1"/>
            <a:r>
              <a:rPr lang="en-US" i="1" dirty="0" err="1" smtClean="0"/>
              <a:t>n</a:t>
            </a:r>
            <a:r>
              <a:rPr lang="en-US" i="1" dirty="0" smtClean="0"/>
              <a:t>!</a:t>
            </a:r>
            <a:r>
              <a:rPr lang="en-US" dirty="0" smtClean="0"/>
              <a:t> leaves</a:t>
            </a:r>
            <a:endParaRPr lang="en-US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lower bound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r>
              <a:rPr lang="en-US"/>
              <a:t>What is the worst-case number of comparisons for a tree?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886200" y="3429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3810000" y="3352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H="1">
            <a:off x="2743200" y="37338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2766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6482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4495800" y="3733800"/>
            <a:ext cx="990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2362200" y="4343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2286000" y="4267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H="1">
            <a:off x="1600200" y="4648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1752600" y="4510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3124200" y="4510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2971800" y="4648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5486400" y="4267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5410200" y="4191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H="1">
            <a:off x="5029200" y="45720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4953000" y="4433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7908" name="Text Box 20"/>
          <p:cNvSpPr txBox="1">
            <a:spLocks noChangeArrowheads="1"/>
          </p:cNvSpPr>
          <p:nvPr/>
        </p:nvSpPr>
        <p:spPr bwMode="auto">
          <a:xfrm>
            <a:off x="6248400" y="4433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>
            <a:off x="6096000" y="45720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0" name="Text Box 22"/>
          <p:cNvSpPr txBox="1">
            <a:spLocks noChangeArrowheads="1"/>
          </p:cNvSpPr>
          <p:nvPr/>
        </p:nvSpPr>
        <p:spPr bwMode="auto">
          <a:xfrm>
            <a:off x="1066800" y="51816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7911" name="Text Box 23"/>
          <p:cNvSpPr txBox="1">
            <a:spLocks noChangeArrowheads="1"/>
          </p:cNvSpPr>
          <p:nvPr/>
        </p:nvSpPr>
        <p:spPr bwMode="auto">
          <a:xfrm>
            <a:off x="3124200" y="5029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3048000" y="4953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3" name="Line 25"/>
          <p:cNvSpPr>
            <a:spLocks noChangeShapeType="1"/>
          </p:cNvSpPr>
          <p:nvPr/>
        </p:nvSpPr>
        <p:spPr bwMode="auto">
          <a:xfrm flipH="1">
            <a:off x="2895600" y="54102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667000" y="5334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3733800" y="5348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3657600" y="54102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6477000" y="510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6400800" y="5029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9" name="Line 31"/>
          <p:cNvSpPr>
            <a:spLocks noChangeShapeType="1"/>
          </p:cNvSpPr>
          <p:nvPr/>
        </p:nvSpPr>
        <p:spPr bwMode="auto">
          <a:xfrm flipH="1">
            <a:off x="6248400" y="54864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20" name="Text Box 32"/>
          <p:cNvSpPr txBox="1">
            <a:spLocks noChangeArrowheads="1"/>
          </p:cNvSpPr>
          <p:nvPr/>
        </p:nvSpPr>
        <p:spPr bwMode="auto">
          <a:xfrm>
            <a:off x="6019800" y="54102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086600" y="5424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7922" name="Line 34"/>
          <p:cNvSpPr>
            <a:spLocks noChangeShapeType="1"/>
          </p:cNvSpPr>
          <p:nvPr/>
        </p:nvSpPr>
        <p:spPr bwMode="auto">
          <a:xfrm>
            <a:off x="7010400" y="54864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23" name="Text Box 35"/>
          <p:cNvSpPr txBox="1">
            <a:spLocks noChangeArrowheads="1"/>
          </p:cNvSpPr>
          <p:nvPr/>
        </p:nvSpPr>
        <p:spPr bwMode="auto">
          <a:xfrm>
            <a:off x="2438400" y="5867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7924" name="Text Box 36"/>
          <p:cNvSpPr txBox="1">
            <a:spLocks noChangeArrowheads="1"/>
          </p:cNvSpPr>
          <p:nvPr/>
        </p:nvSpPr>
        <p:spPr bwMode="auto">
          <a:xfrm>
            <a:off x="3352800" y="5867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7925" name="Text Box 37"/>
          <p:cNvSpPr txBox="1">
            <a:spLocks noChangeArrowheads="1"/>
          </p:cNvSpPr>
          <p:nvPr/>
        </p:nvSpPr>
        <p:spPr bwMode="auto">
          <a:xfrm>
            <a:off x="5715000" y="59483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7926" name="Text Box 38"/>
          <p:cNvSpPr txBox="1">
            <a:spLocks noChangeArrowheads="1"/>
          </p:cNvSpPr>
          <p:nvPr/>
        </p:nvSpPr>
        <p:spPr bwMode="auto">
          <a:xfrm>
            <a:off x="7010400" y="59483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7927" name="Text Box 39"/>
          <p:cNvSpPr txBox="1">
            <a:spLocks noChangeArrowheads="1"/>
          </p:cNvSpPr>
          <p:nvPr/>
        </p:nvSpPr>
        <p:spPr bwMode="auto">
          <a:xfrm>
            <a:off x="4648200" y="4953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lower bound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r>
              <a:rPr lang="en-US"/>
              <a:t>The longest path in the tree, i.e. the height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886200" y="3429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1:2</a:t>
            </a:r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3810000" y="33528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2743200" y="37338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2766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6482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4495800" y="3733800"/>
            <a:ext cx="9906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2362200" y="4343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8923" name="Oval 11"/>
          <p:cNvSpPr>
            <a:spLocks noChangeArrowheads="1"/>
          </p:cNvSpPr>
          <p:nvPr/>
        </p:nvSpPr>
        <p:spPr bwMode="auto">
          <a:xfrm>
            <a:off x="2286000" y="4267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H="1">
            <a:off x="1600200" y="4648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1752600" y="4510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3124200" y="45100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2971800" y="4648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5486400" y="4267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8929" name="Oval 17"/>
          <p:cNvSpPr>
            <a:spLocks noChangeArrowheads="1"/>
          </p:cNvSpPr>
          <p:nvPr/>
        </p:nvSpPr>
        <p:spPr bwMode="auto">
          <a:xfrm>
            <a:off x="5410200" y="41910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H="1">
            <a:off x="5029200" y="45720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4953000" y="4433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6248400" y="44338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6096000" y="4572000"/>
            <a:ext cx="6096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1066800" y="51816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|1,2,3|</a:t>
            </a:r>
          </a:p>
        </p:txBody>
      </p:sp>
      <p:sp>
        <p:nvSpPr>
          <p:cNvPr id="38935" name="Text Box 23"/>
          <p:cNvSpPr txBox="1">
            <a:spLocks noChangeArrowheads="1"/>
          </p:cNvSpPr>
          <p:nvPr/>
        </p:nvSpPr>
        <p:spPr bwMode="auto">
          <a:xfrm>
            <a:off x="3124200" y="50292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1:3</a:t>
            </a:r>
          </a:p>
        </p:txBody>
      </p:sp>
      <p:sp>
        <p:nvSpPr>
          <p:cNvPr id="38936" name="Oval 24"/>
          <p:cNvSpPr>
            <a:spLocks noChangeArrowheads="1"/>
          </p:cNvSpPr>
          <p:nvPr/>
        </p:nvSpPr>
        <p:spPr bwMode="auto">
          <a:xfrm>
            <a:off x="3048000" y="4953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H="1">
            <a:off x="2895600" y="54102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8" name="Text Box 26"/>
          <p:cNvSpPr txBox="1">
            <a:spLocks noChangeArrowheads="1"/>
          </p:cNvSpPr>
          <p:nvPr/>
        </p:nvSpPr>
        <p:spPr bwMode="auto">
          <a:xfrm>
            <a:off x="2667000" y="5334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8939" name="Text Box 27"/>
          <p:cNvSpPr txBox="1">
            <a:spLocks noChangeArrowheads="1"/>
          </p:cNvSpPr>
          <p:nvPr/>
        </p:nvSpPr>
        <p:spPr bwMode="auto">
          <a:xfrm>
            <a:off x="3733800" y="53482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8940" name="Line 28"/>
          <p:cNvSpPr>
            <a:spLocks noChangeShapeType="1"/>
          </p:cNvSpPr>
          <p:nvPr/>
        </p:nvSpPr>
        <p:spPr bwMode="auto">
          <a:xfrm>
            <a:off x="3657600" y="54102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1" name="Text Box 29"/>
          <p:cNvSpPr txBox="1">
            <a:spLocks noChangeArrowheads="1"/>
          </p:cNvSpPr>
          <p:nvPr/>
        </p:nvSpPr>
        <p:spPr bwMode="auto">
          <a:xfrm>
            <a:off x="6477000" y="5105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2:3</a:t>
            </a:r>
          </a:p>
        </p:txBody>
      </p:sp>
      <p:sp>
        <p:nvSpPr>
          <p:cNvPr id="38942" name="Oval 30"/>
          <p:cNvSpPr>
            <a:spLocks noChangeArrowheads="1"/>
          </p:cNvSpPr>
          <p:nvPr/>
        </p:nvSpPr>
        <p:spPr bwMode="auto">
          <a:xfrm>
            <a:off x="6400800" y="5029200"/>
            <a:ext cx="685800" cy="5334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 flipH="1">
            <a:off x="6248400" y="54864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4" name="Text Box 32"/>
          <p:cNvSpPr txBox="1">
            <a:spLocks noChangeArrowheads="1"/>
          </p:cNvSpPr>
          <p:nvPr/>
        </p:nvSpPr>
        <p:spPr bwMode="auto">
          <a:xfrm>
            <a:off x="6019800" y="54102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≤</a:t>
            </a:r>
          </a:p>
        </p:txBody>
      </p:sp>
      <p:sp>
        <p:nvSpPr>
          <p:cNvPr id="38945" name="Text Box 33"/>
          <p:cNvSpPr txBox="1">
            <a:spLocks noChangeArrowheads="1"/>
          </p:cNvSpPr>
          <p:nvPr/>
        </p:nvSpPr>
        <p:spPr bwMode="auto">
          <a:xfrm>
            <a:off x="7086600" y="5424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2" charset="0"/>
                <a:cs typeface="Arial" pitchFamily="-112" charset="0"/>
              </a:rPr>
              <a:t>&gt;</a:t>
            </a:r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>
            <a:off x="7010400" y="54864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47" name="Text Box 35"/>
          <p:cNvSpPr txBox="1">
            <a:spLocks noChangeArrowheads="1"/>
          </p:cNvSpPr>
          <p:nvPr/>
        </p:nvSpPr>
        <p:spPr bwMode="auto">
          <a:xfrm>
            <a:off x="2438400" y="5867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|1,3,2|</a:t>
            </a:r>
          </a:p>
        </p:txBody>
      </p:sp>
      <p:sp>
        <p:nvSpPr>
          <p:cNvPr id="38948" name="Text Box 36"/>
          <p:cNvSpPr txBox="1">
            <a:spLocks noChangeArrowheads="1"/>
          </p:cNvSpPr>
          <p:nvPr/>
        </p:nvSpPr>
        <p:spPr bwMode="auto">
          <a:xfrm>
            <a:off x="3352800" y="58674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|3,1,2|</a:t>
            </a:r>
          </a:p>
        </p:txBody>
      </p:sp>
      <p:sp>
        <p:nvSpPr>
          <p:cNvPr id="38949" name="Text Box 37"/>
          <p:cNvSpPr txBox="1">
            <a:spLocks noChangeArrowheads="1"/>
          </p:cNvSpPr>
          <p:nvPr/>
        </p:nvSpPr>
        <p:spPr bwMode="auto">
          <a:xfrm>
            <a:off x="5715000" y="59483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|2,3,1|</a:t>
            </a:r>
          </a:p>
        </p:txBody>
      </p:sp>
      <p:sp>
        <p:nvSpPr>
          <p:cNvPr id="38950" name="Text Box 38"/>
          <p:cNvSpPr txBox="1">
            <a:spLocks noChangeArrowheads="1"/>
          </p:cNvSpPr>
          <p:nvPr/>
        </p:nvSpPr>
        <p:spPr bwMode="auto">
          <a:xfrm>
            <a:off x="7010400" y="5948363"/>
            <a:ext cx="8382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|3,2,1|</a:t>
            </a:r>
          </a:p>
        </p:txBody>
      </p:sp>
      <p:sp>
        <p:nvSpPr>
          <p:cNvPr id="38951" name="Text Box 39"/>
          <p:cNvSpPr txBox="1">
            <a:spLocks noChangeArrowheads="1"/>
          </p:cNvSpPr>
          <p:nvPr/>
        </p:nvSpPr>
        <p:spPr bwMode="auto">
          <a:xfrm>
            <a:off x="4648200" y="4953000"/>
            <a:ext cx="838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|2,1,3|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7543800" cy="1295400"/>
          </a:xfrm>
        </p:spPr>
        <p:txBody>
          <a:bodyPr/>
          <a:lstStyle/>
          <a:p>
            <a:r>
              <a:rPr lang="en-US"/>
              <a:t>A lower bound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391400" cy="1600200"/>
          </a:xfrm>
        </p:spPr>
        <p:txBody>
          <a:bodyPr/>
          <a:lstStyle/>
          <a:p>
            <a:r>
              <a:rPr lang="en-US"/>
              <a:t>What is the maximum number of leaves a binary tree of height </a:t>
            </a:r>
            <a:r>
              <a:rPr lang="en-US" i="1"/>
              <a:t>h</a:t>
            </a:r>
            <a:r>
              <a:rPr lang="en-US"/>
              <a:t> can have?</a:t>
            </a:r>
          </a:p>
          <a:p>
            <a:r>
              <a:rPr lang="en-US"/>
              <a:t>A complete binary tree has 2</a:t>
            </a:r>
            <a:r>
              <a:rPr lang="en-US" baseline="30000"/>
              <a:t>h</a:t>
            </a:r>
            <a:r>
              <a:rPr lang="en-US"/>
              <a:t> leaves</a:t>
            </a:r>
            <a:endParaRPr lang="en-US" baseline="30000"/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2895600" y="3255963"/>
          <a:ext cx="1212850" cy="554037"/>
        </p:xfrm>
        <a:graphic>
          <a:graphicData uri="http://schemas.openxmlformats.org/presentationml/2006/ole">
            <p:oleObj spid="_x0000_s41989" name="Equation" r:id="rId3" imgW="444240" imgH="203040" progId="Equation.3">
              <p:embed/>
            </p:oleObj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3048000" y="4017963"/>
          <a:ext cx="1628775" cy="554037"/>
        </p:xfrm>
        <a:graphic>
          <a:graphicData uri="http://schemas.openxmlformats.org/presentationml/2006/ole">
            <p:oleObj spid="_x0000_s41990" name="Equation" r:id="rId4" imgW="596880" imgH="203040" progId="Equation.3">
              <p:embed/>
            </p:oleObj>
          </a:graphicData>
        </a:graphic>
      </p:graphicFrame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715000" y="3886200"/>
            <a:ext cx="228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log is monotonically increasing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5715000" y="48006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>
                <a:solidFill>
                  <a:srgbClr val="FF0000"/>
                </a:solidFill>
                <a:sym typeface="Wingdings" pitchFamily="-112" charset="2"/>
              </a:rPr>
              <a:t>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3048000" y="4724400"/>
          <a:ext cx="2425700" cy="554038"/>
        </p:xfrm>
        <a:graphic>
          <a:graphicData uri="http://schemas.openxmlformats.org/presentationml/2006/ole">
            <p:oleObj spid="_x0000_s41993" name="Equation" r:id="rId5" imgW="8888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  <p:bldP spid="419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heaps</a:t>
            </a:r>
          </a:p>
        </p:txBody>
      </p:sp>
      <p:pic>
        <p:nvPicPr>
          <p:cNvPr id="131076" name="Picture 4" descr="allhea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8229600" cy="338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heaps</a:t>
            </a:r>
          </a:p>
        </p:txBody>
      </p:sp>
      <p:pic>
        <p:nvPicPr>
          <p:cNvPr id="132099" name="Picture 3" descr="allhea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8229600" cy="3386138"/>
          </a:xfrm>
          <a:prstGeom prst="rect">
            <a:avLst/>
          </a:prstGeom>
          <a:noFill/>
        </p:spPr>
      </p:pic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533400" y="3657600"/>
            <a:ext cx="75438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533400" y="2743200"/>
            <a:ext cx="75438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heaps</a:t>
            </a:r>
          </a:p>
        </p:txBody>
      </p:sp>
      <p:pic>
        <p:nvPicPr>
          <p:cNvPr id="133123" name="Picture 3" descr="allhea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8229600" cy="3386138"/>
          </a:xfrm>
          <a:prstGeom prst="rect">
            <a:avLst/>
          </a:prstGeom>
          <a:noFill/>
        </p:spPr>
      </p:pic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6629400" y="2057400"/>
            <a:ext cx="1828800" cy="2895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1537</TotalTime>
  <Words>1280</Words>
  <Application>Microsoft Macintosh PowerPoint</Application>
  <PresentationFormat>On-screen Show (4:3)</PresentationFormat>
  <Paragraphs>446</Paragraphs>
  <Slides>25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Network</vt:lpstr>
      <vt:lpstr>Equation</vt:lpstr>
      <vt:lpstr>Lower Bound on Sorting</vt:lpstr>
      <vt:lpstr>Decision-tree model</vt:lpstr>
      <vt:lpstr>Comparison-based sorting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A decision tree model</vt:lpstr>
      <vt:lpstr>How many leaves are in a decision tree?</vt:lpstr>
      <vt:lpstr>A lower bound</vt:lpstr>
      <vt:lpstr>A lower bound</vt:lpstr>
      <vt:lpstr>A lower bound</vt:lpstr>
      <vt:lpstr>Other heaps</vt:lpstr>
      <vt:lpstr>Other heaps</vt:lpstr>
      <vt:lpstr>Other heaps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Kauchak</cp:lastModifiedBy>
  <cp:revision>248</cp:revision>
  <dcterms:created xsi:type="dcterms:W3CDTF">2010-03-25T16:03:18Z</dcterms:created>
  <dcterms:modified xsi:type="dcterms:W3CDTF">2010-03-25T16:04:55Z</dcterms:modified>
</cp:coreProperties>
</file>