
<file path=[Content_Types].xml><?xml version="1.0" encoding="utf-8"?>
<Types xmlns="http://schemas.openxmlformats.org/package/2006/content-types">
  <Default Extension="xml" ContentType="application/xml"/>
  <Default Extension="wmf" ContentType="image/x-wmf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xls" ContentType="application/vnd.ms-excel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embeddings/oleObject1.bin" ContentType="application/vnd.openxmlformats-officedocument.oleObject"/>
  <Override PartName="/ppt/embeddings/Microsoft_Equation2.bin" ContentType="application/vnd.openxmlformats-officedocument.oleObject"/>
  <Override PartName="/ppt/embeddings/oleObject2.bin" ContentType="application/vnd.openxmlformats-officedocument.oleObject"/>
  <Override PartName="/ppt/embeddings/oleObject3.bin" ContentType="application/vnd.openxmlformats-officedocument.oleObject"/>
  <Override PartName="/ppt/embeddings/oleObject4.bin" ContentType="application/vnd.openxmlformats-officedocument.oleObject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2"/>
  </p:notesMasterIdLst>
  <p:sldIdLst>
    <p:sldId id="256" r:id="rId2"/>
    <p:sldId id="258" r:id="rId3"/>
    <p:sldId id="259" r:id="rId4"/>
    <p:sldId id="261" r:id="rId5"/>
    <p:sldId id="260" r:id="rId6"/>
    <p:sldId id="262" r:id="rId7"/>
    <p:sldId id="263" r:id="rId8"/>
    <p:sldId id="264" r:id="rId9"/>
    <p:sldId id="265" r:id="rId10"/>
    <p:sldId id="266" r:id="rId11"/>
    <p:sldId id="302" r:id="rId12"/>
    <p:sldId id="303" r:id="rId13"/>
    <p:sldId id="271" r:id="rId14"/>
    <p:sldId id="274" r:id="rId15"/>
    <p:sldId id="272" r:id="rId16"/>
    <p:sldId id="275" r:id="rId17"/>
    <p:sldId id="277" r:id="rId18"/>
    <p:sldId id="278" r:id="rId19"/>
    <p:sldId id="279" r:id="rId20"/>
    <p:sldId id="280" r:id="rId21"/>
    <p:sldId id="285" r:id="rId22"/>
    <p:sldId id="287" r:id="rId23"/>
    <p:sldId id="288" r:id="rId24"/>
    <p:sldId id="290" r:id="rId25"/>
    <p:sldId id="289" r:id="rId26"/>
    <p:sldId id="291" r:id="rId27"/>
    <p:sldId id="286" r:id="rId28"/>
    <p:sldId id="283" r:id="rId29"/>
    <p:sldId id="284" r:id="rId30"/>
    <p:sldId id="282" r:id="rId31"/>
    <p:sldId id="294" r:id="rId32"/>
    <p:sldId id="295" r:id="rId33"/>
    <p:sldId id="296" r:id="rId34"/>
    <p:sldId id="297" r:id="rId35"/>
    <p:sldId id="299" r:id="rId36"/>
    <p:sldId id="301" r:id="rId37"/>
    <p:sldId id="300" r:id="rId38"/>
    <p:sldId id="306" r:id="rId39"/>
    <p:sldId id="305" r:id="rId40"/>
    <p:sldId id="318" r:id="rId41"/>
    <p:sldId id="269" r:id="rId42"/>
    <p:sldId id="307" r:id="rId43"/>
    <p:sldId id="308" r:id="rId44"/>
    <p:sldId id="309" r:id="rId45"/>
    <p:sldId id="310" r:id="rId46"/>
    <p:sldId id="312" r:id="rId47"/>
    <p:sldId id="313" r:id="rId48"/>
    <p:sldId id="314" r:id="rId49"/>
    <p:sldId id="316" r:id="rId50"/>
    <p:sldId id="317" r:id="rId5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90" d="100"/>
          <a:sy n="90" d="100"/>
        </p:scale>
        <p:origin x="-1184" y="-10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50" Type="http://schemas.openxmlformats.org/officeDocument/2006/relationships/slide" Target="slides/slide49.xml"/><Relationship Id="rId51" Type="http://schemas.openxmlformats.org/officeDocument/2006/relationships/slide" Target="slides/slide50.xml"/><Relationship Id="rId52" Type="http://schemas.openxmlformats.org/officeDocument/2006/relationships/notesMaster" Target="notesMasters/notesMaster1.xml"/><Relationship Id="rId53" Type="http://schemas.openxmlformats.org/officeDocument/2006/relationships/printerSettings" Target="printerSettings/printerSettings1.bin"/><Relationship Id="rId54" Type="http://schemas.openxmlformats.org/officeDocument/2006/relationships/presProps" Target="presProps.xml"/><Relationship Id="rId55" Type="http://schemas.openxmlformats.org/officeDocument/2006/relationships/viewProps" Target="viewProps.xml"/><Relationship Id="rId56" Type="http://schemas.openxmlformats.org/officeDocument/2006/relationships/theme" Target="theme/theme1.xml"/><Relationship Id="rId57" Type="http://schemas.openxmlformats.org/officeDocument/2006/relationships/tableStyles" Target="tableStyles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Relationship Id="rId2" Type="http://schemas.openxmlformats.org/officeDocument/2006/relationships/image" Target="../media/image7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Relationship Id="rId2" Type="http://schemas.openxmlformats.org/officeDocument/2006/relationships/image" Target="../media/image8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E918EF-26F2-F641-9B39-65E2E78847ED}" type="datetimeFigureOut">
              <a:rPr lang="en-US" smtClean="0"/>
              <a:t>9/20/16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13207C-337C-5744-B32B-244402CD9E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00829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Not obvious</a:t>
            </a:r>
            <a:r>
              <a:rPr lang="en-US" baseline="0" dirty="0" smtClean="0"/>
              <a:t> how to do this for the three classifiers that we’ve seen…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13207C-337C-5744-B32B-244402CD9E30}" type="slidenum">
              <a:rPr lang="en-US" smtClean="0"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40808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pPr algn="ctr" eaLnBrk="1" latinLnBrk="0" hangingPunct="1"/>
            <a:fld id="{23A271A1-F6D6-438B-A432-4747EE7ECD40}" type="datetimeFigureOut">
              <a:rPr lang="en-US" smtClean="0"/>
              <a:pPr algn="ctr" eaLnBrk="1" latinLnBrk="0" hangingPunct="1"/>
              <a:t>9/20/16</a:t>
            </a:fld>
            <a:endParaRPr lang="en-US" sz="2000" dirty="0">
              <a:solidFill>
                <a:srgbClr val="FFFFFF"/>
              </a:solidFill>
            </a:endParaRPr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 algn="r" eaLnBrk="1" latinLnBrk="0" hangingPunct="1"/>
            <a:endParaRPr kumimoji="0" lang="en-US" dirty="0">
              <a:solidFill>
                <a:schemeClr val="tx2"/>
              </a:solidFill>
            </a:endParaRP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0C94032-CD4C-4C25-B0C2-CEC720522D92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chemeClr val="tx2"/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9/20/16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94032-CD4C-4C25-B0C2-CEC720522D92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9/20/16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kumimoji="0" lang="en-US" dirty="0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F0C94032-CD4C-4C25-B0C2-CEC720522D92}" type="slidenum">
              <a:rPr kumimoji="0" lang="en-US" smtClean="0"/>
              <a:pPr eaLnBrk="1" latinLnBrk="0" hangingPunct="1"/>
              <a:t>‹#›</a:t>
            </a:fld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9/20/16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0C94032-CD4C-4C25-B0C2-CEC720522D92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rgbClr val="FFFFFF"/>
              </a:solidFill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9/20/16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 sz="2400" dirty="0">
              <a:solidFill>
                <a:srgbClr val="FFFFFF"/>
              </a:solidFill>
            </a:endParaRPr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9/20/16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9/20/16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kumimoji="0"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9/20/16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0C94032-CD4C-4C25-B0C2-CEC720522D92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9/20/16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0C94032-CD4C-4C25-B0C2-CEC720522D92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9/20/16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0C94032-CD4C-4C25-B0C2-CEC720522D92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rgbClr val="FFFFFF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9/20/16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 sz="2800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kumimoji="0"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Drag picture to placeholder or click icon to add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9/20/16</a:t>
            </a:fld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 algn="r" eaLnBrk="1" latinLnBrk="0" hangingPunct="1"/>
            <a:endParaRPr kumimoji="0" lang="en-US" sz="1400" dirty="0">
              <a:solidFill>
                <a:schemeClr val="tx2"/>
              </a:solidFill>
            </a:endParaRPr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 sz="1400" b="1" dirty="0">
              <a:solidFill>
                <a:srgbClr val="FFFFFF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xcel_97_-_2004_Worksheet1.xls"/><Relationship Id="rId4" Type="http://schemas.openxmlformats.org/officeDocument/2006/relationships/image" Target="../media/image5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png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4" Type="http://schemas.openxmlformats.org/officeDocument/2006/relationships/image" Target="../media/image6.wmf"/><Relationship Id="rId5" Type="http://schemas.openxmlformats.org/officeDocument/2006/relationships/oleObject" Target="../embeddings/Microsoft_Equation2.bin"/><Relationship Id="rId6" Type="http://schemas.openxmlformats.org/officeDocument/2006/relationships/image" Target="../media/image7.emf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4" Type="http://schemas.openxmlformats.org/officeDocument/2006/relationships/image" Target="../media/image6.wmf"/><Relationship Id="rId5" Type="http://schemas.openxmlformats.org/officeDocument/2006/relationships/oleObject" Target="../embeddings/oleObject3.bin"/><Relationship Id="rId6" Type="http://schemas.openxmlformats.org/officeDocument/2006/relationships/image" Target="../media/image8.emf"/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4" Type="http://schemas.openxmlformats.org/officeDocument/2006/relationships/image" Target="../media/image6.wmf"/><Relationship Id="rId1" Type="http://schemas.openxmlformats.org/officeDocument/2006/relationships/vmlDrawing" Target="../drawings/vmlDrawing4.vml"/><Relationship Id="rId2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xcel_97_-_2004_Worksheet3.xls"/><Relationship Id="rId4" Type="http://schemas.openxmlformats.org/officeDocument/2006/relationships/image" Target="../media/image9.emf"/><Relationship Id="rId1" Type="http://schemas.openxmlformats.org/officeDocument/2006/relationships/vmlDrawing" Target="../drawings/vmlDrawing5.vml"/><Relationship Id="rId2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png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38903" y="3787722"/>
            <a:ext cx="6903302" cy="1828800"/>
          </a:xfrm>
        </p:spPr>
        <p:txBody>
          <a:bodyPr/>
          <a:lstStyle/>
          <a:p>
            <a:r>
              <a:rPr lang="en-US" dirty="0" smtClean="0"/>
              <a:t>imbalanced data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David Kauchak</a:t>
            </a:r>
            <a:br>
              <a:rPr lang="en-US" dirty="0" smtClean="0"/>
            </a:br>
            <a:r>
              <a:rPr lang="en-US" dirty="0" smtClean="0"/>
              <a:t>CS </a:t>
            </a:r>
            <a:r>
              <a:rPr lang="en-US" dirty="0" smtClean="0"/>
              <a:t>158 </a:t>
            </a:r>
            <a:r>
              <a:rPr lang="en-US" dirty="0" smtClean="0"/>
              <a:t>– Fall </a:t>
            </a:r>
            <a:r>
              <a:rPr lang="en-US" dirty="0" smtClean="0"/>
              <a:t>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12003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Imbalanced problem domains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Medical diagnosis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Predicting faults/failures (e.g. hard-drive failures, mechanical failures, etc.)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Predicting rare events (e.g. earthquakes)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Detecting fraud (credit card transactions, internet traffic)</a:t>
            </a:r>
          </a:p>
        </p:txBody>
      </p:sp>
    </p:spTree>
    <p:extLst>
      <p:ext uri="{BB962C8B-B14F-4D97-AF65-F5344CB8AC3E}">
        <p14:creationId xmlns:p14="http://schemas.microsoft.com/office/powerpoint/2010/main" val="25116194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Imbalanced data: current classifiers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255888" y="1905000"/>
            <a:ext cx="1312334" cy="4430889"/>
          </a:xfrm>
          <a:prstGeom prst="rect">
            <a:avLst/>
          </a:prstGeom>
          <a:solidFill>
            <a:srgbClr val="FFFF00">
              <a:alpha val="42000"/>
            </a:srgbClr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 rot="16200000">
            <a:off x="-294662" y="3947279"/>
            <a:ext cx="18146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labeled data</a:t>
            </a:r>
            <a:endParaRPr lang="en-US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1291498" y="2665609"/>
            <a:ext cx="127672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99.997%</a:t>
            </a:r>
          </a:p>
          <a:p>
            <a:r>
              <a:rPr lang="en-US" dirty="0" smtClean="0"/>
              <a:t>not-phishing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443898" y="4464490"/>
            <a:ext cx="93701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0.003%</a:t>
            </a:r>
          </a:p>
          <a:p>
            <a:r>
              <a:rPr lang="en-US" dirty="0" smtClean="0"/>
              <a:t>phishing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2926288" y="5731891"/>
            <a:ext cx="632156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How will our current classifiers do on this problem?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9" name="Rounded Rectangle 8"/>
          <p:cNvSpPr/>
          <p:nvPr/>
        </p:nvSpPr>
        <p:spPr bwMode="auto">
          <a:xfrm>
            <a:off x="3277106" y="2399485"/>
            <a:ext cx="1371600" cy="1371600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12" name="Rounded Rectangle 11"/>
          <p:cNvSpPr/>
          <p:nvPr/>
        </p:nvSpPr>
        <p:spPr bwMode="auto">
          <a:xfrm>
            <a:off x="5165172" y="3991065"/>
            <a:ext cx="1371600" cy="1371600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13" name="Rounded Rectangle 12"/>
          <p:cNvSpPr/>
          <p:nvPr/>
        </p:nvSpPr>
        <p:spPr bwMode="auto">
          <a:xfrm>
            <a:off x="7109683" y="2399485"/>
            <a:ext cx="1371600" cy="1371600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cxnSp>
        <p:nvCxnSpPr>
          <p:cNvPr id="14" name="Straight Connector 13"/>
          <p:cNvCxnSpPr/>
          <p:nvPr/>
        </p:nvCxnSpPr>
        <p:spPr>
          <a:xfrm>
            <a:off x="3668889" y="2665609"/>
            <a:ext cx="747889" cy="763391"/>
          </a:xfrm>
          <a:prstGeom prst="line">
            <a:avLst/>
          </a:prstGeom>
          <a:ln w="38100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H="1">
            <a:off x="3570111" y="2991556"/>
            <a:ext cx="395111" cy="437444"/>
          </a:xfrm>
          <a:prstGeom prst="line">
            <a:avLst/>
          </a:prstGeom>
          <a:ln w="38100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7433733" y="2665609"/>
            <a:ext cx="747889" cy="763391"/>
          </a:xfrm>
          <a:prstGeom prst="line">
            <a:avLst/>
          </a:prstGeom>
          <a:ln w="38100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Oval 19"/>
          <p:cNvSpPr/>
          <p:nvPr/>
        </p:nvSpPr>
        <p:spPr>
          <a:xfrm>
            <a:off x="5376333" y="4191000"/>
            <a:ext cx="155223" cy="155222"/>
          </a:xfrm>
          <a:prstGeom prst="ellipse">
            <a:avLst/>
          </a:prstGeom>
          <a:noFill/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5641621" y="4301067"/>
            <a:ext cx="155223" cy="155222"/>
          </a:xfrm>
          <a:prstGeom prst="ellipse">
            <a:avLst/>
          </a:prstGeom>
          <a:noFill/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5413024" y="4495800"/>
            <a:ext cx="155223" cy="155222"/>
          </a:xfrm>
          <a:prstGeom prst="ellipse">
            <a:avLst/>
          </a:prstGeom>
          <a:noFill/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/>
          <p:cNvSpPr/>
          <p:nvPr/>
        </p:nvSpPr>
        <p:spPr>
          <a:xfrm>
            <a:off x="5692423" y="4690533"/>
            <a:ext cx="155223" cy="155222"/>
          </a:xfrm>
          <a:prstGeom prst="ellipse">
            <a:avLst/>
          </a:prstGeom>
          <a:noFill/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/>
          <p:cNvSpPr/>
          <p:nvPr/>
        </p:nvSpPr>
        <p:spPr>
          <a:xfrm>
            <a:off x="5873045" y="4518380"/>
            <a:ext cx="155223" cy="155222"/>
          </a:xfrm>
          <a:prstGeom prst="ellipse">
            <a:avLst/>
          </a:prstGeom>
          <a:noFill/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/>
          <p:cNvSpPr/>
          <p:nvPr/>
        </p:nvSpPr>
        <p:spPr>
          <a:xfrm>
            <a:off x="6025445" y="4247450"/>
            <a:ext cx="155223" cy="155222"/>
          </a:xfrm>
          <a:prstGeom prst="ellipse">
            <a:avLst/>
          </a:prstGeom>
          <a:noFill/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25"/>
          <p:cNvSpPr/>
          <p:nvPr/>
        </p:nvSpPr>
        <p:spPr>
          <a:xfrm>
            <a:off x="6056488" y="4916088"/>
            <a:ext cx="155223" cy="155222"/>
          </a:xfrm>
          <a:prstGeom prst="ellipse">
            <a:avLst/>
          </a:prstGeom>
          <a:noFill/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26"/>
          <p:cNvSpPr/>
          <p:nvPr/>
        </p:nvSpPr>
        <p:spPr>
          <a:xfrm>
            <a:off x="6141154" y="5181597"/>
            <a:ext cx="155223" cy="155222"/>
          </a:xfrm>
          <a:prstGeom prst="ellipse">
            <a:avLst/>
          </a:prstGeom>
          <a:noFill/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6321776" y="5009444"/>
            <a:ext cx="155223" cy="155222"/>
          </a:xfrm>
          <a:prstGeom prst="ellipse">
            <a:avLst/>
          </a:prstGeom>
          <a:noFill/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74144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Imbalanced data: current classifiers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199"/>
            <a:ext cx="8153400" cy="514491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400" dirty="0" smtClean="0"/>
              <a:t>All will do fine if the data can be easily separated/distinguished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 smtClean="0"/>
              <a:t>Decision trees: </a:t>
            </a:r>
          </a:p>
          <a:p>
            <a:pPr lvl="1"/>
            <a:r>
              <a:rPr lang="en-US" sz="2000" dirty="0" smtClean="0"/>
              <a:t>explicitly minimizes training error</a:t>
            </a:r>
          </a:p>
          <a:p>
            <a:pPr lvl="1"/>
            <a:r>
              <a:rPr lang="en-US" sz="2000" dirty="0" smtClean="0"/>
              <a:t>when </a:t>
            </a:r>
            <a:r>
              <a:rPr lang="en-US" sz="2000" dirty="0" smtClean="0"/>
              <a:t>pruning/stopping early: </a:t>
            </a:r>
            <a:r>
              <a:rPr lang="en-US" sz="2000" dirty="0" smtClean="0"/>
              <a:t>pick “majority” label at leaves</a:t>
            </a:r>
          </a:p>
          <a:p>
            <a:pPr lvl="1"/>
            <a:r>
              <a:rPr lang="en-US" sz="2000" dirty="0" smtClean="0"/>
              <a:t>tend to do very poor at imbalanced problems</a:t>
            </a:r>
          </a:p>
          <a:p>
            <a:pPr marL="365760" lvl="1" indent="0">
              <a:buNone/>
            </a:pPr>
            <a:endParaRPr lang="en-US" sz="2000" dirty="0" smtClean="0"/>
          </a:p>
          <a:p>
            <a:pPr marL="45720" indent="0">
              <a:buNone/>
            </a:pPr>
            <a:r>
              <a:rPr lang="en-US" sz="2400" dirty="0" smtClean="0"/>
              <a:t>k-NN:</a:t>
            </a:r>
          </a:p>
          <a:p>
            <a:pPr marL="708660" lvl="1" indent="-342900"/>
            <a:r>
              <a:rPr lang="en-US" sz="2100" dirty="0" smtClean="0"/>
              <a:t>even for small k, majority class will tend to overwhelm the vote</a:t>
            </a:r>
          </a:p>
          <a:p>
            <a:pPr marL="708660" lvl="1" indent="-342900"/>
            <a:endParaRPr lang="en-US" sz="2100" dirty="0"/>
          </a:p>
          <a:p>
            <a:pPr marL="45720" indent="0">
              <a:buNone/>
            </a:pPr>
            <a:r>
              <a:rPr lang="en-US" sz="2400" dirty="0" smtClean="0"/>
              <a:t>perceptron:</a:t>
            </a:r>
          </a:p>
          <a:p>
            <a:pPr marL="708660" lvl="1" indent="-342900"/>
            <a:r>
              <a:rPr lang="en-US" sz="2100" dirty="0" smtClean="0"/>
              <a:t>can be reasonable since only updates when a mistake is made</a:t>
            </a:r>
          </a:p>
          <a:p>
            <a:pPr marL="708660" lvl="1" indent="-342900"/>
            <a:r>
              <a:rPr lang="en-US" sz="2100" dirty="0" smtClean="0"/>
              <a:t>can take a long time to learn</a:t>
            </a:r>
          </a:p>
          <a:p>
            <a:pPr marL="4572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2706659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Part of the problem: evaluation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Accuracy is not the right measure of classifier performance in these domains</a:t>
            </a:r>
          </a:p>
          <a:p>
            <a:pPr marL="0" indent="0">
              <a:buNone/>
            </a:pPr>
            <a:endParaRPr lang="en-US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Other ideas for evaluation measures?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55620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Box 16"/>
          <p:cNvSpPr txBox="1"/>
          <p:nvPr/>
        </p:nvSpPr>
        <p:spPr>
          <a:xfrm>
            <a:off x="2864556" y="5903773"/>
            <a:ext cx="38745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# positive examples in test set</a:t>
            </a: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“identification” tasks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91157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/>
              <a:t>View the task as trying to find/identify “positive” examples (i.e. the rare events)</a:t>
            </a:r>
            <a:endParaRPr lang="en-US" sz="2400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685800" y="2695221"/>
            <a:ext cx="7772400" cy="2638779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/>
              <a:buNone/>
            </a:pPr>
            <a:r>
              <a:rPr lang="en-US" sz="2400" b="1" dirty="0" smtClean="0">
                <a:ea typeface="ＭＳ Ｐゴシック" pitchFamily="-111" charset="-128"/>
                <a:cs typeface="ＭＳ Ｐゴシック" pitchFamily="-111" charset="-128"/>
              </a:rPr>
              <a:t>Precision</a:t>
            </a:r>
            <a:r>
              <a:rPr lang="en-US" sz="2400" dirty="0" smtClean="0">
                <a:ea typeface="ＭＳ Ｐゴシック" pitchFamily="-111" charset="-128"/>
                <a:cs typeface="ＭＳ Ｐゴシック" pitchFamily="-111" charset="-128"/>
              </a:rPr>
              <a:t>: proportion of test examples </a:t>
            </a:r>
            <a:r>
              <a:rPr lang="en-US" sz="2400" i="1" dirty="0" smtClean="0">
                <a:solidFill>
                  <a:srgbClr val="FF6600"/>
                </a:solidFill>
                <a:ea typeface="ＭＳ Ｐゴシック" pitchFamily="-111" charset="-128"/>
                <a:cs typeface="ＭＳ Ｐゴシック" pitchFamily="-111" charset="-128"/>
              </a:rPr>
              <a:t>predicted</a:t>
            </a:r>
            <a:r>
              <a:rPr lang="en-US" sz="2400" dirty="0" smtClean="0">
                <a:ea typeface="ＭＳ Ｐゴシック" pitchFamily="-111" charset="-128"/>
                <a:cs typeface="ＭＳ Ｐゴシック" pitchFamily="-111" charset="-128"/>
              </a:rPr>
              <a:t> as positive that are correct</a:t>
            </a:r>
          </a:p>
          <a:p>
            <a:pPr marL="0" indent="0">
              <a:buFont typeface="Wingdings"/>
              <a:buNone/>
            </a:pPr>
            <a:endParaRPr lang="en-US" sz="2400" b="1" dirty="0" smtClean="0">
              <a:ea typeface="ＭＳ Ｐゴシック" pitchFamily="-111" charset="-128"/>
              <a:cs typeface="ＭＳ Ｐゴシック" pitchFamily="-111" charset="-128"/>
            </a:endParaRPr>
          </a:p>
          <a:p>
            <a:pPr marL="0" indent="0">
              <a:buFont typeface="Wingdings"/>
              <a:buNone/>
            </a:pPr>
            <a:endParaRPr lang="en-US" sz="2400" b="1" dirty="0" smtClean="0">
              <a:ea typeface="ＭＳ Ｐゴシック" pitchFamily="-111" charset="-128"/>
              <a:cs typeface="ＭＳ Ｐゴシック" pitchFamily="-111" charset="-128"/>
            </a:endParaRPr>
          </a:p>
          <a:p>
            <a:pPr marL="0" indent="0">
              <a:buFont typeface="Wingdings"/>
              <a:buNone/>
            </a:pPr>
            <a:r>
              <a:rPr lang="en-US" sz="2400" b="1" dirty="0" smtClean="0">
                <a:ea typeface="ＭＳ Ｐゴシック" pitchFamily="-111" charset="-128"/>
                <a:cs typeface="ＭＳ Ｐゴシック" pitchFamily="-111" charset="-128"/>
              </a:rPr>
              <a:t>Recall</a:t>
            </a:r>
            <a:r>
              <a:rPr lang="en-US" sz="2400" dirty="0" smtClean="0">
                <a:ea typeface="ＭＳ Ｐゴシック" pitchFamily="-111" charset="-128"/>
                <a:cs typeface="ＭＳ Ｐゴシック" pitchFamily="-111" charset="-128"/>
              </a:rPr>
              <a:t>: proportion of test examples </a:t>
            </a:r>
            <a:r>
              <a:rPr lang="en-US" sz="2400" i="1" dirty="0" smtClean="0">
                <a:solidFill>
                  <a:srgbClr val="FF6600"/>
                </a:solidFill>
                <a:ea typeface="ＭＳ Ｐゴシック" pitchFamily="-111" charset="-128"/>
                <a:cs typeface="ＭＳ Ｐゴシック" pitchFamily="-111" charset="-128"/>
              </a:rPr>
              <a:t>labeled</a:t>
            </a:r>
            <a:r>
              <a:rPr lang="en-US" sz="2400" dirty="0" smtClean="0">
                <a:ea typeface="ＭＳ Ｐゴシック" pitchFamily="-111" charset="-128"/>
                <a:cs typeface="ＭＳ Ｐゴシック" pitchFamily="-111" charset="-128"/>
              </a:rPr>
              <a:t> as positive that are correct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2751667" y="5944883"/>
            <a:ext cx="4285826" cy="14111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2864556" y="5461327"/>
            <a:ext cx="41729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# correctly predicted as positive</a:t>
            </a: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2718547" y="3897174"/>
            <a:ext cx="42883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# examples predicted as positive</a:t>
            </a:r>
            <a:endParaRPr lang="en-US" sz="2400" dirty="0">
              <a:solidFill>
                <a:srgbClr val="0000FF"/>
              </a:solidFill>
            </a:endParaRPr>
          </a:p>
        </p:txBody>
      </p:sp>
      <p:cxnSp>
        <p:nvCxnSpPr>
          <p:cNvPr id="23" name="Straight Connector 22"/>
          <p:cNvCxnSpPr/>
          <p:nvPr/>
        </p:nvCxnSpPr>
        <p:spPr>
          <a:xfrm>
            <a:off x="2605658" y="3938284"/>
            <a:ext cx="4285826" cy="14111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2718547" y="3454728"/>
            <a:ext cx="41729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# correctly predicted as positive</a:t>
            </a:r>
            <a:endParaRPr lang="en-US" sz="24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45997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Box 16"/>
          <p:cNvSpPr txBox="1"/>
          <p:nvPr/>
        </p:nvSpPr>
        <p:spPr>
          <a:xfrm>
            <a:off x="2864556" y="3672899"/>
            <a:ext cx="325955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</a:rPr>
              <a:t># positive examples in test set</a:t>
            </a:r>
            <a:endParaRPr lang="en-US" sz="2000" dirty="0">
              <a:solidFill>
                <a:srgbClr val="0000F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“identification” tasks</a:t>
            </a:r>
            <a:endParaRPr lang="en-US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685800" y="1635560"/>
            <a:ext cx="8740422" cy="2638779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/>
              <a:buNone/>
            </a:pPr>
            <a:r>
              <a:rPr lang="en-US" sz="2000" b="1" dirty="0" smtClean="0">
                <a:ea typeface="ＭＳ Ｐゴシック" pitchFamily="-111" charset="-128"/>
                <a:cs typeface="ＭＳ Ｐゴシック" pitchFamily="-111" charset="-128"/>
              </a:rPr>
              <a:t>Precision</a:t>
            </a:r>
            <a:r>
              <a:rPr lang="en-US" sz="2000" dirty="0" smtClean="0">
                <a:ea typeface="ＭＳ Ｐゴシック" pitchFamily="-111" charset="-128"/>
                <a:cs typeface="ＭＳ Ｐゴシック" pitchFamily="-111" charset="-128"/>
              </a:rPr>
              <a:t>: proportion of test examples </a:t>
            </a:r>
            <a:r>
              <a:rPr lang="en-US" sz="2000" i="1" dirty="0" smtClean="0">
                <a:solidFill>
                  <a:srgbClr val="FF6600"/>
                </a:solidFill>
                <a:ea typeface="ＭＳ Ｐゴシック" pitchFamily="-111" charset="-128"/>
                <a:cs typeface="ＭＳ Ｐゴシック" pitchFamily="-111" charset="-128"/>
              </a:rPr>
              <a:t>predicted</a:t>
            </a:r>
            <a:r>
              <a:rPr lang="en-US" sz="2000" dirty="0" smtClean="0">
                <a:ea typeface="ＭＳ Ｐゴシック" pitchFamily="-111" charset="-128"/>
                <a:cs typeface="ＭＳ Ｐゴシック" pitchFamily="-111" charset="-128"/>
              </a:rPr>
              <a:t> as positive that are correct</a:t>
            </a:r>
          </a:p>
          <a:p>
            <a:pPr marL="0" indent="0">
              <a:buFont typeface="Wingdings"/>
              <a:buNone/>
            </a:pPr>
            <a:endParaRPr lang="en-US" sz="2000" b="1" dirty="0" smtClean="0">
              <a:ea typeface="ＭＳ Ｐゴシック" pitchFamily="-111" charset="-128"/>
              <a:cs typeface="ＭＳ Ｐゴシック" pitchFamily="-111" charset="-128"/>
            </a:endParaRPr>
          </a:p>
          <a:p>
            <a:pPr marL="0" indent="0">
              <a:buFont typeface="Wingdings"/>
              <a:buNone/>
            </a:pPr>
            <a:endParaRPr lang="en-US" sz="2000" b="1" dirty="0" smtClean="0">
              <a:ea typeface="ＭＳ Ｐゴシック" pitchFamily="-111" charset="-128"/>
              <a:cs typeface="ＭＳ Ｐゴシック" pitchFamily="-111" charset="-128"/>
            </a:endParaRPr>
          </a:p>
          <a:p>
            <a:pPr marL="0" indent="0">
              <a:buFont typeface="Wingdings"/>
              <a:buNone/>
            </a:pPr>
            <a:r>
              <a:rPr lang="en-US" sz="2000" b="1" dirty="0" smtClean="0">
                <a:ea typeface="ＭＳ Ｐゴシック" pitchFamily="-111" charset="-128"/>
                <a:cs typeface="ＭＳ Ｐゴシック" pitchFamily="-111" charset="-128"/>
              </a:rPr>
              <a:t>Recall</a:t>
            </a:r>
            <a:r>
              <a:rPr lang="en-US" sz="2000" dirty="0" smtClean="0">
                <a:ea typeface="ＭＳ Ｐゴシック" pitchFamily="-111" charset="-128"/>
                <a:cs typeface="ＭＳ Ｐゴシック" pitchFamily="-111" charset="-128"/>
              </a:rPr>
              <a:t>: proportion of test examples </a:t>
            </a:r>
            <a:r>
              <a:rPr lang="en-US" sz="2000" i="1" dirty="0" smtClean="0">
                <a:solidFill>
                  <a:srgbClr val="FF6600"/>
                </a:solidFill>
                <a:ea typeface="ＭＳ Ｐゴシック" pitchFamily="-111" charset="-128"/>
                <a:cs typeface="ＭＳ Ｐゴシック" pitchFamily="-111" charset="-128"/>
              </a:rPr>
              <a:t>labeled</a:t>
            </a:r>
            <a:r>
              <a:rPr lang="en-US" sz="2000" dirty="0" smtClean="0">
                <a:ea typeface="ＭＳ Ｐゴシック" pitchFamily="-111" charset="-128"/>
                <a:cs typeface="ＭＳ Ｐゴシック" pitchFamily="-111" charset="-128"/>
              </a:rPr>
              <a:t> as positive that are correct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2751667" y="3714009"/>
            <a:ext cx="3620906" cy="14111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2864556" y="3230453"/>
            <a:ext cx="350801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</a:rPr>
              <a:t># correctly predicted as positive</a:t>
            </a:r>
            <a:endParaRPr lang="en-US" sz="2000" dirty="0">
              <a:solidFill>
                <a:srgbClr val="0000FF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2718547" y="2400072"/>
            <a:ext cx="360219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</a:rPr>
              <a:t># examples predicted as positive</a:t>
            </a:r>
            <a:endParaRPr lang="en-US" sz="2000" dirty="0">
              <a:solidFill>
                <a:srgbClr val="0000FF"/>
              </a:solidFill>
            </a:endParaRPr>
          </a:p>
        </p:txBody>
      </p:sp>
      <p:cxnSp>
        <p:nvCxnSpPr>
          <p:cNvPr id="23" name="Straight Connector 22"/>
          <p:cNvCxnSpPr/>
          <p:nvPr/>
        </p:nvCxnSpPr>
        <p:spPr>
          <a:xfrm>
            <a:off x="2605658" y="2441182"/>
            <a:ext cx="3766915" cy="14111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2718547" y="1957626"/>
            <a:ext cx="350801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</a:rPr>
              <a:t># correctly predicted as positive</a:t>
            </a:r>
            <a:endParaRPr lang="en-US" sz="2000" dirty="0">
              <a:solidFill>
                <a:srgbClr val="0000FF"/>
              </a:solidFill>
            </a:endParaRPr>
          </a:p>
        </p:txBody>
      </p:sp>
      <p:sp>
        <p:nvSpPr>
          <p:cNvPr id="28" name="Rectangle 27"/>
          <p:cNvSpPr/>
          <p:nvPr/>
        </p:nvSpPr>
        <p:spPr bwMode="auto">
          <a:xfrm>
            <a:off x="409222" y="5181597"/>
            <a:ext cx="1076437" cy="990600"/>
          </a:xfrm>
          <a:prstGeom prst="rect">
            <a:avLst/>
          </a:prstGeom>
          <a:solidFill>
            <a:srgbClr val="FFCF0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65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409222" y="4419597"/>
            <a:ext cx="107643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predicted</a:t>
            </a:r>
          </a:p>
          <a:p>
            <a:r>
              <a:rPr lang="en-US" dirty="0" smtClean="0"/>
              <a:t>positive</a:t>
            </a:r>
            <a:endParaRPr 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5700913" y="4412243"/>
            <a:ext cx="10513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6600"/>
                </a:solidFill>
              </a:rPr>
              <a:t>precision</a:t>
            </a:r>
            <a:endParaRPr lang="en-US" b="1" dirty="0">
              <a:solidFill>
                <a:srgbClr val="FF6600"/>
              </a:solidFill>
            </a:endParaRPr>
          </a:p>
        </p:txBody>
      </p:sp>
      <p:sp>
        <p:nvSpPr>
          <p:cNvPr id="31" name="Rectangle 30"/>
          <p:cNvSpPr/>
          <p:nvPr/>
        </p:nvSpPr>
        <p:spPr bwMode="auto">
          <a:xfrm>
            <a:off x="5700913" y="5479043"/>
            <a:ext cx="1143000" cy="685800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65" charset="0"/>
            </a:endParaRPr>
          </a:p>
        </p:txBody>
      </p:sp>
      <p:sp>
        <p:nvSpPr>
          <p:cNvPr id="32" name="Rectangle 31"/>
          <p:cNvSpPr/>
          <p:nvPr/>
        </p:nvSpPr>
        <p:spPr bwMode="auto">
          <a:xfrm>
            <a:off x="1792111" y="5181597"/>
            <a:ext cx="1072445" cy="1524000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65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1710266" y="4430877"/>
            <a:ext cx="1295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all positive</a:t>
            </a:r>
            <a:endParaRPr lang="en-US" dirty="0"/>
          </a:p>
        </p:txBody>
      </p:sp>
      <p:sp>
        <p:nvSpPr>
          <p:cNvPr id="34" name="Rectangle 33"/>
          <p:cNvSpPr/>
          <p:nvPr/>
        </p:nvSpPr>
        <p:spPr bwMode="auto">
          <a:xfrm>
            <a:off x="5700913" y="5164070"/>
            <a:ext cx="1143000" cy="990600"/>
          </a:xfrm>
          <a:prstGeom prst="rect">
            <a:avLst/>
          </a:prstGeom>
          <a:solidFill>
            <a:srgbClr val="FFCF01">
              <a:alpha val="56000"/>
            </a:srgb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Lucida Sans" pitchFamily="-65" charset="0"/>
            </a:endParaRPr>
          </a:p>
        </p:txBody>
      </p:sp>
      <p:sp>
        <p:nvSpPr>
          <p:cNvPr id="35" name="Rectangle 34"/>
          <p:cNvSpPr/>
          <p:nvPr/>
        </p:nvSpPr>
        <p:spPr bwMode="auto">
          <a:xfrm>
            <a:off x="7762522" y="6095997"/>
            <a:ext cx="1143000" cy="609600"/>
          </a:xfrm>
          <a:prstGeom prst="rect">
            <a:avLst/>
          </a:prstGeom>
          <a:solidFill>
            <a:srgbClr val="FFCF0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65" charset="0"/>
            </a:endParaRPr>
          </a:p>
        </p:txBody>
      </p:sp>
      <p:sp>
        <p:nvSpPr>
          <p:cNvPr id="36" name="Rectangle 35"/>
          <p:cNvSpPr/>
          <p:nvPr/>
        </p:nvSpPr>
        <p:spPr bwMode="auto">
          <a:xfrm>
            <a:off x="7762522" y="5181597"/>
            <a:ext cx="1143000" cy="1524000"/>
          </a:xfrm>
          <a:prstGeom prst="rect">
            <a:avLst/>
          </a:prstGeom>
          <a:solidFill>
            <a:srgbClr val="FF0000">
              <a:alpha val="66000"/>
            </a:srgb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65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7841702" y="4419597"/>
            <a:ext cx="707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6600"/>
                </a:solidFill>
              </a:rPr>
              <a:t>recall</a:t>
            </a:r>
            <a:endParaRPr lang="en-US" b="1" dirty="0">
              <a:solidFill>
                <a:srgbClr val="FF6600"/>
              </a:solidFill>
            </a:endParaRPr>
          </a:p>
        </p:txBody>
      </p:sp>
      <p:sp>
        <p:nvSpPr>
          <p:cNvPr id="38" name="Left Brace 37"/>
          <p:cNvSpPr/>
          <p:nvPr/>
        </p:nvSpPr>
        <p:spPr bwMode="auto">
          <a:xfrm>
            <a:off x="5319913" y="5479043"/>
            <a:ext cx="304800" cy="685800"/>
          </a:xfrm>
          <a:prstGeom prst="lef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65" charset="0"/>
            </a:endParaRPr>
          </a:p>
        </p:txBody>
      </p:sp>
      <p:sp>
        <p:nvSpPr>
          <p:cNvPr id="39" name="Left Brace 38"/>
          <p:cNvSpPr/>
          <p:nvPr/>
        </p:nvSpPr>
        <p:spPr bwMode="auto">
          <a:xfrm>
            <a:off x="7381522" y="6095997"/>
            <a:ext cx="304800" cy="609600"/>
          </a:xfrm>
          <a:prstGeom prst="lef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65" charset="0"/>
            </a:endParaRPr>
          </a:p>
        </p:txBody>
      </p:sp>
      <p:sp>
        <p:nvSpPr>
          <p:cNvPr id="26" name="Rectangle 25"/>
          <p:cNvSpPr/>
          <p:nvPr/>
        </p:nvSpPr>
        <p:spPr bwMode="auto">
          <a:xfrm>
            <a:off x="3182056" y="5181597"/>
            <a:ext cx="1143000" cy="685800"/>
          </a:xfrm>
          <a:prstGeom prst="rect">
            <a:avLst/>
          </a:prstGeom>
          <a:solidFill>
            <a:srgbClr val="FF660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65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2942166" y="4277158"/>
            <a:ext cx="190358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correctly predicted positive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33193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</a:t>
            </a:r>
            <a:r>
              <a:rPr lang="en-US" dirty="0" smtClean="0"/>
              <a:t>recision and recall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 bwMode="auto">
          <a:xfrm>
            <a:off x="587026" y="2322688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587026" y="2932288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587026" y="3541888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587026" y="4151488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587026" y="4761088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585870" y="2334356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585870" y="2932288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1585870" y="3541888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1585870" y="4163156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577626" y="4761088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 bwMode="auto">
          <a:xfrm>
            <a:off x="587026" y="5446888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587026" y="6056488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585870" y="5458556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1577626" y="6056488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434626" y="1636888"/>
            <a:ext cx="67871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d</a:t>
            </a:r>
            <a:r>
              <a:rPr lang="en-US" sz="2000" dirty="0" smtClean="0"/>
              <a:t>ata</a:t>
            </a:r>
            <a:endParaRPr lang="en-US" sz="2000" dirty="0"/>
          </a:p>
        </p:txBody>
      </p:sp>
      <p:sp>
        <p:nvSpPr>
          <p:cNvPr id="21" name="TextBox 20"/>
          <p:cNvSpPr txBox="1"/>
          <p:nvPr/>
        </p:nvSpPr>
        <p:spPr>
          <a:xfrm>
            <a:off x="1349026" y="1636888"/>
            <a:ext cx="70839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l</a:t>
            </a:r>
            <a:r>
              <a:rPr lang="en-US" sz="2000" dirty="0" smtClean="0"/>
              <a:t>abel</a:t>
            </a:r>
            <a:endParaRPr lang="en-US" sz="2000" dirty="0"/>
          </a:p>
        </p:txBody>
      </p:sp>
      <p:sp>
        <p:nvSpPr>
          <p:cNvPr id="23" name="TextBox 22"/>
          <p:cNvSpPr txBox="1"/>
          <p:nvPr/>
        </p:nvSpPr>
        <p:spPr>
          <a:xfrm>
            <a:off x="2263468" y="1636888"/>
            <a:ext cx="117552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predicted</a:t>
            </a:r>
            <a:endParaRPr lang="en-US" sz="2000" dirty="0"/>
          </a:p>
        </p:txBody>
      </p:sp>
      <p:sp>
        <p:nvSpPr>
          <p:cNvPr id="24" name="TextBox 23"/>
          <p:cNvSpPr txBox="1"/>
          <p:nvPr/>
        </p:nvSpPr>
        <p:spPr>
          <a:xfrm>
            <a:off x="2584938" y="2334356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2584938" y="2932288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2584938" y="3541888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2584938" y="4163156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2576694" y="4761088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2584938" y="5458556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2576694" y="6056488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33" name="TextBox 32"/>
          <p:cNvSpPr txBox="1"/>
          <p:nvPr/>
        </p:nvSpPr>
        <p:spPr>
          <a:xfrm>
            <a:off x="5516929" y="3528843"/>
            <a:ext cx="325955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</a:rPr>
              <a:t># positive examples in test set</a:t>
            </a:r>
            <a:endParaRPr lang="en-US" sz="2000" dirty="0">
              <a:solidFill>
                <a:srgbClr val="0000FF"/>
              </a:solidFill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>
            <a:off x="5404040" y="3569953"/>
            <a:ext cx="3620906" cy="14111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5516929" y="3086397"/>
            <a:ext cx="350801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</a:rPr>
              <a:t># correctly predicted as positive</a:t>
            </a:r>
            <a:endParaRPr lang="en-US" sz="2000" dirty="0">
              <a:solidFill>
                <a:srgbClr val="0000FF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5370920" y="2256016"/>
            <a:ext cx="360219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</a:rPr>
              <a:t># examples predicted as positive</a:t>
            </a:r>
            <a:endParaRPr lang="en-US" sz="2000" dirty="0">
              <a:solidFill>
                <a:srgbClr val="0000FF"/>
              </a:solidFill>
            </a:endParaRPr>
          </a:p>
        </p:txBody>
      </p:sp>
      <p:cxnSp>
        <p:nvCxnSpPr>
          <p:cNvPr id="37" name="Straight Connector 36"/>
          <p:cNvCxnSpPr/>
          <p:nvPr/>
        </p:nvCxnSpPr>
        <p:spPr>
          <a:xfrm>
            <a:off x="5258031" y="2297126"/>
            <a:ext cx="3766915" cy="14111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5370920" y="1813570"/>
            <a:ext cx="350801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</a:rPr>
              <a:t># correctly predicted as positive</a:t>
            </a:r>
            <a:endParaRPr lang="en-US" sz="2000" dirty="0">
              <a:solidFill>
                <a:srgbClr val="0000FF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3712416" y="2025176"/>
            <a:ext cx="15456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precision = </a:t>
            </a:r>
            <a:endParaRPr lang="en-US" sz="2400" dirty="0"/>
          </a:p>
        </p:txBody>
      </p:sp>
      <p:sp>
        <p:nvSpPr>
          <p:cNvPr id="40" name="TextBox 39"/>
          <p:cNvSpPr txBox="1"/>
          <p:nvPr/>
        </p:nvSpPr>
        <p:spPr>
          <a:xfrm>
            <a:off x="4107526" y="3298007"/>
            <a:ext cx="115443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recall =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8346550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</a:t>
            </a:r>
            <a:r>
              <a:rPr lang="en-US" dirty="0" smtClean="0"/>
              <a:t>recision and recall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 bwMode="auto">
          <a:xfrm>
            <a:off x="587026" y="2322688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587026" y="2932288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587026" y="3541888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587026" y="4151488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587026" y="4761088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585870" y="2334356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585870" y="2932288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1585870" y="3541888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1585870" y="4163156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577626" y="4761088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 bwMode="auto">
          <a:xfrm>
            <a:off x="587026" y="5446888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587026" y="6056488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585870" y="5458556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1577626" y="6056488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434626" y="1636888"/>
            <a:ext cx="67871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d</a:t>
            </a:r>
            <a:r>
              <a:rPr lang="en-US" sz="2000" dirty="0" smtClean="0"/>
              <a:t>ata</a:t>
            </a:r>
            <a:endParaRPr lang="en-US" sz="2000" dirty="0"/>
          </a:p>
        </p:txBody>
      </p:sp>
      <p:sp>
        <p:nvSpPr>
          <p:cNvPr id="21" name="TextBox 20"/>
          <p:cNvSpPr txBox="1"/>
          <p:nvPr/>
        </p:nvSpPr>
        <p:spPr>
          <a:xfrm>
            <a:off x="1349026" y="1636888"/>
            <a:ext cx="70839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l</a:t>
            </a:r>
            <a:r>
              <a:rPr lang="en-US" sz="2000" dirty="0" smtClean="0"/>
              <a:t>abel</a:t>
            </a:r>
            <a:endParaRPr lang="en-US" sz="2000" dirty="0"/>
          </a:p>
        </p:txBody>
      </p:sp>
      <p:sp>
        <p:nvSpPr>
          <p:cNvPr id="23" name="TextBox 22"/>
          <p:cNvSpPr txBox="1"/>
          <p:nvPr/>
        </p:nvSpPr>
        <p:spPr>
          <a:xfrm>
            <a:off x="2263468" y="1636888"/>
            <a:ext cx="117552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predicted</a:t>
            </a:r>
            <a:endParaRPr lang="en-US" sz="2000" dirty="0"/>
          </a:p>
        </p:txBody>
      </p:sp>
      <p:sp>
        <p:nvSpPr>
          <p:cNvPr id="24" name="TextBox 23"/>
          <p:cNvSpPr txBox="1"/>
          <p:nvPr/>
        </p:nvSpPr>
        <p:spPr>
          <a:xfrm>
            <a:off x="2584938" y="2334356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2584938" y="2932288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2584938" y="3541888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2584938" y="4163156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2576694" y="4761088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2584938" y="5458556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2576694" y="6056488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33" name="TextBox 32"/>
          <p:cNvSpPr txBox="1"/>
          <p:nvPr/>
        </p:nvSpPr>
        <p:spPr>
          <a:xfrm>
            <a:off x="5516929" y="3528843"/>
            <a:ext cx="325955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</a:rPr>
              <a:t># positive examples in test set</a:t>
            </a:r>
            <a:endParaRPr lang="en-US" sz="2000" dirty="0">
              <a:solidFill>
                <a:srgbClr val="0000FF"/>
              </a:solidFill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>
            <a:off x="5404040" y="3569953"/>
            <a:ext cx="3620906" cy="14111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5516929" y="3086397"/>
            <a:ext cx="350801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</a:rPr>
              <a:t># correctly predicted as positive</a:t>
            </a:r>
            <a:endParaRPr lang="en-US" sz="2000" dirty="0">
              <a:solidFill>
                <a:srgbClr val="0000FF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5370920" y="2256016"/>
            <a:ext cx="360219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</a:rPr>
              <a:t># examples predicted as positive</a:t>
            </a:r>
            <a:endParaRPr lang="en-US" sz="2000" dirty="0">
              <a:solidFill>
                <a:srgbClr val="0000FF"/>
              </a:solidFill>
            </a:endParaRPr>
          </a:p>
        </p:txBody>
      </p:sp>
      <p:cxnSp>
        <p:nvCxnSpPr>
          <p:cNvPr id="37" name="Straight Connector 36"/>
          <p:cNvCxnSpPr/>
          <p:nvPr/>
        </p:nvCxnSpPr>
        <p:spPr>
          <a:xfrm>
            <a:off x="5258031" y="2297126"/>
            <a:ext cx="3766915" cy="14111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5370920" y="1813570"/>
            <a:ext cx="350801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</a:rPr>
              <a:t># correctly predicted as positive</a:t>
            </a:r>
            <a:endParaRPr lang="en-US" sz="2000" dirty="0">
              <a:solidFill>
                <a:srgbClr val="0000FF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3712416" y="2025176"/>
            <a:ext cx="15456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precision = </a:t>
            </a:r>
            <a:endParaRPr lang="en-US" sz="2400" dirty="0"/>
          </a:p>
        </p:txBody>
      </p:sp>
      <p:sp>
        <p:nvSpPr>
          <p:cNvPr id="40" name="TextBox 39"/>
          <p:cNvSpPr txBox="1"/>
          <p:nvPr/>
        </p:nvSpPr>
        <p:spPr>
          <a:xfrm>
            <a:off x="4107526" y="3298007"/>
            <a:ext cx="115443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recall = </a:t>
            </a:r>
            <a:endParaRPr lang="en-US" sz="2400" dirty="0"/>
          </a:p>
        </p:txBody>
      </p:sp>
      <p:sp>
        <p:nvSpPr>
          <p:cNvPr id="41" name="TextBox 40"/>
          <p:cNvSpPr txBox="1"/>
          <p:nvPr/>
        </p:nvSpPr>
        <p:spPr>
          <a:xfrm>
            <a:off x="4754027" y="4755442"/>
            <a:ext cx="15456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precision = </a:t>
            </a:r>
            <a:endParaRPr lang="en-US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6455557" y="4552243"/>
            <a:ext cx="3261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2</a:t>
            </a:r>
            <a:endParaRPr lang="en-US" sz="2000" dirty="0"/>
          </a:p>
        </p:txBody>
      </p:sp>
      <p:cxnSp>
        <p:nvCxnSpPr>
          <p:cNvPr id="42" name="Straight Connector 41"/>
          <p:cNvCxnSpPr/>
          <p:nvPr/>
        </p:nvCxnSpPr>
        <p:spPr>
          <a:xfrm>
            <a:off x="6295714" y="5000434"/>
            <a:ext cx="684332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3" name="TextBox 42"/>
          <p:cNvSpPr txBox="1"/>
          <p:nvPr/>
        </p:nvSpPr>
        <p:spPr>
          <a:xfrm>
            <a:off x="6442556" y="5027021"/>
            <a:ext cx="3261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4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5169503" y="5737195"/>
            <a:ext cx="115443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recall = </a:t>
            </a:r>
            <a:endParaRPr lang="en-US" sz="2400" dirty="0"/>
          </a:p>
        </p:txBody>
      </p:sp>
      <p:sp>
        <p:nvSpPr>
          <p:cNvPr id="45" name="TextBox 44"/>
          <p:cNvSpPr txBox="1"/>
          <p:nvPr/>
        </p:nvSpPr>
        <p:spPr>
          <a:xfrm>
            <a:off x="6564518" y="5533996"/>
            <a:ext cx="3261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2</a:t>
            </a:r>
            <a:endParaRPr lang="en-US" sz="2000" dirty="0"/>
          </a:p>
        </p:txBody>
      </p:sp>
      <p:cxnSp>
        <p:nvCxnSpPr>
          <p:cNvPr id="46" name="Straight Connector 45"/>
          <p:cNvCxnSpPr/>
          <p:nvPr/>
        </p:nvCxnSpPr>
        <p:spPr>
          <a:xfrm>
            <a:off x="6404675" y="5982187"/>
            <a:ext cx="684332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7" name="TextBox 46"/>
          <p:cNvSpPr txBox="1"/>
          <p:nvPr/>
        </p:nvSpPr>
        <p:spPr>
          <a:xfrm>
            <a:off x="6551517" y="6008774"/>
            <a:ext cx="3261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3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2031720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</a:t>
            </a:r>
            <a:r>
              <a:rPr lang="en-US" dirty="0" smtClean="0"/>
              <a:t>recision and recall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 bwMode="auto">
          <a:xfrm>
            <a:off x="587026" y="2322688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587026" y="2932288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587026" y="3541888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587026" y="4151488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587026" y="4761088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585870" y="2334356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585870" y="2932288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1585870" y="3541888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1585870" y="4163156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577626" y="4761088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 bwMode="auto">
          <a:xfrm>
            <a:off x="587026" y="5446888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587026" y="6056488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585870" y="5458556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1577626" y="6056488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434626" y="1636888"/>
            <a:ext cx="67871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d</a:t>
            </a:r>
            <a:r>
              <a:rPr lang="en-US" sz="2000" dirty="0" smtClean="0"/>
              <a:t>ata</a:t>
            </a:r>
            <a:endParaRPr lang="en-US" sz="2000" dirty="0"/>
          </a:p>
        </p:txBody>
      </p:sp>
      <p:sp>
        <p:nvSpPr>
          <p:cNvPr id="21" name="TextBox 20"/>
          <p:cNvSpPr txBox="1"/>
          <p:nvPr/>
        </p:nvSpPr>
        <p:spPr>
          <a:xfrm>
            <a:off x="1349026" y="1636888"/>
            <a:ext cx="70839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l</a:t>
            </a:r>
            <a:r>
              <a:rPr lang="en-US" sz="2000" dirty="0" smtClean="0"/>
              <a:t>abel</a:t>
            </a:r>
            <a:endParaRPr lang="en-US" sz="2000" dirty="0"/>
          </a:p>
        </p:txBody>
      </p:sp>
      <p:sp>
        <p:nvSpPr>
          <p:cNvPr id="23" name="TextBox 22"/>
          <p:cNvSpPr txBox="1"/>
          <p:nvPr/>
        </p:nvSpPr>
        <p:spPr>
          <a:xfrm>
            <a:off x="2263468" y="1636888"/>
            <a:ext cx="117552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predicted</a:t>
            </a:r>
            <a:endParaRPr lang="en-US" sz="2000" dirty="0"/>
          </a:p>
        </p:txBody>
      </p:sp>
      <p:sp>
        <p:nvSpPr>
          <p:cNvPr id="24" name="TextBox 23"/>
          <p:cNvSpPr txBox="1"/>
          <p:nvPr/>
        </p:nvSpPr>
        <p:spPr>
          <a:xfrm>
            <a:off x="2584938" y="2334356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2584938" y="2932288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2584938" y="3541888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2584938" y="4163156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2576694" y="4761088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2584938" y="5458556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2576694" y="6056488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33" name="TextBox 32"/>
          <p:cNvSpPr txBox="1"/>
          <p:nvPr/>
        </p:nvSpPr>
        <p:spPr>
          <a:xfrm>
            <a:off x="5516929" y="3528843"/>
            <a:ext cx="325955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</a:rPr>
              <a:t># positive examples in test set</a:t>
            </a:r>
            <a:endParaRPr lang="en-US" sz="2000" dirty="0">
              <a:solidFill>
                <a:srgbClr val="0000FF"/>
              </a:solidFill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>
            <a:off x="5404040" y="3569953"/>
            <a:ext cx="3620906" cy="14111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5516929" y="3086397"/>
            <a:ext cx="350801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</a:rPr>
              <a:t># correctly predicted as positive</a:t>
            </a:r>
            <a:endParaRPr lang="en-US" sz="2000" dirty="0">
              <a:solidFill>
                <a:srgbClr val="0000FF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5370920" y="2256016"/>
            <a:ext cx="360219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</a:rPr>
              <a:t># examples predicted as positive</a:t>
            </a:r>
            <a:endParaRPr lang="en-US" sz="2000" dirty="0">
              <a:solidFill>
                <a:srgbClr val="0000FF"/>
              </a:solidFill>
            </a:endParaRPr>
          </a:p>
        </p:txBody>
      </p:sp>
      <p:cxnSp>
        <p:nvCxnSpPr>
          <p:cNvPr id="37" name="Straight Connector 36"/>
          <p:cNvCxnSpPr/>
          <p:nvPr/>
        </p:nvCxnSpPr>
        <p:spPr>
          <a:xfrm>
            <a:off x="5258031" y="2297126"/>
            <a:ext cx="3766915" cy="14111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5370920" y="1813570"/>
            <a:ext cx="350801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</a:rPr>
              <a:t># correctly predicted as positive</a:t>
            </a:r>
            <a:endParaRPr lang="en-US" sz="2000" dirty="0">
              <a:solidFill>
                <a:srgbClr val="0000FF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3712416" y="2025176"/>
            <a:ext cx="15456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precision = </a:t>
            </a:r>
            <a:endParaRPr lang="en-US" sz="2400" dirty="0"/>
          </a:p>
        </p:txBody>
      </p:sp>
      <p:sp>
        <p:nvSpPr>
          <p:cNvPr id="40" name="TextBox 39"/>
          <p:cNvSpPr txBox="1"/>
          <p:nvPr/>
        </p:nvSpPr>
        <p:spPr>
          <a:xfrm>
            <a:off x="4107526" y="3298007"/>
            <a:ext cx="115443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recall = </a:t>
            </a:r>
            <a:endParaRPr lang="en-US" sz="2400" dirty="0"/>
          </a:p>
        </p:txBody>
      </p:sp>
      <p:sp>
        <p:nvSpPr>
          <p:cNvPr id="18" name="TextBox 17"/>
          <p:cNvSpPr txBox="1"/>
          <p:nvPr/>
        </p:nvSpPr>
        <p:spPr>
          <a:xfrm>
            <a:off x="3925087" y="4924778"/>
            <a:ext cx="4248879" cy="1200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Why do we have both measures?</a:t>
            </a:r>
            <a:endParaRPr lang="en-US" sz="2400" dirty="0">
              <a:solidFill>
                <a:srgbClr val="FF0000"/>
              </a:solidFill>
            </a:endParaRPr>
          </a:p>
          <a:p>
            <a:r>
              <a:rPr lang="en-US" sz="2400" dirty="0" smtClean="0">
                <a:solidFill>
                  <a:srgbClr val="FF0000"/>
                </a:solidFill>
              </a:rPr>
              <a:t>How can we maximize precision?</a:t>
            </a:r>
          </a:p>
          <a:p>
            <a:r>
              <a:rPr lang="en-US" sz="2400" dirty="0" smtClean="0">
                <a:solidFill>
                  <a:srgbClr val="FF0000"/>
                </a:solidFill>
              </a:rPr>
              <a:t>How can we maximize recall?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23219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Maximizing </a:t>
            </a:r>
            <a:r>
              <a:rPr lang="en-US" dirty="0" smtClean="0">
                <a:solidFill>
                  <a:srgbClr val="FF6600"/>
                </a:solidFill>
              </a:rPr>
              <a:t>precision</a:t>
            </a:r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4" name="Rectangle 3"/>
          <p:cNvSpPr/>
          <p:nvPr/>
        </p:nvSpPr>
        <p:spPr bwMode="auto">
          <a:xfrm>
            <a:off x="587026" y="2322688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587026" y="2932288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587026" y="3541888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587026" y="4151488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587026" y="4761088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585870" y="2334356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585870" y="2932288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1585870" y="3541888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1585870" y="4163156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577626" y="4761088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 bwMode="auto">
          <a:xfrm>
            <a:off x="587026" y="5446888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587026" y="6056488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585870" y="5458556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1577626" y="6056488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434626" y="1636888"/>
            <a:ext cx="67871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d</a:t>
            </a:r>
            <a:r>
              <a:rPr lang="en-US" sz="2000" dirty="0" smtClean="0"/>
              <a:t>ata</a:t>
            </a:r>
            <a:endParaRPr lang="en-US" sz="2000" dirty="0"/>
          </a:p>
        </p:txBody>
      </p:sp>
      <p:sp>
        <p:nvSpPr>
          <p:cNvPr id="21" name="TextBox 20"/>
          <p:cNvSpPr txBox="1"/>
          <p:nvPr/>
        </p:nvSpPr>
        <p:spPr>
          <a:xfrm>
            <a:off x="1349026" y="1636888"/>
            <a:ext cx="70839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l</a:t>
            </a:r>
            <a:r>
              <a:rPr lang="en-US" sz="2000" dirty="0" smtClean="0"/>
              <a:t>abel</a:t>
            </a:r>
            <a:endParaRPr lang="en-US" sz="2000" dirty="0"/>
          </a:p>
        </p:txBody>
      </p:sp>
      <p:sp>
        <p:nvSpPr>
          <p:cNvPr id="23" name="TextBox 22"/>
          <p:cNvSpPr txBox="1"/>
          <p:nvPr/>
        </p:nvSpPr>
        <p:spPr>
          <a:xfrm>
            <a:off x="2263468" y="1636888"/>
            <a:ext cx="117552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predicted</a:t>
            </a:r>
            <a:endParaRPr lang="en-US" sz="2000" dirty="0"/>
          </a:p>
        </p:txBody>
      </p:sp>
      <p:sp>
        <p:nvSpPr>
          <p:cNvPr id="24" name="TextBox 23"/>
          <p:cNvSpPr txBox="1"/>
          <p:nvPr/>
        </p:nvSpPr>
        <p:spPr>
          <a:xfrm>
            <a:off x="2584938" y="2334356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0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2584938" y="2932288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2584938" y="3541888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2584938" y="4163156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2576694" y="4761088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0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2584938" y="5458556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2576694" y="6056488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0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5516929" y="3528843"/>
            <a:ext cx="325955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</a:rPr>
              <a:t># positive examples in test set</a:t>
            </a:r>
            <a:endParaRPr lang="en-US" sz="2000" dirty="0">
              <a:solidFill>
                <a:srgbClr val="0000FF"/>
              </a:solidFill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>
            <a:off x="5404040" y="3569953"/>
            <a:ext cx="3620906" cy="14111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5516929" y="3086397"/>
            <a:ext cx="350801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</a:rPr>
              <a:t># correctly predicted as positive</a:t>
            </a:r>
            <a:endParaRPr lang="en-US" sz="2000" dirty="0">
              <a:solidFill>
                <a:srgbClr val="0000FF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5370920" y="2256016"/>
            <a:ext cx="360219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</a:rPr>
              <a:t># examples predicted as positive</a:t>
            </a:r>
            <a:endParaRPr lang="en-US" sz="2000" dirty="0">
              <a:solidFill>
                <a:srgbClr val="0000FF"/>
              </a:solidFill>
            </a:endParaRPr>
          </a:p>
        </p:txBody>
      </p:sp>
      <p:cxnSp>
        <p:nvCxnSpPr>
          <p:cNvPr id="37" name="Straight Connector 36"/>
          <p:cNvCxnSpPr/>
          <p:nvPr/>
        </p:nvCxnSpPr>
        <p:spPr>
          <a:xfrm>
            <a:off x="5258031" y="2297126"/>
            <a:ext cx="3766915" cy="14111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5370920" y="1813570"/>
            <a:ext cx="350801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</a:rPr>
              <a:t># correctly predicted as positive</a:t>
            </a:r>
            <a:endParaRPr lang="en-US" sz="2000" dirty="0">
              <a:solidFill>
                <a:srgbClr val="0000FF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3712416" y="2025176"/>
            <a:ext cx="15456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precision = </a:t>
            </a:r>
            <a:endParaRPr lang="en-US" sz="2400" dirty="0"/>
          </a:p>
        </p:txBody>
      </p:sp>
      <p:sp>
        <p:nvSpPr>
          <p:cNvPr id="40" name="TextBox 39"/>
          <p:cNvSpPr txBox="1"/>
          <p:nvPr/>
        </p:nvSpPr>
        <p:spPr>
          <a:xfrm>
            <a:off x="4107526" y="3298007"/>
            <a:ext cx="115443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recall = </a:t>
            </a:r>
            <a:endParaRPr lang="en-US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4107526" y="4957422"/>
            <a:ext cx="43154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Don’t predict anything as positive!</a:t>
            </a:r>
            <a:endParaRPr lang="en-US" sz="24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58638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Admin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58800" y="1679222"/>
            <a:ext cx="8180732" cy="4724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 smtClean="0"/>
              <a:t>Assignment 3: </a:t>
            </a:r>
          </a:p>
          <a:p>
            <a:pPr marL="0" indent="0">
              <a:buNone/>
            </a:pPr>
            <a:r>
              <a:rPr lang="en-US" sz="3200" dirty="0"/>
              <a:t>	</a:t>
            </a:r>
            <a:r>
              <a:rPr lang="en-US" sz="3200" dirty="0" smtClean="0"/>
              <a:t>- how did it go?</a:t>
            </a:r>
          </a:p>
          <a:p>
            <a:pPr marL="0" indent="0">
              <a:buNone/>
            </a:pPr>
            <a:r>
              <a:rPr lang="en-US" sz="3200" dirty="0"/>
              <a:t>	</a:t>
            </a:r>
            <a:r>
              <a:rPr lang="en-US" sz="3200" dirty="0" smtClean="0"/>
              <a:t>- do the experiments help?</a:t>
            </a:r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r>
              <a:rPr lang="en-US" sz="3200" dirty="0" smtClean="0"/>
              <a:t>Assignment 4</a:t>
            </a:r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r>
              <a:rPr lang="en-US" sz="3200" dirty="0" smtClean="0"/>
              <a:t>Exam schedule</a:t>
            </a:r>
            <a:endParaRPr lang="en-US" sz="3200" dirty="0"/>
          </a:p>
          <a:p>
            <a:pPr marL="0" indent="0">
              <a:buNone/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3310582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Maximizing </a:t>
            </a:r>
            <a:r>
              <a:rPr lang="en-US" dirty="0" smtClean="0">
                <a:solidFill>
                  <a:srgbClr val="FF6600"/>
                </a:solidFill>
              </a:rPr>
              <a:t>recall</a:t>
            </a:r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4" name="Rectangle 3"/>
          <p:cNvSpPr/>
          <p:nvPr/>
        </p:nvSpPr>
        <p:spPr bwMode="auto">
          <a:xfrm>
            <a:off x="587026" y="2322688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587026" y="2932288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587026" y="3541888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587026" y="4151488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587026" y="4761088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585870" y="2334356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585870" y="2932288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1585870" y="3541888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1585870" y="4163156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577626" y="4761088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 bwMode="auto">
          <a:xfrm>
            <a:off x="587026" y="5446888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587026" y="6056488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585870" y="5458556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1577626" y="6056488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434626" y="1636888"/>
            <a:ext cx="67871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d</a:t>
            </a:r>
            <a:r>
              <a:rPr lang="en-US" sz="2000" dirty="0" smtClean="0"/>
              <a:t>ata</a:t>
            </a:r>
            <a:endParaRPr lang="en-US" sz="2000" dirty="0"/>
          </a:p>
        </p:txBody>
      </p:sp>
      <p:sp>
        <p:nvSpPr>
          <p:cNvPr id="21" name="TextBox 20"/>
          <p:cNvSpPr txBox="1"/>
          <p:nvPr/>
        </p:nvSpPr>
        <p:spPr>
          <a:xfrm>
            <a:off x="1349026" y="1636888"/>
            <a:ext cx="70839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l</a:t>
            </a:r>
            <a:r>
              <a:rPr lang="en-US" sz="2000" dirty="0" smtClean="0"/>
              <a:t>abel</a:t>
            </a:r>
            <a:endParaRPr lang="en-US" sz="2000" dirty="0"/>
          </a:p>
        </p:txBody>
      </p:sp>
      <p:sp>
        <p:nvSpPr>
          <p:cNvPr id="23" name="TextBox 22"/>
          <p:cNvSpPr txBox="1"/>
          <p:nvPr/>
        </p:nvSpPr>
        <p:spPr>
          <a:xfrm>
            <a:off x="2263468" y="1636888"/>
            <a:ext cx="117552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predicted</a:t>
            </a:r>
            <a:endParaRPr lang="en-US" sz="2000" dirty="0"/>
          </a:p>
        </p:txBody>
      </p:sp>
      <p:sp>
        <p:nvSpPr>
          <p:cNvPr id="24" name="TextBox 23"/>
          <p:cNvSpPr txBox="1"/>
          <p:nvPr/>
        </p:nvSpPr>
        <p:spPr>
          <a:xfrm>
            <a:off x="2584938" y="2334356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2584938" y="2932288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1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2584938" y="3541888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1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2584938" y="4163156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1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2576694" y="4761088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2584938" y="5458556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1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2576694" y="6056488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5516929" y="3528843"/>
            <a:ext cx="325955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</a:rPr>
              <a:t># positive examples in test set</a:t>
            </a:r>
            <a:endParaRPr lang="en-US" sz="2000" dirty="0">
              <a:solidFill>
                <a:srgbClr val="0000FF"/>
              </a:solidFill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>
            <a:off x="5404040" y="3569953"/>
            <a:ext cx="3620906" cy="14111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5516929" y="3086397"/>
            <a:ext cx="350801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</a:rPr>
              <a:t># correctly predicted as positive</a:t>
            </a:r>
            <a:endParaRPr lang="en-US" sz="2000" dirty="0">
              <a:solidFill>
                <a:srgbClr val="0000FF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5370920" y="2256016"/>
            <a:ext cx="360219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</a:rPr>
              <a:t># examples predicted as positive</a:t>
            </a:r>
            <a:endParaRPr lang="en-US" sz="2000" dirty="0">
              <a:solidFill>
                <a:srgbClr val="0000FF"/>
              </a:solidFill>
            </a:endParaRPr>
          </a:p>
        </p:txBody>
      </p:sp>
      <p:cxnSp>
        <p:nvCxnSpPr>
          <p:cNvPr id="37" name="Straight Connector 36"/>
          <p:cNvCxnSpPr/>
          <p:nvPr/>
        </p:nvCxnSpPr>
        <p:spPr>
          <a:xfrm>
            <a:off x="5258031" y="2297126"/>
            <a:ext cx="3766915" cy="14111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5370920" y="1813570"/>
            <a:ext cx="350801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</a:rPr>
              <a:t># correctly predicted as positive</a:t>
            </a:r>
            <a:endParaRPr lang="en-US" sz="2000" dirty="0">
              <a:solidFill>
                <a:srgbClr val="0000FF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3712416" y="2025176"/>
            <a:ext cx="15456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precision = </a:t>
            </a:r>
            <a:endParaRPr lang="en-US" sz="2400" dirty="0"/>
          </a:p>
        </p:txBody>
      </p:sp>
      <p:sp>
        <p:nvSpPr>
          <p:cNvPr id="40" name="TextBox 39"/>
          <p:cNvSpPr txBox="1"/>
          <p:nvPr/>
        </p:nvSpPr>
        <p:spPr>
          <a:xfrm>
            <a:off x="4107526" y="3298007"/>
            <a:ext cx="115443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recall = </a:t>
            </a:r>
            <a:endParaRPr lang="en-US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4107526" y="4957422"/>
            <a:ext cx="38387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Predict everything as positive!</a:t>
            </a:r>
            <a:endParaRPr lang="en-US" sz="24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99294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</a:t>
            </a:r>
            <a:r>
              <a:rPr lang="en-US" dirty="0" smtClean="0"/>
              <a:t>recision vs. recall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Often there is a tradeoff between precision and recall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increasing one, tends to decrease the other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For our algorithms, how might </a:t>
            </a:r>
            <a:r>
              <a:rPr lang="en-US" dirty="0" smtClean="0">
                <a:solidFill>
                  <a:srgbClr val="FF0000"/>
                </a:solidFill>
              </a:rPr>
              <a:t>we </a:t>
            </a:r>
            <a:r>
              <a:rPr lang="en-US" dirty="0" smtClean="0">
                <a:solidFill>
                  <a:srgbClr val="FF0000"/>
                </a:solidFill>
              </a:rPr>
              <a:t>increase/decrease precision/recall?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03701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</a:t>
            </a:r>
            <a:r>
              <a:rPr lang="en-US" dirty="0" smtClean="0"/>
              <a:t>recision/recall tradeoff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 bwMode="auto">
          <a:xfrm>
            <a:off x="587026" y="2322688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587026" y="2932288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587026" y="3541888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587026" y="4151488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587026" y="4761088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585870" y="2334356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585870" y="2932288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1585870" y="3541888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1585870" y="4163156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577626" y="4761088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 bwMode="auto">
          <a:xfrm>
            <a:off x="587026" y="5446888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587026" y="6056488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585870" y="5458556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1577626" y="6056488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434626" y="1636888"/>
            <a:ext cx="67871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d</a:t>
            </a:r>
            <a:r>
              <a:rPr lang="en-US" sz="2000" dirty="0" smtClean="0"/>
              <a:t>ata</a:t>
            </a:r>
            <a:endParaRPr lang="en-US" sz="2000" dirty="0"/>
          </a:p>
        </p:txBody>
      </p:sp>
      <p:sp>
        <p:nvSpPr>
          <p:cNvPr id="21" name="TextBox 20"/>
          <p:cNvSpPr txBox="1"/>
          <p:nvPr/>
        </p:nvSpPr>
        <p:spPr>
          <a:xfrm>
            <a:off x="1349026" y="1636888"/>
            <a:ext cx="70839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l</a:t>
            </a:r>
            <a:r>
              <a:rPr lang="en-US" sz="2000" dirty="0" smtClean="0"/>
              <a:t>abel</a:t>
            </a:r>
            <a:endParaRPr lang="en-US" sz="2000" dirty="0"/>
          </a:p>
        </p:txBody>
      </p:sp>
      <p:sp>
        <p:nvSpPr>
          <p:cNvPr id="23" name="TextBox 22"/>
          <p:cNvSpPr txBox="1"/>
          <p:nvPr/>
        </p:nvSpPr>
        <p:spPr>
          <a:xfrm>
            <a:off x="2263468" y="1636888"/>
            <a:ext cx="117552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predicted</a:t>
            </a:r>
            <a:endParaRPr lang="en-US" sz="2000" dirty="0"/>
          </a:p>
        </p:txBody>
      </p:sp>
      <p:sp>
        <p:nvSpPr>
          <p:cNvPr id="18" name="TextBox 17"/>
          <p:cNvSpPr txBox="1"/>
          <p:nvPr/>
        </p:nvSpPr>
        <p:spPr>
          <a:xfrm>
            <a:off x="3654778" y="1665110"/>
            <a:ext cx="11655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confidence</a:t>
            </a:r>
            <a:endParaRPr lang="en-US" dirty="0"/>
          </a:p>
        </p:txBody>
      </p:sp>
      <p:sp>
        <p:nvSpPr>
          <p:cNvPr id="41" name="TextBox 40"/>
          <p:cNvSpPr txBox="1"/>
          <p:nvPr/>
        </p:nvSpPr>
        <p:spPr>
          <a:xfrm>
            <a:off x="2584938" y="2334356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42" name="TextBox 41"/>
          <p:cNvSpPr txBox="1"/>
          <p:nvPr/>
        </p:nvSpPr>
        <p:spPr>
          <a:xfrm>
            <a:off x="2584938" y="2932288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43" name="TextBox 42"/>
          <p:cNvSpPr txBox="1"/>
          <p:nvPr/>
        </p:nvSpPr>
        <p:spPr>
          <a:xfrm>
            <a:off x="2584938" y="3541888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2584938" y="4163156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45" name="TextBox 44"/>
          <p:cNvSpPr txBox="1"/>
          <p:nvPr/>
        </p:nvSpPr>
        <p:spPr>
          <a:xfrm>
            <a:off x="2576694" y="4761088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2584938" y="5458556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47" name="TextBox 46"/>
          <p:cNvSpPr txBox="1"/>
          <p:nvPr/>
        </p:nvSpPr>
        <p:spPr>
          <a:xfrm>
            <a:off x="2576694" y="6056488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48" name="TextBox 47"/>
          <p:cNvSpPr txBox="1"/>
          <p:nvPr/>
        </p:nvSpPr>
        <p:spPr>
          <a:xfrm>
            <a:off x="4035561" y="2334356"/>
            <a:ext cx="617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0.75</a:t>
            </a:r>
            <a:endParaRPr lang="en-US" dirty="0"/>
          </a:p>
        </p:txBody>
      </p:sp>
      <p:sp>
        <p:nvSpPr>
          <p:cNvPr id="49" name="TextBox 48"/>
          <p:cNvSpPr txBox="1"/>
          <p:nvPr/>
        </p:nvSpPr>
        <p:spPr>
          <a:xfrm>
            <a:off x="4035561" y="2932288"/>
            <a:ext cx="617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0.60</a:t>
            </a:r>
            <a:endParaRPr lang="en-US" dirty="0"/>
          </a:p>
        </p:txBody>
      </p:sp>
      <p:sp>
        <p:nvSpPr>
          <p:cNvPr id="50" name="TextBox 49"/>
          <p:cNvSpPr txBox="1"/>
          <p:nvPr/>
        </p:nvSpPr>
        <p:spPr>
          <a:xfrm>
            <a:off x="4035561" y="3541888"/>
            <a:ext cx="617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0.20</a:t>
            </a:r>
            <a:endParaRPr lang="en-US" dirty="0"/>
          </a:p>
        </p:txBody>
      </p:sp>
      <p:sp>
        <p:nvSpPr>
          <p:cNvPr id="51" name="TextBox 50"/>
          <p:cNvSpPr txBox="1"/>
          <p:nvPr/>
        </p:nvSpPr>
        <p:spPr>
          <a:xfrm>
            <a:off x="4035561" y="4163156"/>
            <a:ext cx="617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0.80</a:t>
            </a:r>
            <a:endParaRPr lang="en-US" dirty="0"/>
          </a:p>
        </p:txBody>
      </p:sp>
      <p:sp>
        <p:nvSpPr>
          <p:cNvPr id="52" name="TextBox 51"/>
          <p:cNvSpPr txBox="1"/>
          <p:nvPr/>
        </p:nvSpPr>
        <p:spPr>
          <a:xfrm>
            <a:off x="4027317" y="4761088"/>
            <a:ext cx="617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0.50</a:t>
            </a:r>
            <a:endParaRPr lang="en-US" dirty="0"/>
          </a:p>
        </p:txBody>
      </p:sp>
      <p:sp>
        <p:nvSpPr>
          <p:cNvPr id="53" name="TextBox 52"/>
          <p:cNvSpPr txBox="1"/>
          <p:nvPr/>
        </p:nvSpPr>
        <p:spPr>
          <a:xfrm>
            <a:off x="4035561" y="5458556"/>
            <a:ext cx="617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0.55</a:t>
            </a:r>
            <a:endParaRPr lang="en-US" dirty="0"/>
          </a:p>
        </p:txBody>
      </p:sp>
      <p:sp>
        <p:nvSpPr>
          <p:cNvPr id="54" name="TextBox 53"/>
          <p:cNvSpPr txBox="1"/>
          <p:nvPr/>
        </p:nvSpPr>
        <p:spPr>
          <a:xfrm>
            <a:off x="4027317" y="6056488"/>
            <a:ext cx="617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0.90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4995333" y="2242275"/>
            <a:ext cx="4148667" cy="4154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en-US" sz="2400" dirty="0" smtClean="0"/>
              <a:t>For many classifiers we can get some notion of the prediction confidence </a:t>
            </a:r>
            <a:endParaRPr lang="en-US" sz="2400" dirty="0" smtClean="0"/>
          </a:p>
          <a:p>
            <a:pPr marL="285750" indent="-285750">
              <a:buFontTx/>
              <a:buChar char="-"/>
            </a:pPr>
            <a:endParaRPr lang="en-US" sz="2400" dirty="0" smtClean="0"/>
          </a:p>
          <a:p>
            <a:pPr marL="285750" indent="-285750">
              <a:buFontTx/>
              <a:buChar char="-"/>
            </a:pPr>
            <a:r>
              <a:rPr lang="en-US" sz="2400" dirty="0" smtClean="0"/>
              <a:t>Only predict </a:t>
            </a:r>
            <a:r>
              <a:rPr lang="en-US" sz="2400" dirty="0" smtClean="0">
                <a:solidFill>
                  <a:srgbClr val="008000"/>
                </a:solidFill>
              </a:rPr>
              <a:t>positive</a:t>
            </a:r>
            <a:r>
              <a:rPr lang="en-US" sz="2400" dirty="0" smtClean="0"/>
              <a:t> if the confidence is above a given threshold</a:t>
            </a:r>
          </a:p>
          <a:p>
            <a:pPr marL="285750" indent="-285750">
              <a:buFontTx/>
              <a:buChar char="-"/>
            </a:pPr>
            <a:endParaRPr lang="en-US" sz="2400" dirty="0" smtClean="0"/>
          </a:p>
          <a:p>
            <a:pPr marL="285750" indent="-285750">
              <a:buFontTx/>
              <a:buChar char="-"/>
            </a:pPr>
            <a:r>
              <a:rPr lang="en-US" sz="2400" dirty="0" smtClean="0"/>
              <a:t>By </a:t>
            </a:r>
            <a:r>
              <a:rPr lang="en-US" sz="2400" dirty="0" smtClean="0"/>
              <a:t>varying this threshold, we can vary precision and recall</a:t>
            </a:r>
          </a:p>
          <a:p>
            <a:pPr marL="285750" indent="-285750">
              <a:buFontTx/>
              <a:buChar char="-"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0247218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</a:t>
            </a:r>
            <a:r>
              <a:rPr lang="en-US" dirty="0" smtClean="0"/>
              <a:t>recision/recall tradeoff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 bwMode="auto">
          <a:xfrm>
            <a:off x="587026" y="2322688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587026" y="2932288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587026" y="3541888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587026" y="4151488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587026" y="4761088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585870" y="2334356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585870" y="2932288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1585870" y="3541888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1585870" y="4163156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577626" y="4761088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14" name="Rectangle 13"/>
          <p:cNvSpPr/>
          <p:nvPr/>
        </p:nvSpPr>
        <p:spPr bwMode="auto">
          <a:xfrm>
            <a:off x="587026" y="5446888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587026" y="6056488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585870" y="5458556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577626" y="6056488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434626" y="1636888"/>
            <a:ext cx="67871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d</a:t>
            </a:r>
            <a:r>
              <a:rPr lang="en-US" sz="2000" dirty="0" smtClean="0"/>
              <a:t>ata</a:t>
            </a:r>
            <a:endParaRPr lang="en-US" sz="2000" dirty="0"/>
          </a:p>
        </p:txBody>
      </p:sp>
      <p:sp>
        <p:nvSpPr>
          <p:cNvPr id="21" name="TextBox 20"/>
          <p:cNvSpPr txBox="1"/>
          <p:nvPr/>
        </p:nvSpPr>
        <p:spPr>
          <a:xfrm>
            <a:off x="1349026" y="1636888"/>
            <a:ext cx="70839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l</a:t>
            </a:r>
            <a:r>
              <a:rPr lang="en-US" sz="2000" dirty="0" smtClean="0"/>
              <a:t>abel</a:t>
            </a:r>
            <a:endParaRPr lang="en-US" sz="2000" dirty="0"/>
          </a:p>
        </p:txBody>
      </p:sp>
      <p:sp>
        <p:nvSpPr>
          <p:cNvPr id="23" name="TextBox 22"/>
          <p:cNvSpPr txBox="1"/>
          <p:nvPr/>
        </p:nvSpPr>
        <p:spPr>
          <a:xfrm>
            <a:off x="2263468" y="1636888"/>
            <a:ext cx="117552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predicted</a:t>
            </a:r>
            <a:endParaRPr lang="en-US" sz="2000" dirty="0"/>
          </a:p>
        </p:txBody>
      </p:sp>
      <p:sp>
        <p:nvSpPr>
          <p:cNvPr id="18" name="TextBox 17"/>
          <p:cNvSpPr txBox="1"/>
          <p:nvPr/>
        </p:nvSpPr>
        <p:spPr>
          <a:xfrm>
            <a:off x="3654778" y="1665110"/>
            <a:ext cx="11655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confidence</a:t>
            </a:r>
            <a:endParaRPr lang="en-US" dirty="0"/>
          </a:p>
        </p:txBody>
      </p:sp>
      <p:sp>
        <p:nvSpPr>
          <p:cNvPr id="41" name="TextBox 40"/>
          <p:cNvSpPr txBox="1"/>
          <p:nvPr/>
        </p:nvSpPr>
        <p:spPr>
          <a:xfrm>
            <a:off x="2584938" y="2334356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2584938" y="2932288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43" name="TextBox 42"/>
          <p:cNvSpPr txBox="1"/>
          <p:nvPr/>
        </p:nvSpPr>
        <p:spPr>
          <a:xfrm>
            <a:off x="2584938" y="3541888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44" name="TextBox 43"/>
          <p:cNvSpPr txBox="1"/>
          <p:nvPr/>
        </p:nvSpPr>
        <p:spPr>
          <a:xfrm>
            <a:off x="2584938" y="4163156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45" name="TextBox 44"/>
          <p:cNvSpPr txBox="1"/>
          <p:nvPr/>
        </p:nvSpPr>
        <p:spPr>
          <a:xfrm>
            <a:off x="2576694" y="4761088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46" name="TextBox 45"/>
          <p:cNvSpPr txBox="1"/>
          <p:nvPr/>
        </p:nvSpPr>
        <p:spPr>
          <a:xfrm>
            <a:off x="2584938" y="5458556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2576694" y="6056488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48" name="TextBox 47"/>
          <p:cNvSpPr txBox="1"/>
          <p:nvPr/>
        </p:nvSpPr>
        <p:spPr>
          <a:xfrm>
            <a:off x="4035561" y="2334356"/>
            <a:ext cx="617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0.80</a:t>
            </a:r>
            <a:endParaRPr lang="en-US" dirty="0"/>
          </a:p>
        </p:txBody>
      </p:sp>
      <p:sp>
        <p:nvSpPr>
          <p:cNvPr id="49" name="TextBox 48"/>
          <p:cNvSpPr txBox="1"/>
          <p:nvPr/>
        </p:nvSpPr>
        <p:spPr>
          <a:xfrm>
            <a:off x="4035561" y="2932288"/>
            <a:ext cx="617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0.60</a:t>
            </a:r>
            <a:endParaRPr lang="en-US" dirty="0"/>
          </a:p>
        </p:txBody>
      </p:sp>
      <p:sp>
        <p:nvSpPr>
          <p:cNvPr id="50" name="TextBox 49"/>
          <p:cNvSpPr txBox="1"/>
          <p:nvPr/>
        </p:nvSpPr>
        <p:spPr>
          <a:xfrm>
            <a:off x="4035561" y="3541888"/>
            <a:ext cx="617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0.55</a:t>
            </a:r>
            <a:endParaRPr lang="en-US" dirty="0"/>
          </a:p>
        </p:txBody>
      </p:sp>
      <p:sp>
        <p:nvSpPr>
          <p:cNvPr id="51" name="TextBox 50"/>
          <p:cNvSpPr txBox="1"/>
          <p:nvPr/>
        </p:nvSpPr>
        <p:spPr>
          <a:xfrm>
            <a:off x="4035561" y="4163156"/>
            <a:ext cx="617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0.50</a:t>
            </a:r>
            <a:endParaRPr lang="en-US" dirty="0"/>
          </a:p>
        </p:txBody>
      </p:sp>
      <p:sp>
        <p:nvSpPr>
          <p:cNvPr id="52" name="TextBox 51"/>
          <p:cNvSpPr txBox="1"/>
          <p:nvPr/>
        </p:nvSpPr>
        <p:spPr>
          <a:xfrm>
            <a:off x="4027317" y="4761088"/>
            <a:ext cx="617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0.20</a:t>
            </a:r>
            <a:endParaRPr lang="en-US" dirty="0"/>
          </a:p>
        </p:txBody>
      </p:sp>
      <p:sp>
        <p:nvSpPr>
          <p:cNvPr id="53" name="TextBox 52"/>
          <p:cNvSpPr txBox="1"/>
          <p:nvPr/>
        </p:nvSpPr>
        <p:spPr>
          <a:xfrm>
            <a:off x="4035561" y="5458556"/>
            <a:ext cx="617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0.75</a:t>
            </a:r>
            <a:endParaRPr lang="en-US" dirty="0"/>
          </a:p>
        </p:txBody>
      </p:sp>
      <p:sp>
        <p:nvSpPr>
          <p:cNvPr id="54" name="TextBox 53"/>
          <p:cNvSpPr txBox="1"/>
          <p:nvPr/>
        </p:nvSpPr>
        <p:spPr>
          <a:xfrm>
            <a:off x="4027317" y="6056488"/>
            <a:ext cx="617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0.90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4995333" y="1900998"/>
            <a:ext cx="400755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put most confident </a:t>
            </a:r>
            <a:r>
              <a:rPr lang="en-US" sz="2400" dirty="0" smtClean="0">
                <a:solidFill>
                  <a:srgbClr val="008000"/>
                </a:solidFill>
              </a:rPr>
              <a:t>positive</a:t>
            </a:r>
            <a:r>
              <a:rPr lang="en-US" sz="2400" dirty="0" smtClean="0"/>
              <a:t> predictions at top</a:t>
            </a:r>
          </a:p>
          <a:p>
            <a:endParaRPr lang="en-US" sz="2400" dirty="0"/>
          </a:p>
          <a:p>
            <a:r>
              <a:rPr lang="en-US" sz="2400" dirty="0" smtClean="0"/>
              <a:t>put most confident </a:t>
            </a:r>
            <a:r>
              <a:rPr lang="en-US" sz="2400" dirty="0" smtClean="0">
                <a:solidFill>
                  <a:srgbClr val="660066"/>
                </a:solidFill>
              </a:rPr>
              <a:t>negative</a:t>
            </a:r>
            <a:r>
              <a:rPr lang="en-US" sz="2400" dirty="0" smtClean="0"/>
              <a:t> predictions at bottom</a:t>
            </a:r>
          </a:p>
          <a:p>
            <a:endParaRPr lang="en-US" sz="2400" dirty="0"/>
          </a:p>
          <a:p>
            <a:r>
              <a:rPr lang="en-US" sz="2400" dirty="0" smtClean="0"/>
              <a:t>calculate precision/recall at each break point/threshold</a:t>
            </a:r>
          </a:p>
          <a:p>
            <a:endParaRPr lang="en-US" sz="2400" dirty="0"/>
          </a:p>
          <a:p>
            <a:r>
              <a:rPr lang="en-US" sz="2400" dirty="0" smtClean="0"/>
              <a:t>classify everything above threshold as </a:t>
            </a:r>
            <a:r>
              <a:rPr lang="en-US" sz="2400" dirty="0" smtClean="0">
                <a:solidFill>
                  <a:srgbClr val="008000"/>
                </a:solidFill>
              </a:rPr>
              <a:t>positive</a:t>
            </a:r>
            <a:r>
              <a:rPr lang="en-US" sz="2400" dirty="0" smtClean="0"/>
              <a:t> and everything else </a:t>
            </a:r>
            <a:r>
              <a:rPr lang="en-US" sz="2400" dirty="0" smtClean="0">
                <a:solidFill>
                  <a:srgbClr val="660066"/>
                </a:solidFill>
              </a:rPr>
              <a:t>negative</a:t>
            </a:r>
          </a:p>
        </p:txBody>
      </p:sp>
    </p:spTree>
    <p:extLst>
      <p:ext uri="{BB962C8B-B14F-4D97-AF65-F5344CB8AC3E}">
        <p14:creationId xmlns:p14="http://schemas.microsoft.com/office/powerpoint/2010/main" val="6710380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</a:t>
            </a:r>
            <a:r>
              <a:rPr lang="en-US" dirty="0" smtClean="0"/>
              <a:t>recision/recall tradeoff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 bwMode="auto">
          <a:xfrm>
            <a:off x="587026" y="2322688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587026" y="2932288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587026" y="3541888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587026" y="4151488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587026" y="4761088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585870" y="2334356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585870" y="2932288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1585870" y="3541888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1585870" y="4163156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577626" y="4761088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14" name="Rectangle 13"/>
          <p:cNvSpPr/>
          <p:nvPr/>
        </p:nvSpPr>
        <p:spPr bwMode="auto">
          <a:xfrm>
            <a:off x="587026" y="5446888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587026" y="6056488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585870" y="5458556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577626" y="6056488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434626" y="1636888"/>
            <a:ext cx="67871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d</a:t>
            </a:r>
            <a:r>
              <a:rPr lang="en-US" sz="2000" dirty="0" smtClean="0"/>
              <a:t>ata</a:t>
            </a:r>
            <a:endParaRPr lang="en-US" sz="2000" dirty="0"/>
          </a:p>
        </p:txBody>
      </p:sp>
      <p:sp>
        <p:nvSpPr>
          <p:cNvPr id="21" name="TextBox 20"/>
          <p:cNvSpPr txBox="1"/>
          <p:nvPr/>
        </p:nvSpPr>
        <p:spPr>
          <a:xfrm>
            <a:off x="1349026" y="1636888"/>
            <a:ext cx="70839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l</a:t>
            </a:r>
            <a:r>
              <a:rPr lang="en-US" sz="2000" dirty="0" smtClean="0"/>
              <a:t>abel</a:t>
            </a:r>
            <a:endParaRPr lang="en-US" sz="2000" dirty="0"/>
          </a:p>
        </p:txBody>
      </p:sp>
      <p:sp>
        <p:nvSpPr>
          <p:cNvPr id="23" name="TextBox 22"/>
          <p:cNvSpPr txBox="1"/>
          <p:nvPr/>
        </p:nvSpPr>
        <p:spPr>
          <a:xfrm>
            <a:off x="2263468" y="1636888"/>
            <a:ext cx="117552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predicted</a:t>
            </a:r>
            <a:endParaRPr lang="en-US" sz="2000" dirty="0"/>
          </a:p>
        </p:txBody>
      </p:sp>
      <p:sp>
        <p:nvSpPr>
          <p:cNvPr id="18" name="TextBox 17"/>
          <p:cNvSpPr txBox="1"/>
          <p:nvPr/>
        </p:nvSpPr>
        <p:spPr>
          <a:xfrm>
            <a:off x="3654778" y="1665110"/>
            <a:ext cx="11655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confidence</a:t>
            </a:r>
            <a:endParaRPr lang="en-US" dirty="0"/>
          </a:p>
        </p:txBody>
      </p:sp>
      <p:sp>
        <p:nvSpPr>
          <p:cNvPr id="41" name="TextBox 40"/>
          <p:cNvSpPr txBox="1"/>
          <p:nvPr/>
        </p:nvSpPr>
        <p:spPr>
          <a:xfrm>
            <a:off x="2584938" y="2334356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2584938" y="2932288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43" name="TextBox 42"/>
          <p:cNvSpPr txBox="1"/>
          <p:nvPr/>
        </p:nvSpPr>
        <p:spPr>
          <a:xfrm>
            <a:off x="2584938" y="3541888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44" name="TextBox 43"/>
          <p:cNvSpPr txBox="1"/>
          <p:nvPr/>
        </p:nvSpPr>
        <p:spPr>
          <a:xfrm>
            <a:off x="2584938" y="4163156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45" name="TextBox 44"/>
          <p:cNvSpPr txBox="1"/>
          <p:nvPr/>
        </p:nvSpPr>
        <p:spPr>
          <a:xfrm>
            <a:off x="2576694" y="4761088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46" name="TextBox 45"/>
          <p:cNvSpPr txBox="1"/>
          <p:nvPr/>
        </p:nvSpPr>
        <p:spPr>
          <a:xfrm>
            <a:off x="2584938" y="5458556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2576694" y="6056488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48" name="TextBox 47"/>
          <p:cNvSpPr txBox="1"/>
          <p:nvPr/>
        </p:nvSpPr>
        <p:spPr>
          <a:xfrm>
            <a:off x="4035561" y="2334356"/>
            <a:ext cx="617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0.80</a:t>
            </a:r>
            <a:endParaRPr lang="en-US" dirty="0"/>
          </a:p>
        </p:txBody>
      </p:sp>
      <p:sp>
        <p:nvSpPr>
          <p:cNvPr id="49" name="TextBox 48"/>
          <p:cNvSpPr txBox="1"/>
          <p:nvPr/>
        </p:nvSpPr>
        <p:spPr>
          <a:xfrm>
            <a:off x="4035561" y="2932288"/>
            <a:ext cx="617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0.60</a:t>
            </a:r>
            <a:endParaRPr lang="en-US" dirty="0"/>
          </a:p>
        </p:txBody>
      </p:sp>
      <p:sp>
        <p:nvSpPr>
          <p:cNvPr id="50" name="TextBox 49"/>
          <p:cNvSpPr txBox="1"/>
          <p:nvPr/>
        </p:nvSpPr>
        <p:spPr>
          <a:xfrm>
            <a:off x="4035561" y="3541888"/>
            <a:ext cx="617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0.55</a:t>
            </a:r>
            <a:endParaRPr lang="en-US" dirty="0"/>
          </a:p>
        </p:txBody>
      </p:sp>
      <p:sp>
        <p:nvSpPr>
          <p:cNvPr id="51" name="TextBox 50"/>
          <p:cNvSpPr txBox="1"/>
          <p:nvPr/>
        </p:nvSpPr>
        <p:spPr>
          <a:xfrm>
            <a:off x="4035561" y="4163156"/>
            <a:ext cx="617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0.50</a:t>
            </a:r>
            <a:endParaRPr lang="en-US" dirty="0"/>
          </a:p>
        </p:txBody>
      </p:sp>
      <p:sp>
        <p:nvSpPr>
          <p:cNvPr id="52" name="TextBox 51"/>
          <p:cNvSpPr txBox="1"/>
          <p:nvPr/>
        </p:nvSpPr>
        <p:spPr>
          <a:xfrm>
            <a:off x="4027317" y="4761088"/>
            <a:ext cx="617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0.20</a:t>
            </a:r>
            <a:endParaRPr lang="en-US" dirty="0"/>
          </a:p>
        </p:txBody>
      </p:sp>
      <p:sp>
        <p:nvSpPr>
          <p:cNvPr id="53" name="TextBox 52"/>
          <p:cNvSpPr txBox="1"/>
          <p:nvPr/>
        </p:nvSpPr>
        <p:spPr>
          <a:xfrm>
            <a:off x="4035561" y="5458556"/>
            <a:ext cx="617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0.75</a:t>
            </a:r>
            <a:endParaRPr lang="en-US" dirty="0"/>
          </a:p>
        </p:txBody>
      </p:sp>
      <p:sp>
        <p:nvSpPr>
          <p:cNvPr id="54" name="TextBox 53"/>
          <p:cNvSpPr txBox="1"/>
          <p:nvPr/>
        </p:nvSpPr>
        <p:spPr>
          <a:xfrm>
            <a:off x="4027317" y="6056488"/>
            <a:ext cx="617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0.90</a:t>
            </a:r>
            <a:endParaRPr lang="en-US" dirty="0"/>
          </a:p>
        </p:txBody>
      </p:sp>
      <p:cxnSp>
        <p:nvCxnSpPr>
          <p:cNvPr id="59" name="Straight Connector 58"/>
          <p:cNvCxnSpPr/>
          <p:nvPr/>
        </p:nvCxnSpPr>
        <p:spPr>
          <a:xfrm>
            <a:off x="4299180" y="2835859"/>
            <a:ext cx="4405715" cy="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5813778" y="1693333"/>
            <a:ext cx="9877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precision</a:t>
            </a:r>
            <a:endParaRPr lang="en-US" dirty="0"/>
          </a:p>
        </p:txBody>
      </p:sp>
      <p:sp>
        <p:nvSpPr>
          <p:cNvPr id="38" name="TextBox 37"/>
          <p:cNvSpPr txBox="1"/>
          <p:nvPr/>
        </p:nvSpPr>
        <p:spPr>
          <a:xfrm>
            <a:off x="7594826" y="1693333"/>
            <a:ext cx="6943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recall</a:t>
            </a:r>
            <a:endParaRPr lang="en-US" dirty="0"/>
          </a:p>
        </p:txBody>
      </p:sp>
      <p:sp>
        <p:nvSpPr>
          <p:cNvPr id="39" name="TextBox 38"/>
          <p:cNvSpPr txBox="1"/>
          <p:nvPr/>
        </p:nvSpPr>
        <p:spPr>
          <a:xfrm>
            <a:off x="5710292" y="2331905"/>
            <a:ext cx="11414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1/</a:t>
            </a:r>
            <a:r>
              <a:rPr lang="en-US" dirty="0" smtClean="0">
                <a:solidFill>
                  <a:srgbClr val="0000FF"/>
                </a:solidFill>
              </a:rPr>
              <a:t>1</a:t>
            </a:r>
            <a:r>
              <a:rPr lang="en-US" dirty="0" smtClean="0">
                <a:solidFill>
                  <a:srgbClr val="0000FF"/>
                </a:solidFill>
              </a:rPr>
              <a:t> </a:t>
            </a:r>
            <a:r>
              <a:rPr lang="en-US" dirty="0" smtClean="0">
                <a:solidFill>
                  <a:srgbClr val="0000FF"/>
                </a:solidFill>
              </a:rPr>
              <a:t>= </a:t>
            </a:r>
            <a:r>
              <a:rPr lang="en-US" dirty="0" smtClean="0">
                <a:solidFill>
                  <a:srgbClr val="0000FF"/>
                </a:solidFill>
              </a:rPr>
              <a:t>1.0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7491340" y="2331905"/>
            <a:ext cx="12688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1</a:t>
            </a:r>
            <a:r>
              <a:rPr lang="en-US" dirty="0" smtClean="0">
                <a:solidFill>
                  <a:srgbClr val="0000FF"/>
                </a:solidFill>
              </a:rPr>
              <a:t>/</a:t>
            </a:r>
            <a:r>
              <a:rPr lang="en-US" dirty="0" smtClean="0">
                <a:solidFill>
                  <a:srgbClr val="0000FF"/>
                </a:solidFill>
              </a:rPr>
              <a:t>3</a:t>
            </a:r>
            <a:r>
              <a:rPr lang="en-US" dirty="0" smtClean="0">
                <a:solidFill>
                  <a:srgbClr val="0000FF"/>
                </a:solidFill>
              </a:rPr>
              <a:t> </a:t>
            </a:r>
            <a:r>
              <a:rPr lang="en-US" dirty="0" smtClean="0">
                <a:solidFill>
                  <a:srgbClr val="0000FF"/>
                </a:solidFill>
              </a:rPr>
              <a:t>= </a:t>
            </a:r>
            <a:r>
              <a:rPr lang="en-US" dirty="0" smtClean="0">
                <a:solidFill>
                  <a:srgbClr val="0000FF"/>
                </a:solidFill>
              </a:rPr>
              <a:t>0.33</a:t>
            </a:r>
            <a:endParaRPr lang="en-US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4665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/>
      <p:bldP spid="40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</a:t>
            </a:r>
            <a:r>
              <a:rPr lang="en-US" dirty="0" smtClean="0"/>
              <a:t>recision/recall tradeoff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 bwMode="auto">
          <a:xfrm>
            <a:off x="587026" y="2322688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587026" y="2932288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587026" y="3541888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587026" y="4151488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587026" y="4761088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585870" y="2334356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585870" y="2932288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1585870" y="3541888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1585870" y="4163156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577626" y="4761088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14" name="Rectangle 13"/>
          <p:cNvSpPr/>
          <p:nvPr/>
        </p:nvSpPr>
        <p:spPr bwMode="auto">
          <a:xfrm>
            <a:off x="587026" y="5446888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587026" y="6056488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585870" y="5458556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577626" y="6056488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434626" y="1636888"/>
            <a:ext cx="67871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d</a:t>
            </a:r>
            <a:r>
              <a:rPr lang="en-US" sz="2000" dirty="0" smtClean="0"/>
              <a:t>ata</a:t>
            </a:r>
            <a:endParaRPr lang="en-US" sz="2000" dirty="0"/>
          </a:p>
        </p:txBody>
      </p:sp>
      <p:sp>
        <p:nvSpPr>
          <p:cNvPr id="21" name="TextBox 20"/>
          <p:cNvSpPr txBox="1"/>
          <p:nvPr/>
        </p:nvSpPr>
        <p:spPr>
          <a:xfrm>
            <a:off x="1349026" y="1636888"/>
            <a:ext cx="70839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l</a:t>
            </a:r>
            <a:r>
              <a:rPr lang="en-US" sz="2000" dirty="0" smtClean="0"/>
              <a:t>abel</a:t>
            </a:r>
            <a:endParaRPr lang="en-US" sz="2000" dirty="0"/>
          </a:p>
        </p:txBody>
      </p:sp>
      <p:sp>
        <p:nvSpPr>
          <p:cNvPr id="23" name="TextBox 22"/>
          <p:cNvSpPr txBox="1"/>
          <p:nvPr/>
        </p:nvSpPr>
        <p:spPr>
          <a:xfrm>
            <a:off x="2263468" y="1636888"/>
            <a:ext cx="117552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predicted</a:t>
            </a:r>
            <a:endParaRPr lang="en-US" sz="2000" dirty="0"/>
          </a:p>
        </p:txBody>
      </p:sp>
      <p:sp>
        <p:nvSpPr>
          <p:cNvPr id="18" name="TextBox 17"/>
          <p:cNvSpPr txBox="1"/>
          <p:nvPr/>
        </p:nvSpPr>
        <p:spPr>
          <a:xfrm>
            <a:off x="3654778" y="1665110"/>
            <a:ext cx="11655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confidence</a:t>
            </a:r>
            <a:endParaRPr lang="en-US" dirty="0"/>
          </a:p>
        </p:txBody>
      </p:sp>
      <p:sp>
        <p:nvSpPr>
          <p:cNvPr id="41" name="TextBox 40"/>
          <p:cNvSpPr txBox="1"/>
          <p:nvPr/>
        </p:nvSpPr>
        <p:spPr>
          <a:xfrm>
            <a:off x="2584938" y="2334356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2584938" y="2932288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43" name="TextBox 42"/>
          <p:cNvSpPr txBox="1"/>
          <p:nvPr/>
        </p:nvSpPr>
        <p:spPr>
          <a:xfrm>
            <a:off x="2584938" y="3541888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44" name="TextBox 43"/>
          <p:cNvSpPr txBox="1"/>
          <p:nvPr/>
        </p:nvSpPr>
        <p:spPr>
          <a:xfrm>
            <a:off x="2584938" y="4163156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45" name="TextBox 44"/>
          <p:cNvSpPr txBox="1"/>
          <p:nvPr/>
        </p:nvSpPr>
        <p:spPr>
          <a:xfrm>
            <a:off x="2576694" y="4761088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46" name="TextBox 45"/>
          <p:cNvSpPr txBox="1"/>
          <p:nvPr/>
        </p:nvSpPr>
        <p:spPr>
          <a:xfrm>
            <a:off x="2584938" y="5458556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2576694" y="6056488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48" name="TextBox 47"/>
          <p:cNvSpPr txBox="1"/>
          <p:nvPr/>
        </p:nvSpPr>
        <p:spPr>
          <a:xfrm>
            <a:off x="4035561" y="2334356"/>
            <a:ext cx="617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0.80</a:t>
            </a:r>
            <a:endParaRPr lang="en-US" dirty="0"/>
          </a:p>
        </p:txBody>
      </p:sp>
      <p:sp>
        <p:nvSpPr>
          <p:cNvPr id="49" name="TextBox 48"/>
          <p:cNvSpPr txBox="1"/>
          <p:nvPr/>
        </p:nvSpPr>
        <p:spPr>
          <a:xfrm>
            <a:off x="4035561" y="2932288"/>
            <a:ext cx="617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0.60</a:t>
            </a:r>
            <a:endParaRPr lang="en-US" dirty="0"/>
          </a:p>
        </p:txBody>
      </p:sp>
      <p:sp>
        <p:nvSpPr>
          <p:cNvPr id="50" name="TextBox 49"/>
          <p:cNvSpPr txBox="1"/>
          <p:nvPr/>
        </p:nvSpPr>
        <p:spPr>
          <a:xfrm>
            <a:off x="4035561" y="3541888"/>
            <a:ext cx="617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0.55</a:t>
            </a:r>
            <a:endParaRPr lang="en-US" dirty="0"/>
          </a:p>
        </p:txBody>
      </p:sp>
      <p:sp>
        <p:nvSpPr>
          <p:cNvPr id="51" name="TextBox 50"/>
          <p:cNvSpPr txBox="1"/>
          <p:nvPr/>
        </p:nvSpPr>
        <p:spPr>
          <a:xfrm>
            <a:off x="4035561" y="4163156"/>
            <a:ext cx="617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0.50</a:t>
            </a:r>
            <a:endParaRPr lang="en-US" dirty="0"/>
          </a:p>
        </p:txBody>
      </p:sp>
      <p:sp>
        <p:nvSpPr>
          <p:cNvPr id="52" name="TextBox 51"/>
          <p:cNvSpPr txBox="1"/>
          <p:nvPr/>
        </p:nvSpPr>
        <p:spPr>
          <a:xfrm>
            <a:off x="4027317" y="4761088"/>
            <a:ext cx="617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0.20</a:t>
            </a:r>
            <a:endParaRPr lang="en-US" dirty="0"/>
          </a:p>
        </p:txBody>
      </p:sp>
      <p:sp>
        <p:nvSpPr>
          <p:cNvPr id="53" name="TextBox 52"/>
          <p:cNvSpPr txBox="1"/>
          <p:nvPr/>
        </p:nvSpPr>
        <p:spPr>
          <a:xfrm>
            <a:off x="4035561" y="5458556"/>
            <a:ext cx="617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0.75</a:t>
            </a:r>
            <a:endParaRPr lang="en-US" dirty="0"/>
          </a:p>
        </p:txBody>
      </p:sp>
      <p:sp>
        <p:nvSpPr>
          <p:cNvPr id="54" name="TextBox 53"/>
          <p:cNvSpPr txBox="1"/>
          <p:nvPr/>
        </p:nvSpPr>
        <p:spPr>
          <a:xfrm>
            <a:off x="4027317" y="6056488"/>
            <a:ext cx="617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0.90</a:t>
            </a:r>
            <a:endParaRPr lang="en-US" dirty="0"/>
          </a:p>
        </p:txBody>
      </p:sp>
      <p:cxnSp>
        <p:nvCxnSpPr>
          <p:cNvPr id="59" name="Straight Connector 58"/>
          <p:cNvCxnSpPr/>
          <p:nvPr/>
        </p:nvCxnSpPr>
        <p:spPr>
          <a:xfrm>
            <a:off x="4402666" y="3400774"/>
            <a:ext cx="4405715" cy="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5813778" y="1693333"/>
            <a:ext cx="9877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precision</a:t>
            </a:r>
            <a:endParaRPr lang="en-US" dirty="0"/>
          </a:p>
        </p:txBody>
      </p:sp>
      <p:sp>
        <p:nvSpPr>
          <p:cNvPr id="38" name="TextBox 37"/>
          <p:cNvSpPr txBox="1"/>
          <p:nvPr/>
        </p:nvSpPr>
        <p:spPr>
          <a:xfrm>
            <a:off x="7594826" y="1693333"/>
            <a:ext cx="6943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recall</a:t>
            </a:r>
            <a:endParaRPr lang="en-US" dirty="0"/>
          </a:p>
        </p:txBody>
      </p:sp>
      <p:sp>
        <p:nvSpPr>
          <p:cNvPr id="39" name="TextBox 38"/>
          <p:cNvSpPr txBox="1"/>
          <p:nvPr/>
        </p:nvSpPr>
        <p:spPr>
          <a:xfrm>
            <a:off x="5813778" y="2932288"/>
            <a:ext cx="11414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1/2 = 0.5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7594826" y="2932288"/>
            <a:ext cx="12688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1/3 = 0.33</a:t>
            </a:r>
            <a:endParaRPr lang="en-US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40692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/>
      <p:bldP spid="40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</a:t>
            </a:r>
            <a:r>
              <a:rPr lang="en-US" dirty="0" smtClean="0"/>
              <a:t>recision/recall tradeoff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 bwMode="auto">
          <a:xfrm>
            <a:off x="587026" y="2322688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587026" y="2932288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587026" y="3541888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587026" y="4151488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587026" y="4761088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585870" y="2334356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585870" y="2932288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1585870" y="3541888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1585870" y="4163156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577626" y="4761088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14" name="Rectangle 13"/>
          <p:cNvSpPr/>
          <p:nvPr/>
        </p:nvSpPr>
        <p:spPr bwMode="auto">
          <a:xfrm>
            <a:off x="587026" y="5446888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587026" y="6056488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585870" y="5458556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577626" y="6056488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434626" y="1636888"/>
            <a:ext cx="67871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d</a:t>
            </a:r>
            <a:r>
              <a:rPr lang="en-US" sz="2000" dirty="0" smtClean="0"/>
              <a:t>ata</a:t>
            </a:r>
            <a:endParaRPr lang="en-US" sz="2000" dirty="0"/>
          </a:p>
        </p:txBody>
      </p:sp>
      <p:sp>
        <p:nvSpPr>
          <p:cNvPr id="21" name="TextBox 20"/>
          <p:cNvSpPr txBox="1"/>
          <p:nvPr/>
        </p:nvSpPr>
        <p:spPr>
          <a:xfrm>
            <a:off x="1349026" y="1636888"/>
            <a:ext cx="70839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l</a:t>
            </a:r>
            <a:r>
              <a:rPr lang="en-US" sz="2000" dirty="0" smtClean="0"/>
              <a:t>abel</a:t>
            </a:r>
            <a:endParaRPr lang="en-US" sz="2000" dirty="0"/>
          </a:p>
        </p:txBody>
      </p:sp>
      <p:sp>
        <p:nvSpPr>
          <p:cNvPr id="23" name="TextBox 22"/>
          <p:cNvSpPr txBox="1"/>
          <p:nvPr/>
        </p:nvSpPr>
        <p:spPr>
          <a:xfrm>
            <a:off x="2263468" y="1636888"/>
            <a:ext cx="117552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predicted</a:t>
            </a:r>
            <a:endParaRPr lang="en-US" sz="2000" dirty="0"/>
          </a:p>
        </p:txBody>
      </p:sp>
      <p:sp>
        <p:nvSpPr>
          <p:cNvPr id="18" name="TextBox 17"/>
          <p:cNvSpPr txBox="1"/>
          <p:nvPr/>
        </p:nvSpPr>
        <p:spPr>
          <a:xfrm>
            <a:off x="3654778" y="1665110"/>
            <a:ext cx="11655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confidence</a:t>
            </a:r>
            <a:endParaRPr lang="en-US" dirty="0"/>
          </a:p>
        </p:txBody>
      </p:sp>
      <p:sp>
        <p:nvSpPr>
          <p:cNvPr id="41" name="TextBox 40"/>
          <p:cNvSpPr txBox="1"/>
          <p:nvPr/>
        </p:nvSpPr>
        <p:spPr>
          <a:xfrm>
            <a:off x="2584938" y="2334356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2584938" y="2932288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43" name="TextBox 42"/>
          <p:cNvSpPr txBox="1"/>
          <p:nvPr/>
        </p:nvSpPr>
        <p:spPr>
          <a:xfrm>
            <a:off x="2584938" y="3541888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44" name="TextBox 43"/>
          <p:cNvSpPr txBox="1"/>
          <p:nvPr/>
        </p:nvSpPr>
        <p:spPr>
          <a:xfrm>
            <a:off x="2584938" y="4163156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45" name="TextBox 44"/>
          <p:cNvSpPr txBox="1"/>
          <p:nvPr/>
        </p:nvSpPr>
        <p:spPr>
          <a:xfrm>
            <a:off x="2576694" y="4761088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46" name="TextBox 45"/>
          <p:cNvSpPr txBox="1"/>
          <p:nvPr/>
        </p:nvSpPr>
        <p:spPr>
          <a:xfrm>
            <a:off x="2584938" y="5458556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2576694" y="6056488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48" name="TextBox 47"/>
          <p:cNvSpPr txBox="1"/>
          <p:nvPr/>
        </p:nvSpPr>
        <p:spPr>
          <a:xfrm>
            <a:off x="4035561" y="2334356"/>
            <a:ext cx="617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0.80</a:t>
            </a:r>
            <a:endParaRPr lang="en-US" dirty="0"/>
          </a:p>
        </p:txBody>
      </p:sp>
      <p:sp>
        <p:nvSpPr>
          <p:cNvPr id="49" name="TextBox 48"/>
          <p:cNvSpPr txBox="1"/>
          <p:nvPr/>
        </p:nvSpPr>
        <p:spPr>
          <a:xfrm>
            <a:off x="4035561" y="2932288"/>
            <a:ext cx="617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0.60</a:t>
            </a:r>
            <a:endParaRPr lang="en-US" dirty="0"/>
          </a:p>
        </p:txBody>
      </p:sp>
      <p:sp>
        <p:nvSpPr>
          <p:cNvPr id="50" name="TextBox 49"/>
          <p:cNvSpPr txBox="1"/>
          <p:nvPr/>
        </p:nvSpPr>
        <p:spPr>
          <a:xfrm>
            <a:off x="4035561" y="3541888"/>
            <a:ext cx="617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0.55</a:t>
            </a:r>
            <a:endParaRPr lang="en-US" dirty="0"/>
          </a:p>
        </p:txBody>
      </p:sp>
      <p:sp>
        <p:nvSpPr>
          <p:cNvPr id="51" name="TextBox 50"/>
          <p:cNvSpPr txBox="1"/>
          <p:nvPr/>
        </p:nvSpPr>
        <p:spPr>
          <a:xfrm>
            <a:off x="4035561" y="4163156"/>
            <a:ext cx="617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0.50</a:t>
            </a:r>
            <a:endParaRPr lang="en-US" dirty="0"/>
          </a:p>
        </p:txBody>
      </p:sp>
      <p:sp>
        <p:nvSpPr>
          <p:cNvPr id="52" name="TextBox 51"/>
          <p:cNvSpPr txBox="1"/>
          <p:nvPr/>
        </p:nvSpPr>
        <p:spPr>
          <a:xfrm>
            <a:off x="4027317" y="4761088"/>
            <a:ext cx="617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0.20</a:t>
            </a:r>
            <a:endParaRPr lang="en-US" dirty="0"/>
          </a:p>
        </p:txBody>
      </p:sp>
      <p:sp>
        <p:nvSpPr>
          <p:cNvPr id="53" name="TextBox 52"/>
          <p:cNvSpPr txBox="1"/>
          <p:nvPr/>
        </p:nvSpPr>
        <p:spPr>
          <a:xfrm>
            <a:off x="4035561" y="5458556"/>
            <a:ext cx="617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0.75</a:t>
            </a:r>
            <a:endParaRPr lang="en-US" dirty="0"/>
          </a:p>
        </p:txBody>
      </p:sp>
      <p:sp>
        <p:nvSpPr>
          <p:cNvPr id="54" name="TextBox 53"/>
          <p:cNvSpPr txBox="1"/>
          <p:nvPr/>
        </p:nvSpPr>
        <p:spPr>
          <a:xfrm>
            <a:off x="4027317" y="6056488"/>
            <a:ext cx="617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0.90</a:t>
            </a:r>
            <a:endParaRPr lang="en-US" dirty="0"/>
          </a:p>
        </p:txBody>
      </p:sp>
      <p:sp>
        <p:nvSpPr>
          <p:cNvPr id="37" name="TextBox 36"/>
          <p:cNvSpPr txBox="1"/>
          <p:nvPr/>
        </p:nvSpPr>
        <p:spPr>
          <a:xfrm>
            <a:off x="5813778" y="1693333"/>
            <a:ext cx="9877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precision</a:t>
            </a:r>
            <a:endParaRPr lang="en-US" dirty="0"/>
          </a:p>
        </p:txBody>
      </p:sp>
      <p:sp>
        <p:nvSpPr>
          <p:cNvPr id="38" name="TextBox 37"/>
          <p:cNvSpPr txBox="1"/>
          <p:nvPr/>
        </p:nvSpPr>
        <p:spPr>
          <a:xfrm>
            <a:off x="7594826" y="1693333"/>
            <a:ext cx="6943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recall</a:t>
            </a:r>
            <a:endParaRPr lang="en-US" dirty="0"/>
          </a:p>
        </p:txBody>
      </p:sp>
      <p:cxnSp>
        <p:nvCxnSpPr>
          <p:cNvPr id="55" name="Straight Connector 54"/>
          <p:cNvCxnSpPr/>
          <p:nvPr/>
        </p:nvCxnSpPr>
        <p:spPr>
          <a:xfrm>
            <a:off x="4330582" y="4049887"/>
            <a:ext cx="4405715" cy="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6" name="TextBox 55"/>
          <p:cNvSpPr txBox="1"/>
          <p:nvPr/>
        </p:nvSpPr>
        <p:spPr>
          <a:xfrm>
            <a:off x="5699361" y="3503598"/>
            <a:ext cx="12747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2</a:t>
            </a:r>
            <a:r>
              <a:rPr lang="en-US" dirty="0" smtClean="0">
                <a:solidFill>
                  <a:srgbClr val="0000FF"/>
                </a:solidFill>
              </a:rPr>
              <a:t>/</a:t>
            </a:r>
            <a:r>
              <a:rPr lang="en-US" dirty="0">
                <a:solidFill>
                  <a:srgbClr val="0000FF"/>
                </a:solidFill>
              </a:rPr>
              <a:t>3</a:t>
            </a:r>
            <a:r>
              <a:rPr lang="en-US" dirty="0" smtClean="0">
                <a:solidFill>
                  <a:srgbClr val="0000FF"/>
                </a:solidFill>
              </a:rPr>
              <a:t> </a:t>
            </a:r>
            <a:r>
              <a:rPr lang="en-US" dirty="0" smtClean="0">
                <a:solidFill>
                  <a:srgbClr val="0000FF"/>
                </a:solidFill>
              </a:rPr>
              <a:t>= </a:t>
            </a:r>
            <a:r>
              <a:rPr lang="en-US" dirty="0" smtClean="0">
                <a:solidFill>
                  <a:srgbClr val="0000FF"/>
                </a:solidFill>
              </a:rPr>
              <a:t>0.67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7536853" y="3503598"/>
            <a:ext cx="12747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2/</a:t>
            </a:r>
            <a:r>
              <a:rPr lang="en-US" dirty="0" smtClean="0">
                <a:solidFill>
                  <a:srgbClr val="0000FF"/>
                </a:solidFill>
              </a:rPr>
              <a:t>3 </a:t>
            </a:r>
            <a:r>
              <a:rPr lang="en-US" dirty="0" smtClean="0">
                <a:solidFill>
                  <a:srgbClr val="0000FF"/>
                </a:solidFill>
              </a:rPr>
              <a:t>= </a:t>
            </a:r>
            <a:r>
              <a:rPr lang="en-US" dirty="0" smtClean="0">
                <a:solidFill>
                  <a:srgbClr val="0000FF"/>
                </a:solidFill>
              </a:rPr>
              <a:t>0.67</a:t>
            </a:r>
            <a:endParaRPr lang="en-US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22491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" grpId="0"/>
      <p:bldP spid="57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</a:t>
            </a:r>
            <a:r>
              <a:rPr lang="en-US" dirty="0" smtClean="0"/>
              <a:t>recision/recall tradeoff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 bwMode="auto">
          <a:xfrm>
            <a:off x="587026" y="2322688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587026" y="2932288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587026" y="3541888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587026" y="4151488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587026" y="4761088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585870" y="2334356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585870" y="2932288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1585870" y="3541888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1585870" y="4163156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577626" y="4761088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14" name="Rectangle 13"/>
          <p:cNvSpPr/>
          <p:nvPr/>
        </p:nvSpPr>
        <p:spPr bwMode="auto">
          <a:xfrm>
            <a:off x="587026" y="5446888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587026" y="6056488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585870" y="5458556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577626" y="6056488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434626" y="1636888"/>
            <a:ext cx="67871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d</a:t>
            </a:r>
            <a:r>
              <a:rPr lang="en-US" sz="2000" dirty="0" smtClean="0"/>
              <a:t>ata</a:t>
            </a:r>
            <a:endParaRPr lang="en-US" sz="2000" dirty="0"/>
          </a:p>
        </p:txBody>
      </p:sp>
      <p:sp>
        <p:nvSpPr>
          <p:cNvPr id="21" name="TextBox 20"/>
          <p:cNvSpPr txBox="1"/>
          <p:nvPr/>
        </p:nvSpPr>
        <p:spPr>
          <a:xfrm>
            <a:off x="1349026" y="1636888"/>
            <a:ext cx="70839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l</a:t>
            </a:r>
            <a:r>
              <a:rPr lang="en-US" sz="2000" dirty="0" smtClean="0"/>
              <a:t>abel</a:t>
            </a:r>
            <a:endParaRPr lang="en-US" sz="2000" dirty="0"/>
          </a:p>
        </p:txBody>
      </p:sp>
      <p:sp>
        <p:nvSpPr>
          <p:cNvPr id="23" name="TextBox 22"/>
          <p:cNvSpPr txBox="1"/>
          <p:nvPr/>
        </p:nvSpPr>
        <p:spPr>
          <a:xfrm>
            <a:off x="2263468" y="1636888"/>
            <a:ext cx="117552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predicted</a:t>
            </a:r>
            <a:endParaRPr lang="en-US" sz="2000" dirty="0"/>
          </a:p>
        </p:txBody>
      </p:sp>
      <p:sp>
        <p:nvSpPr>
          <p:cNvPr id="18" name="TextBox 17"/>
          <p:cNvSpPr txBox="1"/>
          <p:nvPr/>
        </p:nvSpPr>
        <p:spPr>
          <a:xfrm>
            <a:off x="3654778" y="1665110"/>
            <a:ext cx="11655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confidence</a:t>
            </a:r>
            <a:endParaRPr lang="en-US" dirty="0"/>
          </a:p>
        </p:txBody>
      </p:sp>
      <p:sp>
        <p:nvSpPr>
          <p:cNvPr id="41" name="TextBox 40"/>
          <p:cNvSpPr txBox="1"/>
          <p:nvPr/>
        </p:nvSpPr>
        <p:spPr>
          <a:xfrm>
            <a:off x="2584938" y="2334356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2584938" y="2932288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43" name="TextBox 42"/>
          <p:cNvSpPr txBox="1"/>
          <p:nvPr/>
        </p:nvSpPr>
        <p:spPr>
          <a:xfrm>
            <a:off x="2584938" y="3541888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44" name="TextBox 43"/>
          <p:cNvSpPr txBox="1"/>
          <p:nvPr/>
        </p:nvSpPr>
        <p:spPr>
          <a:xfrm>
            <a:off x="2584938" y="4163156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45" name="TextBox 44"/>
          <p:cNvSpPr txBox="1"/>
          <p:nvPr/>
        </p:nvSpPr>
        <p:spPr>
          <a:xfrm>
            <a:off x="2576694" y="4761088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46" name="TextBox 45"/>
          <p:cNvSpPr txBox="1"/>
          <p:nvPr/>
        </p:nvSpPr>
        <p:spPr>
          <a:xfrm>
            <a:off x="2584938" y="5458556"/>
            <a:ext cx="312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2576694" y="6056488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48" name="TextBox 47"/>
          <p:cNvSpPr txBox="1"/>
          <p:nvPr/>
        </p:nvSpPr>
        <p:spPr>
          <a:xfrm>
            <a:off x="4035561" y="2334356"/>
            <a:ext cx="617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0.80</a:t>
            </a:r>
            <a:endParaRPr lang="en-US" dirty="0"/>
          </a:p>
        </p:txBody>
      </p:sp>
      <p:sp>
        <p:nvSpPr>
          <p:cNvPr id="49" name="TextBox 48"/>
          <p:cNvSpPr txBox="1"/>
          <p:nvPr/>
        </p:nvSpPr>
        <p:spPr>
          <a:xfrm>
            <a:off x="4035561" y="2932288"/>
            <a:ext cx="617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0.60</a:t>
            </a:r>
            <a:endParaRPr lang="en-US" dirty="0"/>
          </a:p>
        </p:txBody>
      </p:sp>
      <p:sp>
        <p:nvSpPr>
          <p:cNvPr id="50" name="TextBox 49"/>
          <p:cNvSpPr txBox="1"/>
          <p:nvPr/>
        </p:nvSpPr>
        <p:spPr>
          <a:xfrm>
            <a:off x="4035561" y="3541888"/>
            <a:ext cx="617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0.55</a:t>
            </a:r>
            <a:endParaRPr lang="en-US" dirty="0"/>
          </a:p>
        </p:txBody>
      </p:sp>
      <p:sp>
        <p:nvSpPr>
          <p:cNvPr id="51" name="TextBox 50"/>
          <p:cNvSpPr txBox="1"/>
          <p:nvPr/>
        </p:nvSpPr>
        <p:spPr>
          <a:xfrm>
            <a:off x="4035561" y="4163156"/>
            <a:ext cx="617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0.50</a:t>
            </a:r>
            <a:endParaRPr lang="en-US" dirty="0"/>
          </a:p>
        </p:txBody>
      </p:sp>
      <p:sp>
        <p:nvSpPr>
          <p:cNvPr id="52" name="TextBox 51"/>
          <p:cNvSpPr txBox="1"/>
          <p:nvPr/>
        </p:nvSpPr>
        <p:spPr>
          <a:xfrm>
            <a:off x="4027317" y="4761088"/>
            <a:ext cx="617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0.20</a:t>
            </a:r>
            <a:endParaRPr lang="en-US" dirty="0"/>
          </a:p>
        </p:txBody>
      </p:sp>
      <p:sp>
        <p:nvSpPr>
          <p:cNvPr id="53" name="TextBox 52"/>
          <p:cNvSpPr txBox="1"/>
          <p:nvPr/>
        </p:nvSpPr>
        <p:spPr>
          <a:xfrm>
            <a:off x="4035561" y="5458556"/>
            <a:ext cx="617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0.75</a:t>
            </a:r>
            <a:endParaRPr lang="en-US" dirty="0"/>
          </a:p>
        </p:txBody>
      </p:sp>
      <p:sp>
        <p:nvSpPr>
          <p:cNvPr id="54" name="TextBox 53"/>
          <p:cNvSpPr txBox="1"/>
          <p:nvPr/>
        </p:nvSpPr>
        <p:spPr>
          <a:xfrm>
            <a:off x="4027317" y="6056488"/>
            <a:ext cx="617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0.90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5813778" y="1693333"/>
            <a:ext cx="9877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precision</a:t>
            </a:r>
            <a:endParaRPr lang="en-US" dirty="0"/>
          </a:p>
        </p:txBody>
      </p:sp>
      <p:sp>
        <p:nvSpPr>
          <p:cNvPr id="55" name="TextBox 54"/>
          <p:cNvSpPr txBox="1"/>
          <p:nvPr/>
        </p:nvSpPr>
        <p:spPr>
          <a:xfrm>
            <a:off x="7594826" y="1693333"/>
            <a:ext cx="6943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recall</a:t>
            </a:r>
            <a:endParaRPr lang="en-US" dirty="0"/>
          </a:p>
        </p:txBody>
      </p:sp>
      <p:cxnSp>
        <p:nvCxnSpPr>
          <p:cNvPr id="32" name="Straight Connector 31"/>
          <p:cNvCxnSpPr/>
          <p:nvPr/>
        </p:nvCxnSpPr>
        <p:spPr>
          <a:xfrm>
            <a:off x="4360333" y="2788354"/>
            <a:ext cx="4405715" cy="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>
            <a:off x="4360333" y="3434643"/>
            <a:ext cx="4405715" cy="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>
          <a:xfrm>
            <a:off x="4374444" y="4095044"/>
            <a:ext cx="4405715" cy="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>
            <a:off x="4402666" y="4704643"/>
            <a:ext cx="4405715" cy="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>
            <a:off x="4402666" y="5322709"/>
            <a:ext cx="4405715" cy="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4374444" y="5985933"/>
            <a:ext cx="4405715" cy="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>
            <a:off x="4388555" y="6618111"/>
            <a:ext cx="4405715" cy="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2" name="TextBox 61"/>
          <p:cNvSpPr txBox="1"/>
          <p:nvPr/>
        </p:nvSpPr>
        <p:spPr>
          <a:xfrm>
            <a:off x="5997222" y="2270667"/>
            <a:ext cx="49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1.0</a:t>
            </a:r>
            <a:endParaRPr lang="en-US" dirty="0"/>
          </a:p>
        </p:txBody>
      </p:sp>
      <p:sp>
        <p:nvSpPr>
          <p:cNvPr id="63" name="TextBox 62"/>
          <p:cNvSpPr txBox="1"/>
          <p:nvPr/>
        </p:nvSpPr>
        <p:spPr>
          <a:xfrm>
            <a:off x="7767061" y="2270667"/>
            <a:ext cx="617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0.33</a:t>
            </a:r>
            <a:endParaRPr lang="en-US" dirty="0"/>
          </a:p>
        </p:txBody>
      </p:sp>
      <p:sp>
        <p:nvSpPr>
          <p:cNvPr id="64" name="TextBox 63"/>
          <p:cNvSpPr txBox="1"/>
          <p:nvPr/>
        </p:nvSpPr>
        <p:spPr>
          <a:xfrm>
            <a:off x="6018734" y="2932288"/>
            <a:ext cx="49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0.5</a:t>
            </a:r>
            <a:endParaRPr lang="en-US" dirty="0"/>
          </a:p>
        </p:txBody>
      </p:sp>
      <p:sp>
        <p:nvSpPr>
          <p:cNvPr id="65" name="TextBox 64"/>
          <p:cNvSpPr txBox="1"/>
          <p:nvPr/>
        </p:nvSpPr>
        <p:spPr>
          <a:xfrm>
            <a:off x="7788573" y="2932288"/>
            <a:ext cx="617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0.33</a:t>
            </a:r>
            <a:endParaRPr lang="en-US" dirty="0"/>
          </a:p>
        </p:txBody>
      </p:sp>
      <p:sp>
        <p:nvSpPr>
          <p:cNvPr id="66" name="TextBox 65"/>
          <p:cNvSpPr txBox="1"/>
          <p:nvPr/>
        </p:nvSpPr>
        <p:spPr>
          <a:xfrm>
            <a:off x="6018734" y="3584602"/>
            <a:ext cx="617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0.66</a:t>
            </a:r>
            <a:endParaRPr lang="en-US" dirty="0"/>
          </a:p>
        </p:txBody>
      </p:sp>
      <p:sp>
        <p:nvSpPr>
          <p:cNvPr id="67" name="TextBox 66"/>
          <p:cNvSpPr txBox="1"/>
          <p:nvPr/>
        </p:nvSpPr>
        <p:spPr>
          <a:xfrm>
            <a:off x="7788573" y="3584602"/>
            <a:ext cx="617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0.66</a:t>
            </a:r>
            <a:endParaRPr lang="en-US" dirty="0"/>
          </a:p>
        </p:txBody>
      </p:sp>
      <p:sp>
        <p:nvSpPr>
          <p:cNvPr id="68" name="TextBox 67"/>
          <p:cNvSpPr txBox="1"/>
          <p:nvPr/>
        </p:nvSpPr>
        <p:spPr>
          <a:xfrm>
            <a:off x="6046956" y="4194201"/>
            <a:ext cx="49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0.5</a:t>
            </a:r>
            <a:endParaRPr lang="en-US" dirty="0"/>
          </a:p>
        </p:txBody>
      </p:sp>
      <p:sp>
        <p:nvSpPr>
          <p:cNvPr id="69" name="TextBox 68"/>
          <p:cNvSpPr txBox="1"/>
          <p:nvPr/>
        </p:nvSpPr>
        <p:spPr>
          <a:xfrm>
            <a:off x="7816795" y="4194201"/>
            <a:ext cx="617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0.66</a:t>
            </a:r>
            <a:endParaRPr lang="en-US" dirty="0"/>
          </a:p>
        </p:txBody>
      </p:sp>
      <p:sp>
        <p:nvSpPr>
          <p:cNvPr id="70" name="TextBox 69"/>
          <p:cNvSpPr txBox="1"/>
          <p:nvPr/>
        </p:nvSpPr>
        <p:spPr>
          <a:xfrm>
            <a:off x="6046956" y="4818755"/>
            <a:ext cx="49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0.5</a:t>
            </a:r>
            <a:endParaRPr lang="en-US" dirty="0"/>
          </a:p>
        </p:txBody>
      </p:sp>
      <p:sp>
        <p:nvSpPr>
          <p:cNvPr id="71" name="TextBox 70"/>
          <p:cNvSpPr txBox="1"/>
          <p:nvPr/>
        </p:nvSpPr>
        <p:spPr>
          <a:xfrm>
            <a:off x="7816795" y="4818755"/>
            <a:ext cx="49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1.0</a:t>
            </a:r>
            <a:endParaRPr lang="en-US" dirty="0"/>
          </a:p>
        </p:txBody>
      </p:sp>
      <p:sp>
        <p:nvSpPr>
          <p:cNvPr id="72" name="TextBox 71"/>
          <p:cNvSpPr txBox="1"/>
          <p:nvPr/>
        </p:nvSpPr>
        <p:spPr>
          <a:xfrm>
            <a:off x="6046956" y="5476711"/>
            <a:ext cx="49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0.5</a:t>
            </a:r>
            <a:endParaRPr lang="en-US" dirty="0"/>
          </a:p>
        </p:txBody>
      </p:sp>
      <p:sp>
        <p:nvSpPr>
          <p:cNvPr id="73" name="TextBox 72"/>
          <p:cNvSpPr txBox="1"/>
          <p:nvPr/>
        </p:nvSpPr>
        <p:spPr>
          <a:xfrm>
            <a:off x="7816795" y="5476711"/>
            <a:ext cx="49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1.0</a:t>
            </a:r>
            <a:endParaRPr lang="en-US" dirty="0"/>
          </a:p>
        </p:txBody>
      </p:sp>
      <p:sp>
        <p:nvSpPr>
          <p:cNvPr id="74" name="TextBox 73"/>
          <p:cNvSpPr txBox="1"/>
          <p:nvPr/>
        </p:nvSpPr>
        <p:spPr>
          <a:xfrm>
            <a:off x="6046956" y="6071822"/>
            <a:ext cx="49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0.5</a:t>
            </a:r>
            <a:endParaRPr lang="en-US" dirty="0"/>
          </a:p>
        </p:txBody>
      </p:sp>
      <p:sp>
        <p:nvSpPr>
          <p:cNvPr id="75" name="TextBox 74"/>
          <p:cNvSpPr txBox="1"/>
          <p:nvPr/>
        </p:nvSpPr>
        <p:spPr>
          <a:xfrm>
            <a:off x="7816795" y="6071822"/>
            <a:ext cx="49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1.0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13411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>
                <a:ea typeface="ＭＳ Ｐゴシック" pitchFamily="-111" charset="-128"/>
                <a:cs typeface="ＭＳ Ｐゴシック" pitchFamily="-111" charset="-128"/>
              </a:rPr>
              <a:t>p</a:t>
            </a:r>
            <a:r>
              <a:rPr lang="en-US" dirty="0" smtClean="0">
                <a:ea typeface="ＭＳ Ｐゴシック" pitchFamily="-111" charset="-128"/>
                <a:cs typeface="ＭＳ Ｐゴシック" pitchFamily="-111" charset="-128"/>
              </a:rPr>
              <a:t>recision</a:t>
            </a:r>
            <a:r>
              <a:rPr lang="en-US" dirty="0">
                <a:ea typeface="ＭＳ Ｐゴシック" pitchFamily="-111" charset="-128"/>
                <a:cs typeface="ＭＳ Ｐゴシック" pitchFamily="-111" charset="-128"/>
              </a:rPr>
              <a:t>-recall curve</a:t>
            </a:r>
          </a:p>
        </p:txBody>
      </p:sp>
      <p:graphicFrame>
        <p:nvGraphicFramePr>
          <p:cNvPr id="43010" name="Object 2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99768165"/>
              </p:ext>
            </p:extLst>
          </p:nvPr>
        </p:nvGraphicFramePr>
        <p:xfrm>
          <a:off x="1603022" y="1812396"/>
          <a:ext cx="5936785" cy="410015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69" name="Worksheet" r:id="rId3" imgW="5016500" imgH="3467100" progId="Excel.Sheet.8">
                  <p:embed/>
                </p:oleObj>
              </mc:Choice>
              <mc:Fallback>
                <p:oleObj name="Worksheet" r:id="rId3" imgW="5016500" imgH="3467100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3022" y="1812396"/>
                        <a:ext cx="5936785" cy="410015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8304137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Which is system is better?</a:t>
            </a:r>
            <a:endParaRPr lang="en-US" dirty="0"/>
          </a:p>
        </p:txBody>
      </p:sp>
      <p:cxnSp>
        <p:nvCxnSpPr>
          <p:cNvPr id="7" name="Curved Connector 6"/>
          <p:cNvCxnSpPr/>
          <p:nvPr/>
        </p:nvCxnSpPr>
        <p:spPr bwMode="auto">
          <a:xfrm>
            <a:off x="914400" y="3048000"/>
            <a:ext cx="2667000" cy="1981200"/>
          </a:xfrm>
          <a:prstGeom prst="curvedConnector3">
            <a:avLst>
              <a:gd name="adj1" fmla="val 24187"/>
            </a:avLst>
          </a:prstGeom>
          <a:gradFill rotWithShape="0">
            <a:gsLst>
              <a:gs pos="0">
                <a:srgbClr val="A50021"/>
              </a:gs>
              <a:gs pos="100000">
                <a:schemeClr val="tx1"/>
              </a:gs>
            </a:gsLst>
            <a:lin ang="0" scaled="1"/>
          </a:gradFill>
          <a:ln w="38100" cap="flat" cmpd="sng" algn="ctr">
            <a:solidFill>
              <a:srgbClr val="0000FF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sp>
        <p:nvSpPr>
          <p:cNvPr id="14" name="Rectangle 13"/>
          <p:cNvSpPr/>
          <p:nvPr/>
        </p:nvSpPr>
        <p:spPr bwMode="auto">
          <a:xfrm>
            <a:off x="914400" y="2971800"/>
            <a:ext cx="2667000" cy="2209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65" charset="0"/>
            </a:endParaRPr>
          </a:p>
        </p:txBody>
      </p:sp>
      <p:cxnSp>
        <p:nvCxnSpPr>
          <p:cNvPr id="15" name="Curved Connector 14"/>
          <p:cNvCxnSpPr/>
          <p:nvPr/>
        </p:nvCxnSpPr>
        <p:spPr bwMode="auto">
          <a:xfrm>
            <a:off x="5105400" y="3048000"/>
            <a:ext cx="2667000" cy="1981200"/>
          </a:xfrm>
          <a:prstGeom prst="curvedConnector3">
            <a:avLst>
              <a:gd name="adj1" fmla="val 53560"/>
            </a:avLst>
          </a:prstGeom>
          <a:gradFill rotWithShape="0">
            <a:gsLst>
              <a:gs pos="0">
                <a:srgbClr val="A50021"/>
              </a:gs>
              <a:gs pos="100000">
                <a:schemeClr val="tx1"/>
              </a:gs>
            </a:gsLst>
            <a:lin ang="0" scaled="1"/>
          </a:gradFill>
          <a:ln w="38100" cap="flat" cmpd="sng" algn="ctr">
            <a:solidFill>
              <a:srgbClr val="0000FF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sp>
        <p:nvSpPr>
          <p:cNvPr id="16" name="Rectangle 15"/>
          <p:cNvSpPr/>
          <p:nvPr/>
        </p:nvSpPr>
        <p:spPr bwMode="auto">
          <a:xfrm>
            <a:off x="5105400" y="2971800"/>
            <a:ext cx="2667000" cy="2209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65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600200" y="5257800"/>
            <a:ext cx="75097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recall</a:t>
            </a:r>
            <a:endParaRPr lang="en-US" sz="2000" dirty="0"/>
          </a:p>
        </p:txBody>
      </p:sp>
      <p:sp>
        <p:nvSpPr>
          <p:cNvPr id="19" name="TextBox 18"/>
          <p:cNvSpPr txBox="1"/>
          <p:nvPr/>
        </p:nvSpPr>
        <p:spPr>
          <a:xfrm>
            <a:off x="5791200" y="5253335"/>
            <a:ext cx="75097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recall</a:t>
            </a:r>
            <a:endParaRPr lang="en-US" sz="2000" dirty="0"/>
          </a:p>
        </p:txBody>
      </p:sp>
      <p:sp>
        <p:nvSpPr>
          <p:cNvPr id="20" name="TextBox 19"/>
          <p:cNvSpPr txBox="1"/>
          <p:nvPr/>
        </p:nvSpPr>
        <p:spPr>
          <a:xfrm rot="16200000">
            <a:off x="4264352" y="4003105"/>
            <a:ext cx="107696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precision</a:t>
            </a:r>
            <a:endParaRPr lang="en-US" sz="2000" dirty="0"/>
          </a:p>
        </p:txBody>
      </p:sp>
      <p:sp>
        <p:nvSpPr>
          <p:cNvPr id="21" name="TextBox 20"/>
          <p:cNvSpPr txBox="1"/>
          <p:nvPr/>
        </p:nvSpPr>
        <p:spPr>
          <a:xfrm rot="16200000">
            <a:off x="73352" y="4003105"/>
            <a:ext cx="107696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precision</a:t>
            </a:r>
            <a:endParaRPr lang="en-US" sz="2000" dirty="0"/>
          </a:p>
        </p:txBody>
      </p:sp>
      <p:sp>
        <p:nvSpPr>
          <p:cNvPr id="3" name="TextBox 2"/>
          <p:cNvSpPr txBox="1"/>
          <p:nvPr/>
        </p:nvSpPr>
        <p:spPr>
          <a:xfrm>
            <a:off x="2794000" y="5935722"/>
            <a:ext cx="33593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How can we quantify this?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04897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30400" y="1257300"/>
            <a:ext cx="5283200" cy="4343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69031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Area under the curve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smtClean="0"/>
              <a:t>Area under the curve </a:t>
            </a:r>
            <a:r>
              <a:rPr lang="en-US" dirty="0" smtClean="0"/>
              <a:t>(PR-AUC</a:t>
            </a:r>
            <a:r>
              <a:rPr lang="en-US" dirty="0" smtClean="0"/>
              <a:t>) is one metric that encapsulates both precision and recall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calculate the precision/recall values for all </a:t>
            </a:r>
            <a:r>
              <a:rPr lang="en-US" dirty="0" err="1" smtClean="0"/>
              <a:t>thresholding</a:t>
            </a:r>
            <a:r>
              <a:rPr lang="en-US" dirty="0" smtClean="0"/>
              <a:t> of the test set (like we did before)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then calculate the area under the curve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can also be calculated as the average precision for all the recall points (and many other similar approximations)</a:t>
            </a:r>
          </a:p>
        </p:txBody>
      </p:sp>
    </p:spTree>
    <p:extLst>
      <p:ext uri="{BB962C8B-B14F-4D97-AF65-F5344CB8AC3E}">
        <p14:creationId xmlns:p14="http://schemas.microsoft.com/office/powerpoint/2010/main" val="13920485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Area under the curve?</a:t>
            </a:r>
            <a:endParaRPr lang="en-US" dirty="0"/>
          </a:p>
        </p:txBody>
      </p:sp>
      <p:cxnSp>
        <p:nvCxnSpPr>
          <p:cNvPr id="7" name="Curved Connector 6"/>
          <p:cNvCxnSpPr/>
          <p:nvPr/>
        </p:nvCxnSpPr>
        <p:spPr bwMode="auto">
          <a:xfrm>
            <a:off x="914400" y="3048000"/>
            <a:ext cx="2667000" cy="1981200"/>
          </a:xfrm>
          <a:prstGeom prst="curvedConnector3">
            <a:avLst>
              <a:gd name="adj1" fmla="val 24187"/>
            </a:avLst>
          </a:prstGeom>
          <a:gradFill rotWithShape="0">
            <a:gsLst>
              <a:gs pos="0">
                <a:srgbClr val="A50021"/>
              </a:gs>
              <a:gs pos="100000">
                <a:schemeClr val="tx1"/>
              </a:gs>
            </a:gsLst>
            <a:lin ang="0" scaled="1"/>
          </a:gradFill>
          <a:ln w="38100" cap="flat" cmpd="sng" algn="ctr">
            <a:solidFill>
              <a:srgbClr val="0000FF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sp>
        <p:nvSpPr>
          <p:cNvPr id="14" name="Rectangle 13"/>
          <p:cNvSpPr/>
          <p:nvPr/>
        </p:nvSpPr>
        <p:spPr bwMode="auto">
          <a:xfrm>
            <a:off x="914400" y="2971800"/>
            <a:ext cx="2667000" cy="2209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65" charset="0"/>
            </a:endParaRPr>
          </a:p>
        </p:txBody>
      </p:sp>
      <p:cxnSp>
        <p:nvCxnSpPr>
          <p:cNvPr id="15" name="Curved Connector 14"/>
          <p:cNvCxnSpPr/>
          <p:nvPr/>
        </p:nvCxnSpPr>
        <p:spPr bwMode="auto">
          <a:xfrm>
            <a:off x="5105400" y="3048000"/>
            <a:ext cx="2667000" cy="1981200"/>
          </a:xfrm>
          <a:prstGeom prst="curvedConnector3">
            <a:avLst>
              <a:gd name="adj1" fmla="val 53560"/>
            </a:avLst>
          </a:prstGeom>
          <a:gradFill rotWithShape="0">
            <a:gsLst>
              <a:gs pos="0">
                <a:srgbClr val="A50021"/>
              </a:gs>
              <a:gs pos="100000">
                <a:schemeClr val="tx1"/>
              </a:gs>
            </a:gsLst>
            <a:lin ang="0" scaled="1"/>
          </a:gradFill>
          <a:ln w="38100" cap="flat" cmpd="sng" algn="ctr">
            <a:solidFill>
              <a:srgbClr val="0000FF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sp>
        <p:nvSpPr>
          <p:cNvPr id="16" name="Rectangle 15"/>
          <p:cNvSpPr/>
          <p:nvPr/>
        </p:nvSpPr>
        <p:spPr bwMode="auto">
          <a:xfrm>
            <a:off x="5105400" y="2971800"/>
            <a:ext cx="2667000" cy="2209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65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600200" y="5257800"/>
            <a:ext cx="75097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recall</a:t>
            </a:r>
            <a:endParaRPr lang="en-US" sz="2000" dirty="0"/>
          </a:p>
        </p:txBody>
      </p:sp>
      <p:sp>
        <p:nvSpPr>
          <p:cNvPr id="19" name="TextBox 18"/>
          <p:cNvSpPr txBox="1"/>
          <p:nvPr/>
        </p:nvSpPr>
        <p:spPr>
          <a:xfrm>
            <a:off x="5791200" y="5253335"/>
            <a:ext cx="75097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recall</a:t>
            </a:r>
            <a:endParaRPr lang="en-US" sz="2000" dirty="0"/>
          </a:p>
        </p:txBody>
      </p:sp>
      <p:sp>
        <p:nvSpPr>
          <p:cNvPr id="20" name="TextBox 19"/>
          <p:cNvSpPr txBox="1"/>
          <p:nvPr/>
        </p:nvSpPr>
        <p:spPr>
          <a:xfrm rot="16200000">
            <a:off x="4264352" y="4003105"/>
            <a:ext cx="107696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precision</a:t>
            </a:r>
            <a:endParaRPr lang="en-US" sz="2000" dirty="0"/>
          </a:p>
        </p:txBody>
      </p:sp>
      <p:sp>
        <p:nvSpPr>
          <p:cNvPr id="21" name="TextBox 20"/>
          <p:cNvSpPr txBox="1"/>
          <p:nvPr/>
        </p:nvSpPr>
        <p:spPr>
          <a:xfrm rot="16200000">
            <a:off x="73352" y="4003105"/>
            <a:ext cx="107696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precision</a:t>
            </a:r>
            <a:endParaRPr lang="en-US" sz="2000" dirty="0"/>
          </a:p>
        </p:txBody>
      </p:sp>
      <p:sp>
        <p:nvSpPr>
          <p:cNvPr id="4" name="TextBox 3"/>
          <p:cNvSpPr txBox="1"/>
          <p:nvPr/>
        </p:nvSpPr>
        <p:spPr>
          <a:xfrm>
            <a:off x="3012830" y="5966387"/>
            <a:ext cx="315167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Any concerns/problems?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23239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Area under the curve?</a:t>
            </a:r>
            <a:endParaRPr lang="en-US" dirty="0"/>
          </a:p>
        </p:txBody>
      </p:sp>
      <p:cxnSp>
        <p:nvCxnSpPr>
          <p:cNvPr id="15" name="Curved Connector 14"/>
          <p:cNvCxnSpPr/>
          <p:nvPr/>
        </p:nvCxnSpPr>
        <p:spPr bwMode="auto">
          <a:xfrm>
            <a:off x="1288078" y="2161822"/>
            <a:ext cx="2667000" cy="1981200"/>
          </a:xfrm>
          <a:prstGeom prst="curvedConnector3">
            <a:avLst>
              <a:gd name="adj1" fmla="val 53560"/>
            </a:avLst>
          </a:prstGeom>
          <a:gradFill rotWithShape="0">
            <a:gsLst>
              <a:gs pos="0">
                <a:srgbClr val="A50021"/>
              </a:gs>
              <a:gs pos="100000">
                <a:schemeClr val="tx1"/>
              </a:gs>
            </a:gsLst>
            <a:lin ang="0" scaled="1"/>
          </a:gradFill>
          <a:ln w="38100" cap="flat" cmpd="sng" algn="ctr">
            <a:solidFill>
              <a:srgbClr val="0000FF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sp>
        <p:nvSpPr>
          <p:cNvPr id="16" name="Rectangle 15"/>
          <p:cNvSpPr/>
          <p:nvPr/>
        </p:nvSpPr>
        <p:spPr bwMode="auto">
          <a:xfrm>
            <a:off x="1288078" y="2085622"/>
            <a:ext cx="2667000" cy="2209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65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973878" y="4367157"/>
            <a:ext cx="75097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recall</a:t>
            </a:r>
            <a:endParaRPr lang="en-US" sz="2000" dirty="0"/>
          </a:p>
        </p:txBody>
      </p:sp>
      <p:sp>
        <p:nvSpPr>
          <p:cNvPr id="20" name="TextBox 19"/>
          <p:cNvSpPr txBox="1"/>
          <p:nvPr/>
        </p:nvSpPr>
        <p:spPr>
          <a:xfrm rot="16200000">
            <a:off x="447030" y="3116927"/>
            <a:ext cx="107696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precision</a:t>
            </a:r>
            <a:endParaRPr lang="en-US" sz="2000" dirty="0"/>
          </a:p>
        </p:txBody>
      </p:sp>
      <p:sp>
        <p:nvSpPr>
          <p:cNvPr id="3" name="Rectangle 2"/>
          <p:cNvSpPr/>
          <p:nvPr/>
        </p:nvSpPr>
        <p:spPr>
          <a:xfrm>
            <a:off x="1973878" y="2085622"/>
            <a:ext cx="750977" cy="2209800"/>
          </a:xfrm>
          <a:prstGeom prst="rect">
            <a:avLst/>
          </a:prstGeom>
          <a:solidFill>
            <a:srgbClr val="FFFF00">
              <a:alpha val="26000"/>
            </a:srgbClr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912455" y="5206999"/>
            <a:ext cx="321733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</a:rPr>
              <a:t>For real use, often only interested in performance in a particular range</a:t>
            </a:r>
            <a:endParaRPr lang="en-US" sz="2000" dirty="0">
              <a:solidFill>
                <a:srgbClr val="0000FF"/>
              </a:solidFill>
            </a:endParaRPr>
          </a:p>
        </p:txBody>
      </p:sp>
      <p:cxnSp>
        <p:nvCxnSpPr>
          <p:cNvPr id="26" name="Curved Connector 25"/>
          <p:cNvCxnSpPr/>
          <p:nvPr/>
        </p:nvCxnSpPr>
        <p:spPr bwMode="auto">
          <a:xfrm>
            <a:off x="5871367" y="2161822"/>
            <a:ext cx="2667000" cy="1981200"/>
          </a:xfrm>
          <a:prstGeom prst="curvedConnector3">
            <a:avLst>
              <a:gd name="adj1" fmla="val 53560"/>
            </a:avLst>
          </a:prstGeom>
          <a:gradFill rotWithShape="0">
            <a:gsLst>
              <a:gs pos="0">
                <a:srgbClr val="A50021"/>
              </a:gs>
              <a:gs pos="100000">
                <a:schemeClr val="tx1"/>
              </a:gs>
            </a:gsLst>
            <a:lin ang="0" scaled="1"/>
          </a:gradFill>
          <a:ln w="38100" cap="flat" cmpd="sng" algn="ctr">
            <a:solidFill>
              <a:srgbClr val="0000FF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sp>
        <p:nvSpPr>
          <p:cNvPr id="27" name="Rectangle 26"/>
          <p:cNvSpPr/>
          <p:nvPr/>
        </p:nvSpPr>
        <p:spPr bwMode="auto">
          <a:xfrm>
            <a:off x="5871367" y="2085622"/>
            <a:ext cx="2667000" cy="2209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65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6557167" y="4367157"/>
            <a:ext cx="75097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recall</a:t>
            </a:r>
            <a:endParaRPr lang="en-US" sz="2000" dirty="0"/>
          </a:p>
        </p:txBody>
      </p:sp>
      <p:sp>
        <p:nvSpPr>
          <p:cNvPr id="29" name="TextBox 28"/>
          <p:cNvSpPr txBox="1"/>
          <p:nvPr/>
        </p:nvSpPr>
        <p:spPr>
          <a:xfrm rot="16200000">
            <a:off x="5030319" y="3116927"/>
            <a:ext cx="107696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precision</a:t>
            </a:r>
            <a:endParaRPr lang="en-US" sz="2000" dirty="0"/>
          </a:p>
        </p:txBody>
      </p:sp>
      <p:sp>
        <p:nvSpPr>
          <p:cNvPr id="31" name="TextBox 30"/>
          <p:cNvSpPr txBox="1"/>
          <p:nvPr/>
        </p:nvSpPr>
        <p:spPr>
          <a:xfrm>
            <a:off x="5548715" y="5206999"/>
            <a:ext cx="321733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</a:rPr>
              <a:t>Eventually, need to deploy.  How do we decide what threshold to use?</a:t>
            </a:r>
            <a:endParaRPr lang="en-US" sz="2000" dirty="0">
              <a:solidFill>
                <a:srgbClr val="0000FF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702777" y="3019779"/>
            <a:ext cx="36229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solidFill>
                  <a:srgbClr val="FF0000"/>
                </a:solidFill>
              </a:rPr>
              <a:t>?</a:t>
            </a:r>
            <a:endParaRPr lang="en-US" sz="3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71051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Area under the curve?</a:t>
            </a:r>
            <a:endParaRPr lang="en-US" dirty="0"/>
          </a:p>
        </p:txBody>
      </p:sp>
      <p:cxnSp>
        <p:nvCxnSpPr>
          <p:cNvPr id="15" name="Curved Connector 14"/>
          <p:cNvCxnSpPr/>
          <p:nvPr/>
        </p:nvCxnSpPr>
        <p:spPr bwMode="auto">
          <a:xfrm>
            <a:off x="1288078" y="2161822"/>
            <a:ext cx="2667000" cy="1981200"/>
          </a:xfrm>
          <a:prstGeom prst="curvedConnector3">
            <a:avLst>
              <a:gd name="adj1" fmla="val 53560"/>
            </a:avLst>
          </a:prstGeom>
          <a:gradFill rotWithShape="0">
            <a:gsLst>
              <a:gs pos="0">
                <a:srgbClr val="A50021"/>
              </a:gs>
              <a:gs pos="100000">
                <a:schemeClr val="tx1"/>
              </a:gs>
            </a:gsLst>
            <a:lin ang="0" scaled="1"/>
          </a:gradFill>
          <a:ln w="38100" cap="flat" cmpd="sng" algn="ctr">
            <a:solidFill>
              <a:srgbClr val="0000FF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sp>
        <p:nvSpPr>
          <p:cNvPr id="16" name="Rectangle 15"/>
          <p:cNvSpPr/>
          <p:nvPr/>
        </p:nvSpPr>
        <p:spPr bwMode="auto">
          <a:xfrm>
            <a:off x="1288078" y="2085622"/>
            <a:ext cx="2667000" cy="2209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65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973878" y="4367157"/>
            <a:ext cx="75097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recall</a:t>
            </a:r>
            <a:endParaRPr lang="en-US" sz="2000" dirty="0"/>
          </a:p>
        </p:txBody>
      </p:sp>
      <p:sp>
        <p:nvSpPr>
          <p:cNvPr id="20" name="TextBox 19"/>
          <p:cNvSpPr txBox="1"/>
          <p:nvPr/>
        </p:nvSpPr>
        <p:spPr>
          <a:xfrm rot="16200000">
            <a:off x="447030" y="3116927"/>
            <a:ext cx="107696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precision</a:t>
            </a:r>
            <a:endParaRPr lang="en-US" sz="2000" dirty="0"/>
          </a:p>
        </p:txBody>
      </p:sp>
      <p:sp>
        <p:nvSpPr>
          <p:cNvPr id="3" name="Rectangle 2"/>
          <p:cNvSpPr/>
          <p:nvPr/>
        </p:nvSpPr>
        <p:spPr>
          <a:xfrm>
            <a:off x="1973878" y="2085622"/>
            <a:ext cx="750977" cy="2209800"/>
          </a:xfrm>
          <a:prstGeom prst="rect">
            <a:avLst/>
          </a:prstGeom>
          <a:solidFill>
            <a:srgbClr val="FFFF00">
              <a:alpha val="26000"/>
            </a:srgbClr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6" name="Curved Connector 25"/>
          <p:cNvCxnSpPr/>
          <p:nvPr/>
        </p:nvCxnSpPr>
        <p:spPr bwMode="auto">
          <a:xfrm>
            <a:off x="5871367" y="2161822"/>
            <a:ext cx="2667000" cy="1981200"/>
          </a:xfrm>
          <a:prstGeom prst="curvedConnector3">
            <a:avLst>
              <a:gd name="adj1" fmla="val 53560"/>
            </a:avLst>
          </a:prstGeom>
          <a:gradFill rotWithShape="0">
            <a:gsLst>
              <a:gs pos="0">
                <a:srgbClr val="A50021"/>
              </a:gs>
              <a:gs pos="100000">
                <a:schemeClr val="tx1"/>
              </a:gs>
            </a:gsLst>
            <a:lin ang="0" scaled="1"/>
          </a:gradFill>
          <a:ln w="38100" cap="flat" cmpd="sng" algn="ctr">
            <a:solidFill>
              <a:srgbClr val="0000FF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sp>
        <p:nvSpPr>
          <p:cNvPr id="27" name="Rectangle 26"/>
          <p:cNvSpPr/>
          <p:nvPr/>
        </p:nvSpPr>
        <p:spPr bwMode="auto">
          <a:xfrm>
            <a:off x="5871367" y="2085622"/>
            <a:ext cx="2667000" cy="2209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65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6557167" y="4367157"/>
            <a:ext cx="75097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recall</a:t>
            </a:r>
            <a:endParaRPr lang="en-US" sz="2000" dirty="0"/>
          </a:p>
        </p:txBody>
      </p:sp>
      <p:sp>
        <p:nvSpPr>
          <p:cNvPr id="29" name="TextBox 28"/>
          <p:cNvSpPr txBox="1"/>
          <p:nvPr/>
        </p:nvSpPr>
        <p:spPr>
          <a:xfrm rot="16200000">
            <a:off x="5030319" y="3116927"/>
            <a:ext cx="107696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precision</a:t>
            </a:r>
            <a:endParaRPr lang="en-US" sz="2000" dirty="0"/>
          </a:p>
        </p:txBody>
      </p:sp>
      <p:sp>
        <p:nvSpPr>
          <p:cNvPr id="6" name="TextBox 5"/>
          <p:cNvSpPr txBox="1"/>
          <p:nvPr/>
        </p:nvSpPr>
        <p:spPr>
          <a:xfrm>
            <a:off x="6702777" y="3019779"/>
            <a:ext cx="36229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solidFill>
                  <a:srgbClr val="FF0000"/>
                </a:solidFill>
              </a:rPr>
              <a:t>?</a:t>
            </a:r>
            <a:endParaRPr lang="en-US" sz="3600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104635" y="5703332"/>
            <a:ext cx="76835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Ideas?  </a:t>
            </a:r>
            <a:r>
              <a:rPr lang="en-US" sz="2400" dirty="0" smtClean="0"/>
              <a:t>We’d like a compromise between precision and recall</a:t>
            </a:r>
          </a:p>
        </p:txBody>
      </p:sp>
    </p:spTree>
    <p:extLst>
      <p:ext uri="{BB962C8B-B14F-4D97-AF65-F5344CB8AC3E}">
        <p14:creationId xmlns:p14="http://schemas.microsoft.com/office/powerpoint/2010/main" val="5303698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4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>
                <a:ea typeface="ＭＳ Ｐゴシック" pitchFamily="-111" charset="-128"/>
                <a:cs typeface="ＭＳ Ｐゴシック" pitchFamily="-111" charset="-128"/>
              </a:rPr>
              <a:t>A combined measure: </a:t>
            </a:r>
            <a:r>
              <a:rPr lang="en-US" i="1" dirty="0">
                <a:ea typeface="ＭＳ Ｐゴシック" pitchFamily="-111" charset="-128"/>
                <a:cs typeface="ＭＳ Ｐゴシック" pitchFamily="-111" charset="-128"/>
              </a:rPr>
              <a:t>F</a:t>
            </a:r>
          </a:p>
        </p:txBody>
      </p:sp>
      <p:sp>
        <p:nvSpPr>
          <p:cNvPr id="3994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8001000" cy="1126067"/>
          </a:xfrm>
        </p:spPr>
        <p:txBody>
          <a:bodyPr>
            <a:noAutofit/>
          </a:bodyPr>
          <a:lstStyle/>
          <a:p>
            <a:pPr marL="0" indent="0" eaLnBrk="1" hangingPunct="1">
              <a:buNone/>
            </a:pPr>
            <a:r>
              <a:rPr lang="en-US" sz="2800" dirty="0">
                <a:ea typeface="ＭＳ Ｐゴシック" pitchFamily="-111" charset="-128"/>
                <a:cs typeface="ＭＳ Ｐゴシック" pitchFamily="-111" charset="-128"/>
              </a:rPr>
              <a:t>Combined measure that assesses precision/recall tradeoff is </a:t>
            </a:r>
            <a:r>
              <a:rPr lang="en-US" sz="2800" b="1" dirty="0" smtClean="0">
                <a:ea typeface="ＭＳ Ｐゴシック" pitchFamily="-111" charset="-128"/>
                <a:cs typeface="ＭＳ Ｐゴシック" pitchFamily="-111" charset="-128"/>
              </a:rPr>
              <a:t>F </a:t>
            </a:r>
            <a:r>
              <a:rPr lang="en-US" sz="2800" b="1" dirty="0">
                <a:ea typeface="ＭＳ Ｐゴシック" pitchFamily="-111" charset="-128"/>
                <a:cs typeface="ＭＳ Ｐゴシック" pitchFamily="-111" charset="-128"/>
              </a:rPr>
              <a:t>measure</a:t>
            </a:r>
            <a:r>
              <a:rPr lang="en-US" sz="2800" dirty="0">
                <a:ea typeface="ＭＳ Ｐゴシック" pitchFamily="-111" charset="-128"/>
                <a:cs typeface="ＭＳ Ｐゴシック" pitchFamily="-111" charset="-128"/>
              </a:rPr>
              <a:t> (weighted harmonic mean):</a:t>
            </a:r>
          </a:p>
          <a:p>
            <a:pPr eaLnBrk="1" hangingPunct="1"/>
            <a:endParaRPr lang="en-US" sz="2800" dirty="0">
              <a:ea typeface="ＭＳ Ｐゴシック" pitchFamily="-111" charset="-128"/>
              <a:cs typeface="ＭＳ Ｐゴシック" pitchFamily="-111" charset="-128"/>
            </a:endParaRPr>
          </a:p>
          <a:p>
            <a:pPr eaLnBrk="1" hangingPunct="1"/>
            <a:endParaRPr lang="en-US" sz="2800" dirty="0">
              <a:ea typeface="ＭＳ Ｐゴシック" pitchFamily="-111" charset="-128"/>
              <a:cs typeface="ＭＳ Ｐゴシック" pitchFamily="-111" charset="-128"/>
            </a:endParaRPr>
          </a:p>
          <a:p>
            <a:pPr eaLnBrk="1" hangingPunct="1"/>
            <a:endParaRPr lang="en-US" sz="2800" dirty="0">
              <a:ea typeface="ＭＳ Ｐゴシック" pitchFamily="-111" charset="-128"/>
              <a:cs typeface="ＭＳ Ｐゴシック" pitchFamily="-111" charset="-128"/>
            </a:endParaRPr>
          </a:p>
          <a:p>
            <a:pPr eaLnBrk="1" hangingPunct="1"/>
            <a:endParaRPr lang="en-US" sz="2800" dirty="0">
              <a:ea typeface="ＭＳ Ｐゴシック" pitchFamily="-111" charset="-128"/>
              <a:cs typeface="ＭＳ Ｐゴシック" pitchFamily="-111" charset="-128"/>
            </a:endParaRPr>
          </a:p>
          <a:p>
            <a:pPr marL="0" indent="0" eaLnBrk="1" hangingPunct="1">
              <a:buNone/>
            </a:pPr>
            <a:endParaRPr lang="en-US" sz="2800" dirty="0" smtClean="0">
              <a:ea typeface="ＭＳ Ｐゴシック" pitchFamily="-111" charset="-128"/>
              <a:cs typeface="ＭＳ Ｐゴシック" pitchFamily="-111" charset="-128"/>
            </a:endParaRPr>
          </a:p>
        </p:txBody>
      </p:sp>
      <p:graphicFrame>
        <p:nvGraphicFramePr>
          <p:cNvPr id="39938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4484152"/>
              </p:ext>
            </p:extLst>
          </p:nvPr>
        </p:nvGraphicFramePr>
        <p:xfrm>
          <a:off x="1519238" y="2878667"/>
          <a:ext cx="5675312" cy="165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7" name="Equation" r:id="rId3" imgW="2095200" imgH="609480" progId="Equation.3">
                  <p:embed/>
                </p:oleObj>
              </mc:Choice>
              <mc:Fallback>
                <p:oleObj name="Equation" r:id="rId3" imgW="2095200" imgH="609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19238" y="2878667"/>
                        <a:ext cx="5675312" cy="1651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917223" y="4898113"/>
            <a:ext cx="688622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where α(orβ) is a parameter that trades biases more towards precision or recall</a:t>
            </a:r>
            <a:endParaRPr lang="en-US" sz="2400" dirty="0"/>
          </a:p>
        </p:txBody>
      </p:sp>
      <p:graphicFrame>
        <p:nvGraphicFramePr>
          <p:cNvPr id="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12029103"/>
              </p:ext>
            </p:extLst>
          </p:nvPr>
        </p:nvGraphicFramePr>
        <p:xfrm>
          <a:off x="5264150" y="5559776"/>
          <a:ext cx="1789113" cy="1169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8" name="Equation" r:id="rId5" imgW="660400" imgH="431800" progId="Equation.3">
                  <p:embed/>
                </p:oleObj>
              </mc:Choice>
              <mc:Fallback>
                <p:oleObj name="Equation" r:id="rId5" imgW="660400" imgH="431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64150" y="5559776"/>
                        <a:ext cx="1789113" cy="11699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749115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4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ea typeface="ＭＳ Ｐゴシック" pitchFamily="-111" charset="-128"/>
                <a:cs typeface="ＭＳ Ｐゴシック" pitchFamily="-111" charset="-128"/>
              </a:rPr>
              <a:t>F1-measure</a:t>
            </a:r>
            <a:endParaRPr lang="en-US" i="1" dirty="0">
              <a:ea typeface="ＭＳ Ｐゴシック" pitchFamily="-111" charset="-128"/>
              <a:cs typeface="ＭＳ Ｐゴシック" pitchFamily="-111" charset="-128"/>
            </a:endParaRPr>
          </a:p>
        </p:txBody>
      </p:sp>
      <p:sp>
        <p:nvSpPr>
          <p:cNvPr id="3994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8001000" cy="1126067"/>
          </a:xfrm>
        </p:spPr>
        <p:txBody>
          <a:bodyPr>
            <a:noAutofit/>
          </a:bodyPr>
          <a:lstStyle/>
          <a:p>
            <a:pPr marL="0" indent="0" eaLnBrk="1" hangingPunct="1">
              <a:buNone/>
            </a:pPr>
            <a:r>
              <a:rPr lang="en-US" sz="2800" dirty="0" smtClean="0">
                <a:ea typeface="ＭＳ Ｐゴシック" pitchFamily="-111" charset="-128"/>
                <a:cs typeface="ＭＳ Ｐゴシック" pitchFamily="-111" charset="-128"/>
              </a:rPr>
              <a:t>Most common α=0.5: equal balance/weighting between precision and recall:</a:t>
            </a:r>
            <a:endParaRPr lang="en-US" sz="2800" dirty="0">
              <a:ea typeface="ＭＳ Ｐゴシック" pitchFamily="-111" charset="-128"/>
              <a:cs typeface="ＭＳ Ｐゴシック" pitchFamily="-111" charset="-128"/>
            </a:endParaRPr>
          </a:p>
          <a:p>
            <a:pPr eaLnBrk="1" hangingPunct="1"/>
            <a:endParaRPr lang="en-US" sz="2800" dirty="0">
              <a:ea typeface="ＭＳ Ｐゴシック" pitchFamily="-111" charset="-128"/>
              <a:cs typeface="ＭＳ Ｐゴシック" pitchFamily="-111" charset="-128"/>
            </a:endParaRPr>
          </a:p>
          <a:p>
            <a:pPr eaLnBrk="1" hangingPunct="1"/>
            <a:endParaRPr lang="en-US" sz="2800" dirty="0">
              <a:ea typeface="ＭＳ Ｐゴシック" pitchFamily="-111" charset="-128"/>
              <a:cs typeface="ＭＳ Ｐゴシック" pitchFamily="-111" charset="-128"/>
            </a:endParaRPr>
          </a:p>
          <a:p>
            <a:pPr eaLnBrk="1" hangingPunct="1"/>
            <a:endParaRPr lang="en-US" sz="2800" dirty="0">
              <a:ea typeface="ＭＳ Ｐゴシック" pitchFamily="-111" charset="-128"/>
              <a:cs typeface="ＭＳ Ｐゴシック" pitchFamily="-111" charset="-128"/>
            </a:endParaRPr>
          </a:p>
          <a:p>
            <a:pPr eaLnBrk="1" hangingPunct="1"/>
            <a:endParaRPr lang="en-US" sz="2800" dirty="0">
              <a:ea typeface="ＭＳ Ｐゴシック" pitchFamily="-111" charset="-128"/>
              <a:cs typeface="ＭＳ Ｐゴシック" pitchFamily="-111" charset="-128"/>
            </a:endParaRPr>
          </a:p>
          <a:p>
            <a:pPr marL="0" indent="0" eaLnBrk="1" hangingPunct="1">
              <a:buNone/>
            </a:pPr>
            <a:endParaRPr lang="en-US" sz="2800" dirty="0" smtClean="0">
              <a:ea typeface="ＭＳ Ｐゴシック" pitchFamily="-111" charset="-128"/>
              <a:cs typeface="ＭＳ Ｐゴシック" pitchFamily="-111" charset="-128"/>
            </a:endParaRPr>
          </a:p>
        </p:txBody>
      </p:sp>
      <p:graphicFrame>
        <p:nvGraphicFramePr>
          <p:cNvPr id="7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74190587"/>
              </p:ext>
            </p:extLst>
          </p:nvPr>
        </p:nvGraphicFramePr>
        <p:xfrm>
          <a:off x="1378127" y="2720624"/>
          <a:ext cx="5675312" cy="165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80" name="Equation" r:id="rId3" imgW="2095200" imgH="609480" progId="Equation.3">
                  <p:embed/>
                </p:oleObj>
              </mc:Choice>
              <mc:Fallback>
                <p:oleObj name="Equation" r:id="rId3" imgW="2095200" imgH="609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8127" y="2720624"/>
                        <a:ext cx="5675312" cy="1651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32480656"/>
              </p:ext>
            </p:extLst>
          </p:nvPr>
        </p:nvGraphicFramePr>
        <p:xfrm>
          <a:off x="2147358" y="4817886"/>
          <a:ext cx="4471988" cy="1547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81" name="Equation" r:id="rId5" imgW="1651000" imgH="571500" progId="Equation.3">
                  <p:embed/>
                </p:oleObj>
              </mc:Choice>
              <mc:Fallback>
                <p:oleObj name="Equation" r:id="rId5" imgW="1651000" imgH="5715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47358" y="4817886"/>
                        <a:ext cx="4471988" cy="15478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142849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4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>
                <a:ea typeface="ＭＳ Ｐゴシック" pitchFamily="-111" charset="-128"/>
                <a:cs typeface="ＭＳ Ｐゴシック" pitchFamily="-111" charset="-128"/>
              </a:rPr>
              <a:t>A combined measure: </a:t>
            </a:r>
            <a:r>
              <a:rPr lang="en-US" i="1" dirty="0">
                <a:ea typeface="ＭＳ Ｐゴシック" pitchFamily="-111" charset="-128"/>
                <a:cs typeface="ＭＳ Ｐゴシック" pitchFamily="-111" charset="-128"/>
              </a:rPr>
              <a:t>F</a:t>
            </a:r>
          </a:p>
        </p:txBody>
      </p:sp>
      <p:sp>
        <p:nvSpPr>
          <p:cNvPr id="3994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8001000" cy="1126067"/>
          </a:xfrm>
        </p:spPr>
        <p:txBody>
          <a:bodyPr>
            <a:noAutofit/>
          </a:bodyPr>
          <a:lstStyle/>
          <a:p>
            <a:pPr marL="0" indent="0" eaLnBrk="1" hangingPunct="1">
              <a:buNone/>
            </a:pPr>
            <a:r>
              <a:rPr lang="en-US" sz="2800" dirty="0">
                <a:ea typeface="ＭＳ Ｐゴシック" pitchFamily="-111" charset="-128"/>
                <a:cs typeface="ＭＳ Ｐゴシック" pitchFamily="-111" charset="-128"/>
              </a:rPr>
              <a:t>Combined measure that assesses precision/recall tradeoff is </a:t>
            </a:r>
            <a:r>
              <a:rPr lang="en-US" sz="2800" b="1" dirty="0" smtClean="0">
                <a:ea typeface="ＭＳ Ｐゴシック" pitchFamily="-111" charset="-128"/>
                <a:cs typeface="ＭＳ Ｐゴシック" pitchFamily="-111" charset="-128"/>
              </a:rPr>
              <a:t>F </a:t>
            </a:r>
            <a:r>
              <a:rPr lang="en-US" sz="2800" b="1" dirty="0">
                <a:ea typeface="ＭＳ Ｐゴシック" pitchFamily="-111" charset="-128"/>
                <a:cs typeface="ＭＳ Ｐゴシック" pitchFamily="-111" charset="-128"/>
              </a:rPr>
              <a:t>measure</a:t>
            </a:r>
            <a:r>
              <a:rPr lang="en-US" sz="2800" dirty="0">
                <a:ea typeface="ＭＳ Ｐゴシック" pitchFamily="-111" charset="-128"/>
                <a:cs typeface="ＭＳ Ｐゴシック" pitchFamily="-111" charset="-128"/>
              </a:rPr>
              <a:t> (weighted harmonic mean):</a:t>
            </a:r>
          </a:p>
          <a:p>
            <a:pPr eaLnBrk="1" hangingPunct="1"/>
            <a:endParaRPr lang="en-US" sz="2800" dirty="0">
              <a:ea typeface="ＭＳ Ｐゴシック" pitchFamily="-111" charset="-128"/>
              <a:cs typeface="ＭＳ Ｐゴシック" pitchFamily="-111" charset="-128"/>
            </a:endParaRPr>
          </a:p>
          <a:p>
            <a:pPr eaLnBrk="1" hangingPunct="1"/>
            <a:endParaRPr lang="en-US" sz="2800" dirty="0">
              <a:ea typeface="ＭＳ Ｐゴシック" pitchFamily="-111" charset="-128"/>
              <a:cs typeface="ＭＳ Ｐゴシック" pitchFamily="-111" charset="-128"/>
            </a:endParaRPr>
          </a:p>
          <a:p>
            <a:pPr eaLnBrk="1" hangingPunct="1"/>
            <a:endParaRPr lang="en-US" sz="2800" dirty="0">
              <a:ea typeface="ＭＳ Ｐゴシック" pitchFamily="-111" charset="-128"/>
              <a:cs typeface="ＭＳ Ｐゴシック" pitchFamily="-111" charset="-128"/>
            </a:endParaRPr>
          </a:p>
          <a:p>
            <a:pPr eaLnBrk="1" hangingPunct="1"/>
            <a:endParaRPr lang="en-US" sz="2800" dirty="0">
              <a:ea typeface="ＭＳ Ｐゴシック" pitchFamily="-111" charset="-128"/>
              <a:cs typeface="ＭＳ Ｐゴシック" pitchFamily="-111" charset="-128"/>
            </a:endParaRPr>
          </a:p>
          <a:p>
            <a:pPr marL="0" indent="0" eaLnBrk="1" hangingPunct="1">
              <a:buNone/>
            </a:pPr>
            <a:endParaRPr lang="en-US" sz="2800" dirty="0" smtClean="0">
              <a:ea typeface="ＭＳ Ｐゴシック" pitchFamily="-111" charset="-128"/>
              <a:cs typeface="ＭＳ Ｐゴシック" pitchFamily="-111" charset="-128"/>
            </a:endParaRPr>
          </a:p>
        </p:txBody>
      </p:sp>
      <p:graphicFrame>
        <p:nvGraphicFramePr>
          <p:cNvPr id="39938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38595593"/>
              </p:ext>
            </p:extLst>
          </p:nvPr>
        </p:nvGraphicFramePr>
        <p:xfrm>
          <a:off x="1519238" y="3369735"/>
          <a:ext cx="5675312" cy="165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37" name="Equation" r:id="rId3" imgW="2095200" imgH="609480" progId="Equation.3">
                  <p:embed/>
                </p:oleObj>
              </mc:Choice>
              <mc:Fallback>
                <p:oleObj name="Equation" r:id="rId3" imgW="2095200" imgH="609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19238" y="3369735"/>
                        <a:ext cx="5675312" cy="1651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2765778" y="5575278"/>
            <a:ext cx="475307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Why harmonic mean?  </a:t>
            </a:r>
            <a:br>
              <a:rPr lang="en-US" sz="2400" dirty="0" smtClean="0">
                <a:solidFill>
                  <a:srgbClr val="FF0000"/>
                </a:solidFill>
              </a:rPr>
            </a:br>
            <a:r>
              <a:rPr lang="en-US" sz="2400" dirty="0" smtClean="0">
                <a:solidFill>
                  <a:srgbClr val="FF0000"/>
                </a:solidFill>
              </a:rPr>
              <a:t>Why not normal mean (i.e. average)?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26609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i="1">
                <a:ea typeface="ＭＳ Ｐゴシック" pitchFamily="-111" charset="-128"/>
                <a:cs typeface="ＭＳ Ｐゴシック" pitchFamily="-111" charset="-128"/>
              </a:rPr>
              <a:t>F</a:t>
            </a:r>
            <a:r>
              <a:rPr lang="en-US" i="1" baseline="-25000">
                <a:ea typeface="ＭＳ Ｐゴシック" pitchFamily="-111" charset="-128"/>
                <a:cs typeface="ＭＳ Ｐゴシック" pitchFamily="-111" charset="-128"/>
              </a:rPr>
              <a:t>1</a:t>
            </a:r>
            <a:r>
              <a:rPr lang="en-US">
                <a:ea typeface="ＭＳ Ｐゴシック" pitchFamily="-111" charset="-128"/>
                <a:cs typeface="ＭＳ Ｐゴシック" pitchFamily="-111" charset="-128"/>
              </a:rPr>
              <a:t> and other averages</a:t>
            </a:r>
          </a:p>
        </p:txBody>
      </p:sp>
      <p:graphicFrame>
        <p:nvGraphicFramePr>
          <p:cNvPr id="40962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85081999"/>
              </p:ext>
            </p:extLst>
          </p:nvPr>
        </p:nvGraphicFramePr>
        <p:xfrm>
          <a:off x="1692628" y="1714500"/>
          <a:ext cx="5645150" cy="393659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13" name="Worksheet" r:id="rId3" imgW="4775200" imgH="3327400" progId="Excel.Sheet.8">
                  <p:embed/>
                </p:oleObj>
              </mc:Choice>
              <mc:Fallback>
                <p:oleObj name="Worksheet" r:id="rId3" imgW="4775200" imgH="3327400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92628" y="1714500"/>
                        <a:ext cx="5645150" cy="393659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609600" y="5925445"/>
            <a:ext cx="838117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Harmonic mean encourages precision/recall values that are similar!</a:t>
            </a:r>
            <a:endParaRPr lang="en-US" sz="24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13815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Evaluation summarized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Accuracy is often </a:t>
            </a:r>
            <a:r>
              <a:rPr lang="en-US" b="1" dirty="0" smtClean="0"/>
              <a:t>NOT</a:t>
            </a:r>
            <a:r>
              <a:rPr lang="en-US" dirty="0" smtClean="0"/>
              <a:t> an appropriate evaluation metric for imbalanced data problems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precision/recall capture different characteristics of our classifier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PR-AUC </a:t>
            </a:r>
            <a:r>
              <a:rPr lang="en-US" dirty="0" smtClean="0"/>
              <a:t>and F1 can be used as a single metric to compare algorithm variations (and to tune </a:t>
            </a:r>
            <a:r>
              <a:rPr lang="en-US" dirty="0" err="1" smtClean="0"/>
              <a:t>hyperparameters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30216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990600" y="228600"/>
            <a:ext cx="8153400" cy="990600"/>
          </a:xfrm>
        </p:spPr>
        <p:txBody>
          <a:bodyPr/>
          <a:lstStyle/>
          <a:p>
            <a:r>
              <a:rPr lang="en-US" dirty="0" smtClean="0"/>
              <a:t>Phishing – imbalanced data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33312" y="1219200"/>
            <a:ext cx="6536265" cy="54468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08467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990600" y="228600"/>
            <a:ext cx="8153400" cy="990600"/>
          </a:xfrm>
        </p:spPr>
        <p:txBody>
          <a:bodyPr/>
          <a:lstStyle/>
          <a:p>
            <a:r>
              <a:rPr lang="en-US" dirty="0" smtClean="0"/>
              <a:t>Phishing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33312" y="1219200"/>
            <a:ext cx="6536265" cy="54468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48187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Training classifiers?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2985911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precision</a:t>
            </a:r>
            <a:r>
              <a:rPr lang="en-US" dirty="0" smtClean="0">
                <a:solidFill>
                  <a:srgbClr val="FF0000"/>
                </a:solidFill>
              </a:rPr>
              <a:t>/recall</a:t>
            </a:r>
            <a:r>
              <a:rPr lang="en-US" dirty="0" smtClean="0"/>
              <a:t> capture different characteristics of our classifier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PR-AUC </a:t>
            </a:r>
            <a:r>
              <a:rPr lang="en-US" dirty="0" smtClean="0">
                <a:solidFill>
                  <a:srgbClr val="FF0000"/>
                </a:solidFill>
              </a:rPr>
              <a:t>and F1 </a:t>
            </a:r>
            <a:r>
              <a:rPr lang="en-US" dirty="0" smtClean="0"/>
              <a:t>can be used as a single metric to compare algorithm variations (and to tune </a:t>
            </a:r>
            <a:r>
              <a:rPr lang="en-US" dirty="0" err="1" smtClean="0"/>
              <a:t>hyperparameters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1213557" y="5091666"/>
            <a:ext cx="706966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Can we train our classifiers to maximize this (instead of accuracy/error)?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91720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Black box approach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1123244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Abstraction: we have a generic binary classifier, how can we use it to solve our new problem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 bwMode="auto">
          <a:xfrm>
            <a:off x="1682270" y="3858452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5" name="Right Arrow 4"/>
          <p:cNvSpPr/>
          <p:nvPr/>
        </p:nvSpPr>
        <p:spPr bwMode="auto">
          <a:xfrm>
            <a:off x="2682523" y="3632675"/>
            <a:ext cx="533400" cy="762000"/>
          </a:xfrm>
          <a:prstGeom prst="rightArrow">
            <a:avLst/>
          </a:prstGeom>
          <a:solidFill>
            <a:srgbClr val="0000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grpSp>
        <p:nvGrpSpPr>
          <p:cNvPr id="6" name="Group 37"/>
          <p:cNvGrpSpPr/>
          <p:nvPr/>
        </p:nvGrpSpPr>
        <p:grpSpPr>
          <a:xfrm>
            <a:off x="3267229" y="3279897"/>
            <a:ext cx="1432277" cy="1371600"/>
            <a:chOff x="7330723" y="3505200"/>
            <a:chExt cx="1432277" cy="1371600"/>
          </a:xfrm>
        </p:grpSpPr>
        <p:sp>
          <p:nvSpPr>
            <p:cNvPr id="7" name="Rounded Rectangle 6"/>
            <p:cNvSpPr/>
            <p:nvPr/>
          </p:nvSpPr>
          <p:spPr bwMode="auto">
            <a:xfrm>
              <a:off x="7391400" y="3505200"/>
              <a:ext cx="1371600" cy="1371600"/>
            </a:xfrm>
            <a:prstGeom prst="round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0" charset="0"/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7330723" y="3783067"/>
              <a:ext cx="1432277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 smtClean="0"/>
                <a:t>binary classifier</a:t>
              </a:r>
              <a:endParaRPr lang="en-US" sz="2000" dirty="0"/>
            </a:p>
          </p:txBody>
        </p:sp>
      </p:grpSp>
      <p:cxnSp>
        <p:nvCxnSpPr>
          <p:cNvPr id="11" name="Straight Arrow Connector 10"/>
          <p:cNvCxnSpPr/>
          <p:nvPr/>
        </p:nvCxnSpPr>
        <p:spPr>
          <a:xfrm flipV="1">
            <a:off x="4890911" y="3279897"/>
            <a:ext cx="1044222" cy="578555"/>
          </a:xfrm>
          <a:prstGeom prst="straightConnector1">
            <a:avLst/>
          </a:prstGeom>
          <a:ln>
            <a:solidFill>
              <a:srgbClr val="0000FF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4890911" y="3858452"/>
            <a:ext cx="1044222" cy="645693"/>
          </a:xfrm>
          <a:prstGeom prst="straightConnector1">
            <a:avLst/>
          </a:prstGeom>
          <a:ln>
            <a:solidFill>
              <a:srgbClr val="0000FF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6111359" y="2982343"/>
            <a:ext cx="5597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008000"/>
                </a:solidFill>
              </a:rPr>
              <a:t>+1</a:t>
            </a:r>
            <a:endParaRPr lang="en-US" sz="2400" b="1" dirty="0">
              <a:solidFill>
                <a:srgbClr val="008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111359" y="4273312"/>
            <a:ext cx="44435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</a:rPr>
              <a:t>-</a:t>
            </a:r>
            <a:r>
              <a:rPr lang="en-US" sz="2400" b="1" dirty="0" smtClean="0">
                <a:solidFill>
                  <a:srgbClr val="FF0000"/>
                </a:solidFill>
              </a:rPr>
              <a:t>1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628795" y="3530438"/>
            <a:ext cx="26105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FF6600"/>
                </a:solidFill>
              </a:rPr>
              <a:t>optionally: also output a confidence/score</a:t>
            </a:r>
            <a:endParaRPr lang="en-US" sz="2000" dirty="0">
              <a:solidFill>
                <a:srgbClr val="FF660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236133" y="5477554"/>
            <a:ext cx="73095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Can we do some pre-processing/post-processing of our data to allow us to still use our binary classifiers? 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35802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Idea 1: subsampling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298221" y="2483556"/>
            <a:ext cx="1312334" cy="3710000"/>
          </a:xfrm>
          <a:prstGeom prst="rect">
            <a:avLst/>
          </a:prstGeom>
          <a:solidFill>
            <a:srgbClr val="008000">
              <a:alpha val="20000"/>
            </a:srgbClr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 rot="16200000">
            <a:off x="-181774" y="3947279"/>
            <a:ext cx="18146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labeled data</a:t>
            </a:r>
            <a:endParaRPr lang="en-US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14774" y="2624471"/>
            <a:ext cx="127672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8000"/>
                </a:solidFill>
              </a:rPr>
              <a:t>99.997%</a:t>
            </a:r>
          </a:p>
          <a:p>
            <a:r>
              <a:rPr lang="en-US" dirty="0" smtClean="0">
                <a:solidFill>
                  <a:srgbClr val="008000"/>
                </a:solidFill>
              </a:rPr>
              <a:t>not-phishing</a:t>
            </a:r>
            <a:endParaRPr lang="en-US" dirty="0">
              <a:solidFill>
                <a:srgbClr val="008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543749" y="4660510"/>
            <a:ext cx="93701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50%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phishing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1291498" y="6208890"/>
            <a:ext cx="1319057" cy="0"/>
          </a:xfrm>
          <a:prstGeom prst="line">
            <a:avLst/>
          </a:prstGeom>
          <a:ln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5023557" y="1654975"/>
            <a:ext cx="412044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Create a new training </a:t>
            </a:r>
            <a:r>
              <a:rPr lang="en-US" sz="2000" dirty="0" smtClean="0"/>
              <a:t>dataset </a:t>
            </a:r>
            <a:r>
              <a:rPr lang="en-US" sz="2000" dirty="0" smtClean="0"/>
              <a:t>by:</a:t>
            </a:r>
          </a:p>
          <a:p>
            <a:pPr marL="285750" indent="-285750">
              <a:buFontTx/>
              <a:buChar char="-"/>
            </a:pPr>
            <a:r>
              <a:rPr lang="en-US" sz="2000" dirty="0" smtClean="0"/>
              <a:t>including all </a:t>
            </a:r>
            <a:r>
              <a:rPr lang="en-US" sz="2000" i="1" dirty="0" smtClean="0"/>
              <a:t>k</a:t>
            </a:r>
            <a:r>
              <a:rPr lang="en-US" sz="2000" dirty="0" smtClean="0"/>
              <a:t> “positive” examples</a:t>
            </a:r>
            <a:endParaRPr lang="en-US" sz="2000" dirty="0"/>
          </a:p>
          <a:p>
            <a:pPr marL="285750" indent="-285750">
              <a:buFontTx/>
              <a:buChar char="-"/>
            </a:pPr>
            <a:r>
              <a:rPr lang="en-US" sz="2000" dirty="0" smtClean="0"/>
              <a:t>randomly picking </a:t>
            </a:r>
            <a:r>
              <a:rPr lang="en-US" sz="2000" i="1" dirty="0" smtClean="0"/>
              <a:t>k</a:t>
            </a:r>
            <a:r>
              <a:rPr lang="en-US" sz="2000" dirty="0" smtClean="0"/>
              <a:t> “negative” examples</a:t>
            </a:r>
            <a:endParaRPr lang="en-US" sz="2000" dirty="0"/>
          </a:p>
        </p:txBody>
      </p:sp>
      <p:sp>
        <p:nvSpPr>
          <p:cNvPr id="11" name="Right Arrow 10"/>
          <p:cNvSpPr/>
          <p:nvPr/>
        </p:nvSpPr>
        <p:spPr bwMode="auto">
          <a:xfrm>
            <a:off x="2878668" y="4013675"/>
            <a:ext cx="533400" cy="762000"/>
          </a:xfrm>
          <a:prstGeom prst="rightArrow">
            <a:avLst/>
          </a:prstGeom>
          <a:solidFill>
            <a:srgbClr val="0000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551289" y="3620561"/>
            <a:ext cx="127672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8000"/>
                </a:solidFill>
              </a:rPr>
              <a:t>50%</a:t>
            </a:r>
          </a:p>
          <a:p>
            <a:r>
              <a:rPr lang="en-US" dirty="0" smtClean="0">
                <a:solidFill>
                  <a:srgbClr val="008000"/>
                </a:solidFill>
              </a:rPr>
              <a:t>not-phishing</a:t>
            </a:r>
            <a:endParaRPr lang="en-US" dirty="0">
              <a:solidFill>
                <a:srgbClr val="008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14696" y="5828057"/>
            <a:ext cx="93701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0.003%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phishing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14" name="Straight Connector 13"/>
          <p:cNvCxnSpPr/>
          <p:nvPr/>
        </p:nvCxnSpPr>
        <p:spPr>
          <a:xfrm>
            <a:off x="4828013" y="4660510"/>
            <a:ext cx="1319057" cy="0"/>
          </a:xfrm>
          <a:prstGeom prst="line">
            <a:avLst/>
          </a:prstGeom>
          <a:ln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4825192" y="4629467"/>
            <a:ext cx="1319057" cy="0"/>
          </a:xfrm>
          <a:prstGeom prst="line">
            <a:avLst/>
          </a:prstGeom>
          <a:ln>
            <a:solidFill>
              <a:srgbClr val="008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5565570" y="5458725"/>
            <a:ext cx="14891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pros/cons?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21261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Subsampling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Pros:</a:t>
            </a:r>
          </a:p>
          <a:p>
            <a:pPr lvl="1"/>
            <a:r>
              <a:rPr lang="en-US" dirty="0" smtClean="0"/>
              <a:t>Easy to implement</a:t>
            </a:r>
          </a:p>
          <a:p>
            <a:pPr lvl="1"/>
            <a:r>
              <a:rPr lang="en-US" dirty="0" smtClean="0"/>
              <a:t>Training becomes much more efficient (smaller training set)</a:t>
            </a:r>
          </a:p>
          <a:p>
            <a:pPr lvl="1"/>
            <a:r>
              <a:rPr lang="en-US" dirty="0" smtClean="0"/>
              <a:t>For some domains, can work very well</a:t>
            </a:r>
          </a:p>
          <a:p>
            <a:pPr marL="365760" lvl="1" indent="0">
              <a:buNone/>
            </a:pPr>
            <a:endParaRPr lang="en-US" dirty="0" smtClean="0"/>
          </a:p>
          <a:p>
            <a:pPr marL="45720" indent="0">
              <a:buNone/>
            </a:pPr>
            <a:r>
              <a:rPr lang="en-US" dirty="0" smtClean="0"/>
              <a:t>Cons:</a:t>
            </a:r>
          </a:p>
          <a:p>
            <a:pPr marL="822960" lvl="1" indent="-457200"/>
            <a:r>
              <a:rPr lang="en-US" dirty="0" smtClean="0"/>
              <a:t>Throwing away </a:t>
            </a:r>
            <a:r>
              <a:rPr lang="en-US" b="1" i="1" dirty="0" smtClean="0"/>
              <a:t>a lot</a:t>
            </a:r>
            <a:r>
              <a:rPr lang="en-US" b="1" dirty="0" smtClean="0"/>
              <a:t> </a:t>
            </a:r>
            <a:r>
              <a:rPr lang="en-US" dirty="0" smtClean="0"/>
              <a:t>of data/information</a:t>
            </a:r>
          </a:p>
        </p:txBody>
      </p:sp>
    </p:spTree>
    <p:extLst>
      <p:ext uri="{BB962C8B-B14F-4D97-AF65-F5344CB8AC3E}">
        <p14:creationId xmlns:p14="http://schemas.microsoft.com/office/powerpoint/2010/main" val="12671688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Idea 2: oversampling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298221" y="2596446"/>
            <a:ext cx="1312334" cy="3343112"/>
          </a:xfrm>
          <a:prstGeom prst="rect">
            <a:avLst/>
          </a:prstGeom>
          <a:solidFill>
            <a:srgbClr val="008000">
              <a:alpha val="20000"/>
            </a:srgbClr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 rot="16200000">
            <a:off x="-181774" y="3947279"/>
            <a:ext cx="18146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labeled data</a:t>
            </a:r>
            <a:endParaRPr lang="en-US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14774" y="2624471"/>
            <a:ext cx="127672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8000"/>
                </a:solidFill>
              </a:rPr>
              <a:t>99.997%</a:t>
            </a:r>
          </a:p>
          <a:p>
            <a:r>
              <a:rPr lang="en-US" dirty="0" smtClean="0">
                <a:solidFill>
                  <a:srgbClr val="008000"/>
                </a:solidFill>
              </a:rPr>
              <a:t>not-phishing</a:t>
            </a:r>
            <a:endParaRPr lang="en-US" dirty="0">
              <a:solidFill>
                <a:srgbClr val="008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426774" y="4706687"/>
            <a:ext cx="93701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50%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phishing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1291498" y="5954892"/>
            <a:ext cx="1319057" cy="0"/>
          </a:xfrm>
          <a:prstGeom prst="line">
            <a:avLst/>
          </a:prstGeom>
          <a:ln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2611277" y="1447799"/>
            <a:ext cx="4120443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Create a new training data set by:</a:t>
            </a:r>
          </a:p>
          <a:p>
            <a:pPr marL="285750" indent="-285750">
              <a:buFontTx/>
              <a:buChar char="-"/>
            </a:pPr>
            <a:r>
              <a:rPr lang="en-US" sz="2000" dirty="0" smtClean="0"/>
              <a:t>include </a:t>
            </a:r>
            <a:r>
              <a:rPr lang="en-US" sz="2000" dirty="0" smtClean="0"/>
              <a:t>all </a:t>
            </a:r>
            <a:r>
              <a:rPr lang="en-US" sz="2000" i="1" dirty="0" smtClean="0"/>
              <a:t>m</a:t>
            </a:r>
            <a:r>
              <a:rPr lang="en-US" sz="2000" dirty="0" smtClean="0"/>
              <a:t> “negative” examples</a:t>
            </a:r>
            <a:endParaRPr lang="en-US" sz="2000" dirty="0"/>
          </a:p>
          <a:p>
            <a:pPr marL="285750" indent="-285750">
              <a:buFontTx/>
              <a:buChar char="-"/>
            </a:pPr>
            <a:r>
              <a:rPr lang="en-US" sz="2000" dirty="0" smtClean="0"/>
              <a:t>include </a:t>
            </a:r>
            <a:r>
              <a:rPr lang="en-US" sz="2000" i="1" dirty="0" smtClean="0"/>
              <a:t>m</a:t>
            </a:r>
            <a:r>
              <a:rPr lang="en-US" sz="2000" dirty="0" smtClean="0"/>
              <a:t> “positive examples:</a:t>
            </a:r>
          </a:p>
          <a:p>
            <a:pPr marL="742950" lvl="1" indent="-285750">
              <a:buFontTx/>
              <a:buChar char="-"/>
            </a:pPr>
            <a:r>
              <a:rPr lang="en-US" sz="2000" dirty="0" smtClean="0"/>
              <a:t>repeat each example a fixed number of times, or</a:t>
            </a:r>
          </a:p>
          <a:p>
            <a:pPr marL="742950" lvl="1" indent="-285750">
              <a:buFontTx/>
              <a:buChar char="-"/>
            </a:pPr>
            <a:r>
              <a:rPr lang="en-US" sz="2000" dirty="0" smtClean="0"/>
              <a:t>sample with replacement</a:t>
            </a:r>
            <a:endParaRPr lang="en-US" sz="2000" dirty="0"/>
          </a:p>
        </p:txBody>
      </p:sp>
      <p:sp>
        <p:nvSpPr>
          <p:cNvPr id="10" name="Right Arrow 9"/>
          <p:cNvSpPr/>
          <p:nvPr/>
        </p:nvSpPr>
        <p:spPr bwMode="auto">
          <a:xfrm>
            <a:off x="3891845" y="4019011"/>
            <a:ext cx="894553" cy="762000"/>
          </a:xfrm>
          <a:prstGeom prst="rightArrow">
            <a:avLst/>
          </a:prstGeom>
          <a:solidFill>
            <a:srgbClr val="0000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426774" y="3372680"/>
            <a:ext cx="127672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8000"/>
                </a:solidFill>
              </a:rPr>
              <a:t>50%</a:t>
            </a:r>
          </a:p>
          <a:p>
            <a:r>
              <a:rPr lang="en-US" dirty="0" smtClean="0">
                <a:solidFill>
                  <a:srgbClr val="008000"/>
                </a:solidFill>
              </a:rPr>
              <a:t>not-phishing</a:t>
            </a:r>
            <a:endParaRPr lang="en-US" dirty="0">
              <a:solidFill>
                <a:srgbClr val="008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14696" y="5631726"/>
            <a:ext cx="93701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0.003%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phishing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551289" y="6278057"/>
            <a:ext cx="14891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pros/cons?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6888234" y="1627608"/>
            <a:ext cx="1312334" cy="2506948"/>
          </a:xfrm>
          <a:prstGeom prst="rect">
            <a:avLst/>
          </a:prstGeom>
          <a:solidFill>
            <a:srgbClr val="008000">
              <a:alpha val="20000"/>
            </a:srgbClr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6888234" y="4145692"/>
            <a:ext cx="1312334" cy="2506948"/>
          </a:xfrm>
          <a:prstGeom prst="rect">
            <a:avLst/>
          </a:prstGeom>
          <a:solidFill>
            <a:srgbClr val="FF0000">
              <a:alpha val="20000"/>
            </a:srgbClr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2126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oversampling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Pros:</a:t>
            </a:r>
          </a:p>
          <a:p>
            <a:pPr lvl="1"/>
            <a:r>
              <a:rPr lang="en-US" dirty="0" smtClean="0"/>
              <a:t>Easy to implement</a:t>
            </a:r>
          </a:p>
          <a:p>
            <a:pPr lvl="1"/>
            <a:r>
              <a:rPr lang="en-US" dirty="0" smtClean="0"/>
              <a:t>Utilizes all of the training data</a:t>
            </a:r>
          </a:p>
          <a:p>
            <a:pPr lvl="1"/>
            <a:r>
              <a:rPr lang="en-US" dirty="0" smtClean="0"/>
              <a:t>Tends to perform well in a broader set of circumstances than subsampling</a:t>
            </a:r>
          </a:p>
          <a:p>
            <a:pPr marL="365760" lvl="1" indent="0">
              <a:buNone/>
            </a:pPr>
            <a:endParaRPr lang="en-US" dirty="0" smtClean="0"/>
          </a:p>
          <a:p>
            <a:pPr marL="45720" indent="0">
              <a:buNone/>
            </a:pPr>
            <a:r>
              <a:rPr lang="en-US" dirty="0" smtClean="0"/>
              <a:t>Cons:</a:t>
            </a:r>
          </a:p>
          <a:p>
            <a:pPr marL="822960" lvl="1" indent="-457200"/>
            <a:r>
              <a:rPr lang="en-US" dirty="0" smtClean="0"/>
              <a:t>Computationally expensive to train classifier</a:t>
            </a:r>
          </a:p>
        </p:txBody>
      </p:sp>
    </p:spTree>
    <p:extLst>
      <p:ext uri="{BB962C8B-B14F-4D97-AF65-F5344CB8AC3E}">
        <p14:creationId xmlns:p14="http://schemas.microsoft.com/office/powerpoint/2010/main" val="19107709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Idea 2b: weighted examples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298221" y="2596446"/>
            <a:ext cx="1312334" cy="3343112"/>
          </a:xfrm>
          <a:prstGeom prst="rect">
            <a:avLst/>
          </a:prstGeom>
          <a:solidFill>
            <a:srgbClr val="008000">
              <a:alpha val="20000"/>
            </a:srgbClr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 rot="16200000">
            <a:off x="-181774" y="3947279"/>
            <a:ext cx="18146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labeled data</a:t>
            </a:r>
            <a:endParaRPr lang="en-US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14774" y="2624471"/>
            <a:ext cx="127672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8000"/>
                </a:solidFill>
              </a:rPr>
              <a:t>99.997%</a:t>
            </a:r>
          </a:p>
          <a:p>
            <a:r>
              <a:rPr lang="en-US" dirty="0" smtClean="0">
                <a:solidFill>
                  <a:srgbClr val="008000"/>
                </a:solidFill>
              </a:rPr>
              <a:t>not-phishing</a:t>
            </a:r>
            <a:endParaRPr lang="en-US" dirty="0">
              <a:solidFill>
                <a:srgbClr val="008000"/>
              </a:solidFill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1291498" y="5954892"/>
            <a:ext cx="1319057" cy="0"/>
          </a:xfrm>
          <a:prstGeom prst="line">
            <a:avLst/>
          </a:prstGeom>
          <a:ln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4913715" y="2459244"/>
            <a:ext cx="435728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Add costs/weights to the training set</a:t>
            </a:r>
          </a:p>
          <a:p>
            <a:endParaRPr lang="en-US" sz="2000" dirty="0"/>
          </a:p>
          <a:p>
            <a:r>
              <a:rPr lang="en-US" sz="2000" dirty="0" smtClean="0"/>
              <a:t>“negative” examples get weight 1</a:t>
            </a:r>
          </a:p>
          <a:p>
            <a:endParaRPr lang="en-US" sz="2000" dirty="0"/>
          </a:p>
          <a:p>
            <a:r>
              <a:rPr lang="en-US" sz="2000" dirty="0" smtClean="0"/>
              <a:t>“positive” examples get a much larger weight</a:t>
            </a:r>
          </a:p>
          <a:p>
            <a:endParaRPr lang="en-US" sz="2000" dirty="0"/>
          </a:p>
          <a:p>
            <a:r>
              <a:rPr lang="en-US" sz="2000" i="1" dirty="0" smtClean="0">
                <a:solidFill>
                  <a:srgbClr val="FF6600"/>
                </a:solidFill>
              </a:rPr>
              <a:t>change learning algorithm to optimize weighted training error</a:t>
            </a:r>
            <a:endParaRPr lang="en-US" sz="2000" i="1" dirty="0">
              <a:solidFill>
                <a:srgbClr val="FF66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14696" y="5631726"/>
            <a:ext cx="93701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0.003%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phishing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278067" y="5735560"/>
            <a:ext cx="14891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pros/cons?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160889" y="2215444"/>
            <a:ext cx="13269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cost/weights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3669682" y="3628999"/>
            <a:ext cx="3261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008000"/>
                </a:solidFill>
              </a:rPr>
              <a:t>1</a:t>
            </a:r>
            <a:endParaRPr lang="en-US" sz="2000" b="1" dirty="0">
              <a:solidFill>
                <a:srgbClr val="00800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025447" y="5431671"/>
            <a:ext cx="194083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99.997/0.003 =</a:t>
            </a:r>
            <a:br>
              <a:rPr lang="en-US" sz="2000" dirty="0" smtClean="0">
                <a:solidFill>
                  <a:srgbClr val="FF0000"/>
                </a:solidFill>
              </a:rPr>
            </a:br>
            <a:r>
              <a:rPr lang="en-US" sz="2000" dirty="0" smtClean="0">
                <a:solidFill>
                  <a:srgbClr val="FF0000"/>
                </a:solidFill>
              </a:rPr>
              <a:t> 33332 </a:t>
            </a:r>
            <a:endParaRPr lang="en-US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02978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weighted examples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10068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Pros:</a:t>
            </a:r>
          </a:p>
          <a:p>
            <a:pPr lvl="1"/>
            <a:r>
              <a:rPr lang="en-US" dirty="0" smtClean="0"/>
              <a:t>Achieves the effect of oversampling without the computational cost</a:t>
            </a:r>
          </a:p>
          <a:p>
            <a:pPr lvl="1"/>
            <a:r>
              <a:rPr lang="en-US" dirty="0" smtClean="0"/>
              <a:t>Utilizes all of the training data</a:t>
            </a:r>
          </a:p>
          <a:p>
            <a:pPr lvl="1"/>
            <a:r>
              <a:rPr lang="en-US" dirty="0" smtClean="0"/>
              <a:t>Tends to perform well in a broader set circumstances</a:t>
            </a:r>
          </a:p>
          <a:p>
            <a:pPr marL="365760" lvl="1" indent="0">
              <a:buNone/>
            </a:pPr>
            <a:endParaRPr lang="en-US" dirty="0" smtClean="0"/>
          </a:p>
          <a:p>
            <a:pPr marL="45720" indent="0">
              <a:buNone/>
            </a:pPr>
            <a:r>
              <a:rPr lang="en-US" dirty="0" smtClean="0"/>
              <a:t>Cons:</a:t>
            </a:r>
          </a:p>
          <a:p>
            <a:pPr marL="822960" lvl="1" indent="-457200"/>
            <a:r>
              <a:rPr lang="en-US" dirty="0" smtClean="0"/>
              <a:t>Requires a classifier that can deal with weights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04334" y="5851056"/>
            <a:ext cx="785969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Of our three classifiers, can all be modified to handle weights?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54200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Building decision </a:t>
            </a:r>
            <a:r>
              <a:rPr lang="en-US" dirty="0" smtClean="0"/>
              <a:t>trees with weights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97556" y="1600200"/>
            <a:ext cx="8748888" cy="196991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/>
              <a:t>Otherwise:</a:t>
            </a:r>
          </a:p>
          <a:p>
            <a:pPr>
              <a:buFontTx/>
              <a:buChar char="-"/>
            </a:pPr>
            <a:r>
              <a:rPr lang="en-US" sz="2400" dirty="0" smtClean="0">
                <a:solidFill>
                  <a:srgbClr val="FF0000"/>
                </a:solidFill>
              </a:rPr>
              <a:t>calculate the “score” for each feature if we used it to split the data</a:t>
            </a:r>
          </a:p>
          <a:p>
            <a:pPr>
              <a:buFontTx/>
              <a:buChar char="-"/>
            </a:pPr>
            <a:r>
              <a:rPr lang="en-US" sz="2400" dirty="0" smtClean="0"/>
              <a:t>pick the feature with the highest score, partition the data based on that data value and call recursively</a:t>
            </a:r>
            <a:endParaRPr lang="en-US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366890" y="4387333"/>
            <a:ext cx="82550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We used the </a:t>
            </a:r>
            <a:r>
              <a:rPr lang="en-US" sz="2400" dirty="0" smtClean="0">
                <a:solidFill>
                  <a:srgbClr val="FF6600"/>
                </a:solidFill>
              </a:rPr>
              <a:t>training error </a:t>
            </a:r>
            <a:r>
              <a:rPr lang="en-US" sz="2400" dirty="0" smtClean="0"/>
              <a:t>to decide on which feature to choose:</a:t>
            </a:r>
          </a:p>
          <a:p>
            <a:pPr lvl="1"/>
            <a:r>
              <a:rPr lang="en-US" sz="2400" dirty="0" smtClean="0">
                <a:solidFill>
                  <a:srgbClr val="0000FF"/>
                </a:solidFill>
              </a:rPr>
              <a:t>use the </a:t>
            </a:r>
            <a:r>
              <a:rPr lang="en-US" sz="2400" i="1" dirty="0" smtClean="0">
                <a:solidFill>
                  <a:srgbClr val="FF6600"/>
                </a:solidFill>
              </a:rPr>
              <a:t>weighted</a:t>
            </a:r>
            <a:r>
              <a:rPr lang="en-US" sz="2400" dirty="0" smtClean="0">
                <a:solidFill>
                  <a:srgbClr val="FF6600"/>
                </a:solidFill>
              </a:rPr>
              <a:t> training error</a:t>
            </a:r>
          </a:p>
          <a:p>
            <a:endParaRPr lang="en-US" sz="2400" dirty="0" smtClean="0"/>
          </a:p>
          <a:p>
            <a:r>
              <a:rPr lang="en-US" sz="2400" dirty="0" smtClean="0"/>
              <a:t>In general, any time we do a count, use the weighted count (e.g. in calculating the majority label at a leaf)</a:t>
            </a:r>
            <a:endParaRPr lang="en-US" sz="2400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366890" y="3570111"/>
            <a:ext cx="8579554" cy="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639887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111" y="228600"/>
            <a:ext cx="8370937" cy="9906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Idea 3: optimize a different error metric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Train classifiers that try and optimize F1 measure or AUC or …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or, come up with another learning algorithm designed specifically for imbalanced problems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pros/cons?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56172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Setup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en-US" dirty="0" smtClean="0"/>
              <a:t>for 1 hour, </a:t>
            </a:r>
            <a:r>
              <a:rPr lang="en-US" dirty="0" err="1" smtClean="0"/>
              <a:t>google</a:t>
            </a:r>
            <a:r>
              <a:rPr lang="en-US" dirty="0" smtClean="0"/>
              <a:t> collects 1M e-mails randomly</a:t>
            </a:r>
          </a:p>
          <a:p>
            <a:pPr marL="514350" indent="-514350">
              <a:buAutoNum type="arabicPeriod"/>
            </a:pPr>
            <a:r>
              <a:rPr lang="en-US" dirty="0" smtClean="0"/>
              <a:t>they pay people to label them as “phishing” or “not-phishing”</a:t>
            </a:r>
          </a:p>
          <a:p>
            <a:pPr marL="514350" indent="-514350">
              <a:buAutoNum type="arabicPeriod"/>
            </a:pPr>
            <a:r>
              <a:rPr lang="en-US" dirty="0" smtClean="0"/>
              <a:t>they give the data to you to learn to classify </a:t>
            </a:r>
            <a:br>
              <a:rPr lang="en-US" dirty="0" smtClean="0"/>
            </a:br>
            <a:r>
              <a:rPr lang="en-US" dirty="0" smtClean="0"/>
              <a:t>e-mails as phishing or not</a:t>
            </a:r>
          </a:p>
          <a:p>
            <a:pPr marL="514350" indent="-514350">
              <a:buAutoNum type="arabicPeriod"/>
            </a:pPr>
            <a:r>
              <a:rPr lang="en-US" dirty="0" smtClean="0"/>
              <a:t>you, having taken ML, try out a few of your favorite classifiers</a:t>
            </a:r>
          </a:p>
          <a:p>
            <a:pPr marL="514350" indent="-514350">
              <a:buAutoNum type="arabicPeriod"/>
            </a:pPr>
            <a:r>
              <a:rPr lang="en-US" dirty="0"/>
              <a:t>y</a:t>
            </a:r>
            <a:r>
              <a:rPr lang="en-US" dirty="0" smtClean="0"/>
              <a:t>ou </a:t>
            </a:r>
            <a:r>
              <a:rPr lang="en-US" dirty="0" smtClean="0"/>
              <a:t>achieve an accuracy of 99.997%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667000" y="6179445"/>
            <a:ext cx="337055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Should you be happy?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40580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111" y="228600"/>
            <a:ext cx="8370937" cy="9906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Idea 3: optimize a different error metric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199"/>
            <a:ext cx="8153400" cy="4989689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dirty="0" smtClean="0"/>
              <a:t>Train classifiers that try and optimize F1 measure or AUC or …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>
                <a:solidFill>
                  <a:srgbClr val="0000FF"/>
                </a:solidFill>
              </a:rPr>
              <a:t>Challenge: not all classifiers are amenable to this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or, come up with another learning algorithm designed specifically for imbalanced </a:t>
            </a:r>
            <a:r>
              <a:rPr lang="en-US" dirty="0" smtClean="0"/>
              <a:t>problems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>
                <a:solidFill>
                  <a:srgbClr val="0000FF"/>
                </a:solidFill>
              </a:rPr>
              <a:t>Don’t want to reinvent the wheel!</a:t>
            </a:r>
          </a:p>
          <a:p>
            <a:pPr marL="0" indent="0">
              <a:buNone/>
            </a:pPr>
            <a:endParaRPr lang="en-US" dirty="0">
              <a:solidFill>
                <a:srgbClr val="0000FF"/>
              </a:solidFill>
            </a:endParaRPr>
          </a:p>
          <a:p>
            <a:pPr marL="0" indent="0">
              <a:buNone/>
            </a:pPr>
            <a:r>
              <a:rPr lang="en-US" dirty="0" smtClean="0">
                <a:solidFill>
                  <a:srgbClr val="0000FF"/>
                </a:solidFill>
              </a:rPr>
              <a:t>That said, there are a number of approaches that have been developed to specifically handle imbalanced problems</a:t>
            </a:r>
          </a:p>
        </p:txBody>
      </p:sp>
    </p:spTree>
    <p:extLst>
      <p:ext uri="{BB962C8B-B14F-4D97-AF65-F5344CB8AC3E}">
        <p14:creationId xmlns:p14="http://schemas.microsoft.com/office/powerpoint/2010/main" val="11085502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Imbalanced data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298221" y="1905001"/>
            <a:ext cx="1312334" cy="4288556"/>
          </a:xfrm>
          <a:prstGeom prst="rect">
            <a:avLst/>
          </a:prstGeom>
          <a:solidFill>
            <a:srgbClr val="008000">
              <a:alpha val="20000"/>
            </a:srgbClr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 rot="16200000">
            <a:off x="-181774" y="3947279"/>
            <a:ext cx="18146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labeled data</a:t>
            </a:r>
            <a:endParaRPr lang="en-US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14774" y="2342443"/>
            <a:ext cx="127672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8000"/>
                </a:solidFill>
              </a:rPr>
              <a:t>99.997%</a:t>
            </a:r>
          </a:p>
          <a:p>
            <a:r>
              <a:rPr lang="en-US" dirty="0" smtClean="0">
                <a:solidFill>
                  <a:srgbClr val="008000"/>
                </a:solidFill>
              </a:rPr>
              <a:t>not-phishing</a:t>
            </a:r>
            <a:endParaRPr lang="en-US" dirty="0">
              <a:solidFill>
                <a:srgbClr val="008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44141" y="5870391"/>
            <a:ext cx="93701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0.003%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phishing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864556" y="2173112"/>
            <a:ext cx="5901492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The phishing problem is what is called an </a:t>
            </a:r>
            <a:r>
              <a:rPr lang="en-US" sz="2400" b="1" dirty="0" smtClean="0">
                <a:solidFill>
                  <a:srgbClr val="FF6600"/>
                </a:solidFill>
              </a:rPr>
              <a:t>imbalanced data</a:t>
            </a:r>
            <a:r>
              <a:rPr lang="en-US" sz="2400" dirty="0" smtClean="0"/>
              <a:t> problem</a:t>
            </a:r>
          </a:p>
          <a:p>
            <a:endParaRPr lang="en-US" sz="2400" dirty="0"/>
          </a:p>
          <a:p>
            <a:r>
              <a:rPr lang="en-US" sz="2400" dirty="0"/>
              <a:t>T</a:t>
            </a:r>
            <a:r>
              <a:rPr lang="en-US" sz="2400" dirty="0" smtClean="0"/>
              <a:t>here </a:t>
            </a:r>
            <a:r>
              <a:rPr lang="en-US" sz="2400" dirty="0" smtClean="0"/>
              <a:t>is a large discrepancy between the number of examples with each class label</a:t>
            </a:r>
          </a:p>
          <a:p>
            <a:endParaRPr lang="en-US" sz="2400" dirty="0"/>
          </a:p>
          <a:p>
            <a:r>
              <a:rPr lang="en-US" sz="2400" dirty="0" smtClean="0"/>
              <a:t>e.g. for </a:t>
            </a:r>
            <a:r>
              <a:rPr lang="en-US" sz="2400" dirty="0" smtClean="0"/>
              <a:t>1M examples only ~30 </a:t>
            </a:r>
            <a:r>
              <a:rPr lang="en-US" sz="2400" dirty="0" smtClean="0"/>
              <a:t>would </a:t>
            </a:r>
            <a:r>
              <a:rPr lang="en-US" sz="2400" dirty="0" smtClean="0"/>
              <a:t>be phishing </a:t>
            </a:r>
            <a:r>
              <a:rPr lang="en-US" sz="2400" dirty="0" smtClean="0"/>
              <a:t>e-mails</a:t>
            </a:r>
            <a:endParaRPr lang="en-US" sz="2400" dirty="0"/>
          </a:p>
        </p:txBody>
      </p:sp>
      <p:sp>
        <p:nvSpPr>
          <p:cNvPr id="10" name="TextBox 9"/>
          <p:cNvSpPr txBox="1"/>
          <p:nvPr/>
        </p:nvSpPr>
        <p:spPr>
          <a:xfrm>
            <a:off x="2926288" y="5731891"/>
            <a:ext cx="583525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What is probably going on with our classifier?</a:t>
            </a:r>
            <a:endParaRPr lang="en-US" sz="2400" dirty="0">
              <a:solidFill>
                <a:srgbClr val="FF0000"/>
              </a:solidFill>
            </a:endParaRPr>
          </a:p>
        </p:txBody>
      </p:sp>
      <p:cxnSp>
        <p:nvCxnSpPr>
          <p:cNvPr id="12" name="Straight Connector 11"/>
          <p:cNvCxnSpPr/>
          <p:nvPr/>
        </p:nvCxnSpPr>
        <p:spPr>
          <a:xfrm>
            <a:off x="1291498" y="6208890"/>
            <a:ext cx="1319057" cy="0"/>
          </a:xfrm>
          <a:prstGeom prst="line">
            <a:avLst/>
          </a:prstGeom>
          <a:ln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153942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Imbalanced data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 bwMode="auto">
          <a:xfrm>
            <a:off x="1377470" y="3211331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6" name="Right Arrow 5"/>
          <p:cNvSpPr/>
          <p:nvPr/>
        </p:nvSpPr>
        <p:spPr bwMode="auto">
          <a:xfrm>
            <a:off x="2377723" y="2985554"/>
            <a:ext cx="533400" cy="762000"/>
          </a:xfrm>
          <a:prstGeom prst="rightArrow">
            <a:avLst/>
          </a:prstGeom>
          <a:solidFill>
            <a:srgbClr val="0000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grpSp>
        <p:nvGrpSpPr>
          <p:cNvPr id="7" name="Group 37"/>
          <p:cNvGrpSpPr/>
          <p:nvPr/>
        </p:nvGrpSpPr>
        <p:grpSpPr>
          <a:xfrm>
            <a:off x="2962429" y="2632776"/>
            <a:ext cx="1432277" cy="1371600"/>
            <a:chOff x="7330723" y="3505200"/>
            <a:chExt cx="1432277" cy="1371600"/>
          </a:xfrm>
        </p:grpSpPr>
        <p:sp>
          <p:nvSpPr>
            <p:cNvPr id="8" name="Rounded Rectangle 7"/>
            <p:cNvSpPr/>
            <p:nvPr/>
          </p:nvSpPr>
          <p:spPr bwMode="auto">
            <a:xfrm>
              <a:off x="7391400" y="3505200"/>
              <a:ext cx="1371600" cy="1371600"/>
            </a:xfrm>
            <a:prstGeom prst="round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0" charset="0"/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7330723" y="3627846"/>
              <a:ext cx="1432277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 smtClean="0"/>
                <a:t>always predict </a:t>
              </a:r>
              <a:br>
                <a:rPr lang="en-US" sz="2000" dirty="0" smtClean="0"/>
              </a:br>
              <a:r>
                <a:rPr lang="en-US" sz="2000" dirty="0" smtClean="0"/>
                <a:t>not-phishing</a:t>
              </a:r>
              <a:endParaRPr lang="en-US" sz="2000" dirty="0"/>
            </a:p>
          </p:txBody>
        </p:sp>
      </p:grpSp>
      <p:sp>
        <p:nvSpPr>
          <p:cNvPr id="10" name="Right Arrow 9"/>
          <p:cNvSpPr/>
          <p:nvPr/>
        </p:nvSpPr>
        <p:spPr bwMode="auto">
          <a:xfrm>
            <a:off x="4731456" y="2985554"/>
            <a:ext cx="533400" cy="762000"/>
          </a:xfrm>
          <a:prstGeom prst="rightArrow">
            <a:avLst/>
          </a:prstGeom>
          <a:solidFill>
            <a:srgbClr val="0000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676900" y="3119377"/>
            <a:ext cx="252860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99.997% accuracy</a:t>
            </a: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099890" y="5273006"/>
            <a:ext cx="43474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Why does the classifier learn this?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7792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Imbalanced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24556" y="1591733"/>
            <a:ext cx="8441492" cy="4495800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dirty="0" smtClean="0"/>
              <a:t>Many classifiers are designed to optimize error/accuracy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This tends to bias performance towards the majority class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i="1" dirty="0" smtClean="0">
                <a:solidFill>
                  <a:srgbClr val="660066"/>
                </a:solidFill>
              </a:rPr>
              <a:t>Anytime</a:t>
            </a:r>
            <a:r>
              <a:rPr lang="en-US" dirty="0" smtClean="0"/>
              <a:t> there is an imbalance in the data this can happen</a:t>
            </a:r>
          </a:p>
          <a:p>
            <a:pPr marL="0" indent="0">
              <a:buNone/>
            </a:pPr>
            <a:endParaRPr lang="en-US" i="1" dirty="0"/>
          </a:p>
          <a:p>
            <a:pPr marL="0" indent="0">
              <a:buNone/>
            </a:pPr>
            <a:r>
              <a:rPr lang="en-US" dirty="0" smtClean="0"/>
              <a:t>It is particularly pronounced, though, when the imbalance is more pronounced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72598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Imbalanced problem domains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035981" y="2977446"/>
            <a:ext cx="730368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Besides phishing (and spam) what are some other imbalanced problems domains?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15032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ＭＳ Ｐゴシック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ＭＳ Ｐゴシック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>
    <a:spDef>
      <a:spPr>
        <a:noFill/>
        <a:ln w="38100" cmpd="sng"/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Median.thmx</Template>
  <TotalTime>8113</TotalTime>
  <Words>1980</Words>
  <Application>Microsoft Macintosh PowerPoint</Application>
  <PresentationFormat>On-screen Show (4:3)</PresentationFormat>
  <Paragraphs>607</Paragraphs>
  <Slides>50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50</vt:i4>
      </vt:variant>
    </vt:vector>
  </HeadingPairs>
  <TitlesOfParts>
    <vt:vector size="54" baseType="lpstr">
      <vt:lpstr>Median</vt:lpstr>
      <vt:lpstr>Worksheet</vt:lpstr>
      <vt:lpstr>Equation</vt:lpstr>
      <vt:lpstr>Microsoft Equation</vt:lpstr>
      <vt:lpstr>imbalanced data</vt:lpstr>
      <vt:lpstr>Admin</vt:lpstr>
      <vt:lpstr>PowerPoint Presentation</vt:lpstr>
      <vt:lpstr>Phishing</vt:lpstr>
      <vt:lpstr>Setup</vt:lpstr>
      <vt:lpstr>Imbalanced data</vt:lpstr>
      <vt:lpstr>Imbalanced data</vt:lpstr>
      <vt:lpstr>Imbalanced data</vt:lpstr>
      <vt:lpstr>Imbalanced problem domains</vt:lpstr>
      <vt:lpstr>Imbalanced problem domains</vt:lpstr>
      <vt:lpstr>Imbalanced data: current classifiers</vt:lpstr>
      <vt:lpstr>Imbalanced data: current classifiers</vt:lpstr>
      <vt:lpstr>Part of the problem: evaluation</vt:lpstr>
      <vt:lpstr>“identification” tasks</vt:lpstr>
      <vt:lpstr>“identification” tasks</vt:lpstr>
      <vt:lpstr>precision and recall</vt:lpstr>
      <vt:lpstr>precision and recall</vt:lpstr>
      <vt:lpstr>precision and recall</vt:lpstr>
      <vt:lpstr>Maximizing precision</vt:lpstr>
      <vt:lpstr>Maximizing recall</vt:lpstr>
      <vt:lpstr>precision vs. recall</vt:lpstr>
      <vt:lpstr>precision/recall tradeoff</vt:lpstr>
      <vt:lpstr>precision/recall tradeoff</vt:lpstr>
      <vt:lpstr>precision/recall tradeoff</vt:lpstr>
      <vt:lpstr>precision/recall tradeoff</vt:lpstr>
      <vt:lpstr>precision/recall tradeoff</vt:lpstr>
      <vt:lpstr>precision/recall tradeoff</vt:lpstr>
      <vt:lpstr>precision-recall curve</vt:lpstr>
      <vt:lpstr>Which is system is better?</vt:lpstr>
      <vt:lpstr>Area under the curve</vt:lpstr>
      <vt:lpstr>Area under the curve?</vt:lpstr>
      <vt:lpstr>Area under the curve?</vt:lpstr>
      <vt:lpstr>Area under the curve?</vt:lpstr>
      <vt:lpstr>A combined measure: F</vt:lpstr>
      <vt:lpstr>F1-measure</vt:lpstr>
      <vt:lpstr>A combined measure: F</vt:lpstr>
      <vt:lpstr>F1 and other averages</vt:lpstr>
      <vt:lpstr>Evaluation summarized</vt:lpstr>
      <vt:lpstr>Phishing – imbalanced data</vt:lpstr>
      <vt:lpstr>Training classifiers?</vt:lpstr>
      <vt:lpstr>Black box approach</vt:lpstr>
      <vt:lpstr>Idea 1: subsampling</vt:lpstr>
      <vt:lpstr>Subsampling</vt:lpstr>
      <vt:lpstr>Idea 2: oversampling</vt:lpstr>
      <vt:lpstr>oversampling</vt:lpstr>
      <vt:lpstr>Idea 2b: weighted examples</vt:lpstr>
      <vt:lpstr>weighted examples </vt:lpstr>
      <vt:lpstr>Building decision trees with weights</vt:lpstr>
      <vt:lpstr>Idea 3: optimize a different error metric</vt:lpstr>
      <vt:lpstr>Idea 3: optimize a different error metric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David Kauchak</dc:creator>
  <cp:lastModifiedBy>David Kauchak</cp:lastModifiedBy>
  <cp:revision>1427</cp:revision>
  <cp:lastPrinted>2013-09-17T22:01:58Z</cp:lastPrinted>
  <dcterms:created xsi:type="dcterms:W3CDTF">2013-09-08T20:10:23Z</dcterms:created>
  <dcterms:modified xsi:type="dcterms:W3CDTF">2016-09-20T18:34:09Z</dcterms:modified>
</cp:coreProperties>
</file>