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7"/>
  </p:notesMasterIdLst>
  <p:sldIdLst>
    <p:sldId id="256" r:id="rId2"/>
    <p:sldId id="258" r:id="rId3"/>
    <p:sldId id="327" r:id="rId4"/>
    <p:sldId id="328" r:id="rId5"/>
    <p:sldId id="329" r:id="rId6"/>
    <p:sldId id="330" r:id="rId7"/>
    <p:sldId id="331" r:id="rId8"/>
    <p:sldId id="332" r:id="rId9"/>
    <p:sldId id="334" r:id="rId10"/>
    <p:sldId id="335" r:id="rId11"/>
    <p:sldId id="333" r:id="rId12"/>
    <p:sldId id="396" r:id="rId13"/>
    <p:sldId id="399" r:id="rId14"/>
    <p:sldId id="395" r:id="rId15"/>
    <p:sldId id="397" r:id="rId16"/>
    <p:sldId id="394" r:id="rId17"/>
    <p:sldId id="401" r:id="rId18"/>
    <p:sldId id="400" r:id="rId19"/>
    <p:sldId id="336" r:id="rId20"/>
    <p:sldId id="338" r:id="rId21"/>
    <p:sldId id="340" r:id="rId22"/>
    <p:sldId id="341" r:id="rId23"/>
    <p:sldId id="342" r:id="rId24"/>
    <p:sldId id="347" r:id="rId25"/>
    <p:sldId id="337" r:id="rId26"/>
    <p:sldId id="402" r:id="rId27"/>
    <p:sldId id="403" r:id="rId28"/>
    <p:sldId id="404" r:id="rId29"/>
    <p:sldId id="343" r:id="rId30"/>
    <p:sldId id="405" r:id="rId31"/>
    <p:sldId id="406" r:id="rId32"/>
    <p:sldId id="407" r:id="rId33"/>
    <p:sldId id="408" r:id="rId34"/>
    <p:sldId id="344" r:id="rId35"/>
    <p:sldId id="345" r:id="rId36"/>
    <p:sldId id="346" r:id="rId37"/>
    <p:sldId id="348" r:id="rId38"/>
    <p:sldId id="349" r:id="rId39"/>
    <p:sldId id="350" r:id="rId40"/>
    <p:sldId id="351" r:id="rId41"/>
    <p:sldId id="352" r:id="rId42"/>
    <p:sldId id="353" r:id="rId43"/>
    <p:sldId id="409" r:id="rId44"/>
    <p:sldId id="354" r:id="rId45"/>
    <p:sldId id="355" r:id="rId46"/>
    <p:sldId id="356" r:id="rId47"/>
    <p:sldId id="357" r:id="rId48"/>
    <p:sldId id="358" r:id="rId49"/>
    <p:sldId id="359" r:id="rId50"/>
    <p:sldId id="360" r:id="rId51"/>
    <p:sldId id="410" r:id="rId52"/>
    <p:sldId id="362" r:id="rId53"/>
    <p:sldId id="363" r:id="rId54"/>
    <p:sldId id="364" r:id="rId55"/>
    <p:sldId id="365" r:id="rId56"/>
    <p:sldId id="366" r:id="rId57"/>
    <p:sldId id="367" r:id="rId58"/>
    <p:sldId id="368" r:id="rId59"/>
    <p:sldId id="369" r:id="rId60"/>
    <p:sldId id="370" r:id="rId61"/>
    <p:sldId id="371" r:id="rId62"/>
    <p:sldId id="372" r:id="rId63"/>
    <p:sldId id="373" r:id="rId64"/>
    <p:sldId id="374" r:id="rId65"/>
    <p:sldId id="375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68" autoAdjust="0"/>
    <p:restoredTop sz="94660"/>
  </p:normalViewPr>
  <p:slideViewPr>
    <p:cSldViewPr snapToGrid="0" snapToObjects="1">
      <p:cViewPr varScale="1">
        <p:scale>
          <a:sx n="155" d="100"/>
          <a:sy n="155" d="100"/>
        </p:scale>
        <p:origin x="-3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notesMaster" Target="notesMasters/notesMaster1.xml"/><Relationship Id="rId68" Type="http://schemas.openxmlformats.org/officeDocument/2006/relationships/printerSettings" Target="printerSettings/printerSettings1.bin"/><Relationship Id="rId69" Type="http://schemas.openxmlformats.org/officeDocument/2006/relationships/presProps" Target="pres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viewProps" Target="viewProps.xml"/><Relationship Id="rId71" Type="http://schemas.openxmlformats.org/officeDocument/2006/relationships/theme" Target="theme/theme1.xml"/><Relationship Id="rId72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9/1/16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Error/noise</a:t>
            </a:r>
            <a:r>
              <a:rPr lang="en-US" baseline="0" dirty="0" smtClean="0"/>
              <a:t> in the data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Missing discriminating preference, e.g. maybe we also need to know whether the person has a good jacket or not.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30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an</a:t>
            </a:r>
            <a:r>
              <a:rPr lang="en-US" baseline="0" dirty="0" smtClean="0"/>
              <a:t> aside, how did we decide to pick the label for normal-&gt;road-&gt;rainy?  There were no examples in the training data 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48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an</a:t>
            </a:r>
            <a:r>
              <a:rPr lang="en-US" baseline="0" dirty="0" smtClean="0"/>
              <a:t> aside, how did we decide to pick the label for normal-&gt;road-&gt;rainy?  There were no examples in the training data 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48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many of the same things we used to “pre-prune”, i.e.</a:t>
            </a:r>
            <a:r>
              <a:rPr lang="en-US" baseline="0" dirty="0" smtClean="0"/>
              <a:t> stop building early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28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tend to perform roughly</a:t>
            </a:r>
            <a:r>
              <a:rPr lang="en-US" baseline="0" dirty="0" smtClean="0"/>
              <a:t> the same, so we often won’t worry too much about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99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this is also</a:t>
            </a:r>
            <a:r>
              <a:rPr lang="en-US" baseline="0" dirty="0" smtClean="0"/>
              <a:t> why many decision tree learning algorithms always use binary splits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92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9/1/16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49325" y="1981200"/>
            <a:ext cx="7661275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06119C8-9BF8-8B48-8701-D6A2B07AFA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0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9/1/16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9/1/16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9/1/16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9/1/16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9/1/16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1.xlsx"/><Relationship Id="rId4" Type="http://schemas.openxmlformats.org/officeDocument/2006/relationships/image" Target="../media/image5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Decision trees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 158 – 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Base case: If all data belong to the same class, create a leaf node with that label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Otherwise:</a:t>
            </a:r>
          </a:p>
          <a:p>
            <a:pPr>
              <a:buFontTx/>
              <a:buChar char="-"/>
            </a:pPr>
            <a:r>
              <a:rPr lang="en-US" dirty="0" smtClean="0"/>
              <a:t>calculate the “score” for each feature if we used it to split the data</a:t>
            </a:r>
          </a:p>
          <a:p>
            <a:pPr>
              <a:buFontTx/>
              <a:buChar char="-"/>
            </a:pPr>
            <a:r>
              <a:rPr lang="en-US" dirty="0" smtClean="0"/>
              <a:t>pick the feature with the highest score, partition the data based on that data value and call recursively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079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 the 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50665"/>
              </p:ext>
            </p:extLst>
          </p:nvPr>
        </p:nvGraphicFramePr>
        <p:xfrm>
          <a:off x="334210" y="2112202"/>
          <a:ext cx="4170948" cy="356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00889" y="2553368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717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 the 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811019"/>
              </p:ext>
            </p:extLst>
          </p:nvPr>
        </p:nvGraphicFramePr>
        <p:xfrm>
          <a:off x="334210" y="2112202"/>
          <a:ext cx="4170948" cy="356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00889" y="2553368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002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 the 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273084"/>
              </p:ext>
            </p:extLst>
          </p:nvPr>
        </p:nvGraphicFramePr>
        <p:xfrm>
          <a:off x="334210" y="2112202"/>
          <a:ext cx="4170948" cy="356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YES: 4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NO: 1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890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 the 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385002"/>
              </p:ext>
            </p:extLst>
          </p:nvPr>
        </p:nvGraphicFramePr>
        <p:xfrm>
          <a:off x="334210" y="2112202"/>
          <a:ext cx="4170948" cy="356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4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565174" y="2644817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891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 the 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427333"/>
              </p:ext>
            </p:extLst>
          </p:nvPr>
        </p:nvGraphicFramePr>
        <p:xfrm>
          <a:off x="334210" y="2112202"/>
          <a:ext cx="4170948" cy="356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4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390519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YES: 2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NO: 3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510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 the 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644822"/>
              </p:ext>
            </p:extLst>
          </p:nvPr>
        </p:nvGraphicFramePr>
        <p:xfrm>
          <a:off x="334210" y="2112202"/>
          <a:ext cx="4170948" cy="356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4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390519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650952" y="34242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>
          <a:xfrm flipH="1">
            <a:off x="6383590" y="37936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2"/>
          </p:cNvCxnSpPr>
          <p:nvPr/>
        </p:nvCxnSpPr>
        <p:spPr>
          <a:xfrm>
            <a:off x="7116077" y="37936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2410" y="37936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553713" y="37613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148482" y="4341758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772556" y="4341758"/>
            <a:ext cx="32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992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 the 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730826"/>
              </p:ext>
            </p:extLst>
          </p:nvPr>
        </p:nvGraphicFramePr>
        <p:xfrm>
          <a:off x="334210" y="2112202"/>
          <a:ext cx="4170948" cy="356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4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390519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650952" y="34242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>
          <a:xfrm flipH="1">
            <a:off x="6383590" y="37936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2"/>
          </p:cNvCxnSpPr>
          <p:nvPr/>
        </p:nvCxnSpPr>
        <p:spPr>
          <a:xfrm>
            <a:off x="7116077" y="37936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2410" y="37936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553713" y="37613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875584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YES: 4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NO: 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464208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YES: 2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NO: 4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409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6897850" y="5571650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 the 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092940"/>
              </p:ext>
            </p:extLst>
          </p:nvPr>
        </p:nvGraphicFramePr>
        <p:xfrm>
          <a:off x="334210" y="2112202"/>
          <a:ext cx="4170948" cy="356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4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390519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650952" y="34242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>
          <a:xfrm flipH="1">
            <a:off x="6383590" y="37936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2"/>
          </p:cNvCxnSpPr>
          <p:nvPr/>
        </p:nvCxnSpPr>
        <p:spPr>
          <a:xfrm>
            <a:off x="7116077" y="37936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2410" y="37936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553713" y="37613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875584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4</a:t>
            </a:r>
          </a:p>
          <a:p>
            <a:r>
              <a:rPr lang="en-US" dirty="0" smtClean="0"/>
              <a:t>NO: 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464208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4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734294" y="5105337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22" idx="2"/>
          </p:cNvCxnSpPr>
          <p:nvPr/>
        </p:nvCxnSpPr>
        <p:spPr>
          <a:xfrm flipH="1">
            <a:off x="6466929" y="5474669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2"/>
          </p:cNvCxnSpPr>
          <p:nvPr/>
        </p:nvCxnSpPr>
        <p:spPr>
          <a:xfrm>
            <a:off x="7238574" y="5474669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070944" y="5474669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637055" y="5442403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807063" y="6014390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809163" y="6014390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2" idx="2"/>
            <a:endCxn id="32" idx="0"/>
          </p:cNvCxnSpPr>
          <p:nvPr/>
        </p:nvCxnSpPr>
        <p:spPr>
          <a:xfrm flipH="1">
            <a:off x="7203550" y="5474669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818450" y="6014390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450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 the data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Terrain</a:t>
              </a:r>
              <a:endParaRPr lang="en-US" dirty="0"/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Road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Trail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4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3</a:t>
              </a:r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4</a:t>
              </a:r>
            </a:p>
            <a:p>
              <a:r>
                <a:rPr lang="en-US" dirty="0" smtClean="0"/>
                <a:t>NO: 0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4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72300" cy="1555384"/>
            <a:chOff x="5807063" y="5105337"/>
            <a:chExt cx="2772300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Snowy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Weather</a:t>
              </a:r>
              <a:endParaRPr lang="en-US" dirty="0"/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Rainy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Sunny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2</a:t>
              </a:r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1850391" y="3747519"/>
            <a:ext cx="57485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calculate the “</a:t>
            </a:r>
            <a:r>
              <a:rPr lang="en-US" sz="2800" dirty="0">
                <a:solidFill>
                  <a:srgbClr val="FF0000"/>
                </a:solidFill>
              </a:rPr>
              <a:t>score</a:t>
            </a:r>
            <a:r>
              <a:rPr lang="en-US" sz="2800" dirty="0"/>
              <a:t>” for each feature if we used it to split the data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4440" y="4906209"/>
            <a:ext cx="83599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What score should we use?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If we just stopped here, which tree would be best?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 How could we make these into decision trees?</a:t>
            </a:r>
          </a:p>
        </p:txBody>
      </p:sp>
    </p:spTree>
    <p:extLst>
      <p:ext uri="{BB962C8B-B14F-4D97-AF65-F5344CB8AC3E}">
        <p14:creationId xmlns:p14="http://schemas.microsoft.com/office/powerpoint/2010/main" val="3700585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Admin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7772400" cy="4724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Assignment 1 due </a:t>
            </a:r>
            <a:r>
              <a:rPr lang="en-US" sz="3200" dirty="0" smtClean="0"/>
              <a:t>tomorrow (</a:t>
            </a:r>
            <a:r>
              <a:rPr lang="en-US" sz="3200" dirty="0" smtClean="0"/>
              <a:t>Friday)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Assignment 2 out soon: start ASAP!</a:t>
            </a:r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Lecture notes posted</a:t>
            </a: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Keep up with the reading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Videos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Terrain</a:t>
              </a:r>
              <a:endParaRPr lang="en-US" dirty="0"/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Road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Trail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4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3</a:t>
              </a:r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4</a:t>
              </a:r>
            </a:p>
            <a:p>
              <a:r>
                <a:rPr lang="en-US" dirty="0" smtClean="0"/>
                <a:t>NO: 0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4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72300" cy="1555384"/>
            <a:chOff x="5807063" y="5105337"/>
            <a:chExt cx="2772300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Snowy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Weather</a:t>
              </a:r>
              <a:endParaRPr lang="en-US" dirty="0"/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Rainy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Sunny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2</a:t>
              </a:r>
              <a:endParaRPr lang="en-US" dirty="0"/>
            </a:p>
          </p:txBody>
        </p:sp>
      </p:grpSp>
      <p:sp>
        <p:nvSpPr>
          <p:cNvPr id="34" name="Rectangle 33"/>
          <p:cNvSpPr/>
          <p:nvPr/>
        </p:nvSpPr>
        <p:spPr>
          <a:xfrm>
            <a:off x="1446310" y="4236241"/>
            <a:ext cx="6643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could we make these into </a:t>
            </a:r>
            <a:r>
              <a:rPr lang="en-US" sz="2800" dirty="0" smtClean="0">
                <a:solidFill>
                  <a:srgbClr val="FF0000"/>
                </a:solidFill>
              </a:rPr>
              <a:t>decision trees</a:t>
            </a:r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74702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Terrain</a:t>
              </a:r>
              <a:endParaRPr lang="en-US" dirty="0"/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Road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Trail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3</a:t>
              </a:r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/>
                <a:t>NO: 0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4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Snowy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Weather</a:t>
              </a:r>
              <a:endParaRPr lang="en-US" dirty="0"/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Rainy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Sunny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2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59033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Terrain</a:t>
              </a:r>
              <a:endParaRPr lang="en-US" dirty="0"/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Road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Trail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3</a:t>
              </a:r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/>
                <a:t>NO: 0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4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Snowy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Weather</a:t>
              </a:r>
              <a:endParaRPr lang="en-US" dirty="0"/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Rainy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Sunny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2</a:t>
              </a:r>
              <a:endParaRPr lang="en-US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897062" y="3822122"/>
            <a:ext cx="670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Training error</a:t>
            </a:r>
            <a:r>
              <a:rPr lang="en-US" sz="2400" dirty="0" smtClean="0"/>
              <a:t>: the average error over the training set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931864" y="4745789"/>
            <a:ext cx="64608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classification, the most common “error” is the number of mistakes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804737" y="5844492"/>
            <a:ext cx="4794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Training error for each of these?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864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Terrain</a:t>
              </a:r>
              <a:endParaRPr lang="en-US" dirty="0"/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Road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Trail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3</a:t>
              </a:r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/>
                <a:t>NO: 0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4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Snowy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Weather</a:t>
              </a:r>
              <a:endParaRPr lang="en-US" dirty="0"/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Rainy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Sunny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2</a:t>
              </a:r>
              <a:endParaRPr lang="en-US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163704" y="5145595"/>
            <a:ext cx="670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Training error</a:t>
            </a:r>
            <a:r>
              <a:rPr lang="en-US" sz="2400" dirty="0" smtClean="0"/>
              <a:t>: the average error over the training set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503444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3</a:t>
            </a:r>
            <a:r>
              <a:rPr lang="en-US" sz="2000" dirty="0" smtClean="0">
                <a:solidFill>
                  <a:srgbClr val="008000"/>
                </a:solidFill>
              </a:rPr>
              <a:t>/10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22119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2</a:t>
            </a:r>
            <a:r>
              <a:rPr lang="en-US" sz="2000" dirty="0" smtClean="0">
                <a:solidFill>
                  <a:srgbClr val="008000"/>
                </a:solidFill>
              </a:rPr>
              <a:t>/10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265285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4</a:t>
            </a:r>
            <a:r>
              <a:rPr lang="en-US" sz="2000" dirty="0" smtClean="0">
                <a:solidFill>
                  <a:srgbClr val="008000"/>
                </a:solidFill>
              </a:rPr>
              <a:t>/10</a:t>
            </a:r>
            <a:endParaRPr lang="en-US" sz="20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524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error vs. accuracy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Terrain</a:t>
              </a:r>
              <a:endParaRPr lang="en-US" dirty="0"/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Road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Trail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3</a:t>
              </a:r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/>
                <a:t>NO: 0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4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Snowy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Weather</a:t>
              </a:r>
              <a:endParaRPr lang="en-US" dirty="0"/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Rainy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Sunny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2</a:t>
              </a:r>
              <a:endParaRPr lang="en-US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912937" y="5705893"/>
            <a:ext cx="670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Training error</a:t>
            </a:r>
            <a:r>
              <a:rPr lang="en-US" sz="2400" dirty="0" smtClean="0"/>
              <a:t>: the average error over the training set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503444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3</a:t>
            </a:r>
            <a:r>
              <a:rPr lang="en-US" sz="2000" dirty="0" smtClean="0">
                <a:solidFill>
                  <a:srgbClr val="FF6600"/>
                </a:solidFill>
              </a:rPr>
              <a:t>/10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22119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/10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265285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4</a:t>
            </a:r>
            <a:r>
              <a:rPr lang="en-US" sz="2000" dirty="0" smtClean="0">
                <a:solidFill>
                  <a:srgbClr val="FF6600"/>
                </a:solidFill>
              </a:rPr>
              <a:t>/10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38216" y="6168501"/>
            <a:ext cx="8337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Training </a:t>
            </a:r>
            <a:r>
              <a:rPr lang="en-US" sz="2400" dirty="0">
                <a:solidFill>
                  <a:srgbClr val="0000FF"/>
                </a:solidFill>
              </a:rPr>
              <a:t>a</a:t>
            </a:r>
            <a:r>
              <a:rPr lang="en-US" sz="2400" dirty="0" smtClean="0">
                <a:solidFill>
                  <a:srgbClr val="0000FF"/>
                </a:solidFill>
              </a:rPr>
              <a:t>ccuracy</a:t>
            </a:r>
            <a:r>
              <a:rPr lang="en-US" sz="2400" dirty="0" smtClean="0"/>
              <a:t>: the average percent correct over the training set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38216" y="3613651"/>
            <a:ext cx="9872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Training </a:t>
            </a:r>
          </a:p>
          <a:p>
            <a:r>
              <a:rPr lang="en-US" sz="2000" dirty="0" smtClean="0">
                <a:solidFill>
                  <a:srgbClr val="FF6600"/>
                </a:solidFill>
              </a:rPr>
              <a:t>error: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06744" y="4204261"/>
            <a:ext cx="11459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Training 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accuracy: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539356" y="430903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7/10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558031" y="430903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8</a:t>
            </a:r>
            <a:r>
              <a:rPr lang="en-US" sz="2000" dirty="0" smtClean="0">
                <a:solidFill>
                  <a:srgbClr val="0000FF"/>
                </a:solidFill>
              </a:rPr>
              <a:t>/10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301197" y="430903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6/10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8024" y="5143500"/>
            <a:ext cx="5821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training error = 1-accuracy    (and vice versa)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35243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5928698" y="2557314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4</a:t>
              </a:r>
            </a:p>
            <a:p>
              <a:r>
                <a:rPr lang="en-US" dirty="0" smtClean="0"/>
                <a:t>NO: 0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4</a:t>
              </a:r>
              <a:endParaRPr lang="en-US" dirty="0"/>
            </a:p>
          </p:txBody>
        </p:sp>
      </p:grp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927186"/>
              </p:ext>
            </p:extLst>
          </p:nvPr>
        </p:nvGraphicFramePr>
        <p:xfrm>
          <a:off x="334210" y="2112202"/>
          <a:ext cx="4170948" cy="356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119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074096" y="1818650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4</a:t>
              </a:r>
            </a:p>
            <a:p>
              <a:r>
                <a:rPr lang="en-US" dirty="0" smtClean="0"/>
                <a:t>NO: 0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4</a:t>
              </a:r>
              <a:endParaRPr lang="en-US" dirty="0"/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306007"/>
              </p:ext>
            </p:extLst>
          </p:nvPr>
        </p:nvGraphicFramePr>
        <p:xfrm>
          <a:off x="4858508" y="3518405"/>
          <a:ext cx="4170948" cy="2346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82943"/>
              </p:ext>
            </p:extLst>
          </p:nvPr>
        </p:nvGraphicFramePr>
        <p:xfrm>
          <a:off x="140541" y="3603609"/>
          <a:ext cx="4170948" cy="1737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485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074096" y="1818650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4</a:t>
              </a:r>
            </a:p>
            <a:p>
              <a:r>
                <a:rPr lang="en-US" dirty="0" smtClean="0"/>
                <a:t>NO: 0</a:t>
              </a:r>
              <a:endParaRPr lang="en-US" dirty="0"/>
            </a:p>
          </p:txBody>
        </p:sp>
      </p:grp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168018"/>
              </p:ext>
            </p:extLst>
          </p:nvPr>
        </p:nvGraphicFramePr>
        <p:xfrm>
          <a:off x="140541" y="3603609"/>
          <a:ext cx="4170948" cy="1737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424994" y="4174162"/>
            <a:ext cx="2693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should we do?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758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074096" y="1818650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228342"/>
              </p:ext>
            </p:extLst>
          </p:nvPr>
        </p:nvGraphicFramePr>
        <p:xfrm>
          <a:off x="140541" y="3603609"/>
          <a:ext cx="4170948" cy="1737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06871" y="3943329"/>
            <a:ext cx="388056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No need to examine other features since all examples have the same label.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785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4</a:t>
              </a:r>
              <a:endParaRPr lang="en-US" dirty="0"/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699135"/>
              </p:ext>
            </p:extLst>
          </p:nvPr>
        </p:nvGraphicFramePr>
        <p:xfrm>
          <a:off x="1216151" y="3692194"/>
          <a:ext cx="4170948" cy="2346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078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16000"/>
            <a:ext cx="9144000" cy="648369"/>
          </a:xfrm>
          <a:prstGeom prst="rect">
            <a:avLst/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758" y="-130425"/>
            <a:ext cx="6447505" cy="1146425"/>
          </a:xfrm>
        </p:spPr>
        <p:txBody>
          <a:bodyPr/>
          <a:lstStyle/>
          <a:p>
            <a:r>
              <a:rPr lang="en-US" dirty="0" smtClean="0"/>
              <a:t>A sample data set</a:t>
            </a:r>
            <a:endParaRPr lang="en-US" dirty="0"/>
          </a:p>
        </p:txBody>
      </p:sp>
      <p:graphicFrame>
        <p:nvGraphicFramePr>
          <p:cNvPr id="24579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570763"/>
              </p:ext>
            </p:extLst>
          </p:nvPr>
        </p:nvGraphicFramePr>
        <p:xfrm>
          <a:off x="1248609" y="1016000"/>
          <a:ext cx="6424612" cy="3991610"/>
        </p:xfrm>
        <a:graphic>
          <a:graphicData uri="http://schemas.openxmlformats.org/drawingml/2006/table">
            <a:tbl>
              <a:tblPr/>
              <a:tblGrid>
                <a:gridCol w="1173162"/>
                <a:gridCol w="1416050"/>
                <a:gridCol w="1427163"/>
                <a:gridCol w="922337"/>
                <a:gridCol w="1485900"/>
              </a:tblGrid>
              <a:tr h="425450">
                <a:tc gridSpan="4"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Features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Label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Hour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Weather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Accident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Stall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Commute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Rainy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 AM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Rainy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 AM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 AM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Rainy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Short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1684" y="5256282"/>
            <a:ext cx="29540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8 AM, Rainy, Yes, No?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10 AM, Rainy, No, No?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43681" y="5256282"/>
            <a:ext cx="48928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Can you describe a “model” that could be used to make decisions in general?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540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4</a:t>
              </a:r>
              <a:endParaRPr lang="en-US" dirty="0"/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933623"/>
              </p:ext>
            </p:extLst>
          </p:nvPr>
        </p:nvGraphicFramePr>
        <p:xfrm>
          <a:off x="1216151" y="3692194"/>
          <a:ext cx="4170948" cy="2346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Terrain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Weather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76706" y="2748731"/>
            <a:ext cx="3881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Still two features left we can split on</a:t>
            </a:r>
            <a:endParaRPr lang="en-US" sz="2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668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4</a:t>
              </a:r>
              <a:endParaRPr lang="en-US" dirty="0"/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928807"/>
              </p:ext>
            </p:extLst>
          </p:nvPr>
        </p:nvGraphicFramePr>
        <p:xfrm>
          <a:off x="1216151" y="3692194"/>
          <a:ext cx="4170948" cy="2346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03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4</a:t>
              </a:r>
              <a:endParaRPr lang="en-US" dirty="0"/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718820"/>
              </p:ext>
            </p:extLst>
          </p:nvPr>
        </p:nvGraphicFramePr>
        <p:xfrm>
          <a:off x="1216151" y="3692194"/>
          <a:ext cx="4170948" cy="2346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01895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YES: 2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NO: 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90519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YES: 0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NO: 3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219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4</a:t>
              </a:r>
              <a:endParaRPr lang="en-US" dirty="0"/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301982"/>
              </p:ext>
            </p:extLst>
          </p:nvPr>
        </p:nvGraphicFramePr>
        <p:xfrm>
          <a:off x="1216151" y="3692194"/>
          <a:ext cx="4170948" cy="2346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92052" y="4427707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01895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390519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0</a:t>
            </a:r>
          </a:p>
          <a:p>
            <a:r>
              <a:rPr lang="en-US" dirty="0" smtClean="0"/>
              <a:t>NO: 3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628496" y="3961394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38" name="Straight Arrow Connector 37"/>
          <p:cNvCxnSpPr>
            <a:stCxn id="37" idx="2"/>
          </p:cNvCxnSpPr>
          <p:nvPr/>
        </p:nvCxnSpPr>
        <p:spPr>
          <a:xfrm flipH="1">
            <a:off x="6361131" y="4330726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7" idx="2"/>
          </p:cNvCxnSpPr>
          <p:nvPr/>
        </p:nvCxnSpPr>
        <p:spPr>
          <a:xfrm>
            <a:off x="7132776" y="4330726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65146" y="4330726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531257" y="4298460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701265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1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7703365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1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cxnSp>
        <p:nvCxnSpPr>
          <p:cNvPr id="44" name="Straight Arrow Connector 43"/>
          <p:cNvCxnSpPr>
            <a:stCxn id="37" idx="2"/>
            <a:endCxn id="45" idx="0"/>
          </p:cNvCxnSpPr>
          <p:nvPr/>
        </p:nvCxnSpPr>
        <p:spPr>
          <a:xfrm flipH="1">
            <a:off x="7097752" y="4330726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712652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0</a:t>
            </a:r>
          </a:p>
          <a:p>
            <a:r>
              <a:rPr lang="en-US" dirty="0" smtClean="0"/>
              <a:t>NO: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928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>
                  <a:solidFill>
                    <a:srgbClr val="BFBFBF"/>
                  </a:solidFill>
                </a:rPr>
                <a:t>NO: 0</a:t>
              </a:r>
              <a:endParaRPr lang="en-US" dirty="0">
                <a:solidFill>
                  <a:srgbClr val="BFBFBF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4</a:t>
              </a:r>
              <a:endParaRPr lang="en-US" dirty="0"/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772290"/>
              </p:ext>
            </p:extLst>
          </p:nvPr>
        </p:nvGraphicFramePr>
        <p:xfrm>
          <a:off x="1216151" y="3692194"/>
          <a:ext cx="4170948" cy="2346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92052" y="4427707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01895" y="260684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2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390519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0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r>
              <a:rPr lang="en-US" dirty="0" smtClean="0"/>
              <a:t>: 3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628496" y="3961394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38" name="Straight Arrow Connector 37"/>
          <p:cNvCxnSpPr>
            <a:stCxn id="37" idx="2"/>
          </p:cNvCxnSpPr>
          <p:nvPr/>
        </p:nvCxnSpPr>
        <p:spPr>
          <a:xfrm flipH="1">
            <a:off x="6361131" y="4330726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7" idx="2"/>
          </p:cNvCxnSpPr>
          <p:nvPr/>
        </p:nvCxnSpPr>
        <p:spPr>
          <a:xfrm>
            <a:off x="7132776" y="4330726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65146" y="4330726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531257" y="4298460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701265" y="4870447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1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7703365" y="4870447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1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cxnSp>
        <p:nvCxnSpPr>
          <p:cNvPr id="44" name="Straight Arrow Connector 43"/>
          <p:cNvCxnSpPr>
            <a:stCxn id="37" idx="2"/>
            <a:endCxn id="45" idx="0"/>
          </p:cNvCxnSpPr>
          <p:nvPr/>
        </p:nvCxnSpPr>
        <p:spPr>
          <a:xfrm flipH="1">
            <a:off x="7097752" y="4330726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712652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0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r>
              <a:rPr lang="en-US" dirty="0" smtClean="0"/>
              <a:t>: 2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725142" y="3322862"/>
            <a:ext cx="595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1</a:t>
            </a:r>
            <a:r>
              <a:rPr lang="en-US" sz="2000" dirty="0" smtClean="0">
                <a:solidFill>
                  <a:srgbClr val="008000"/>
                </a:solidFill>
              </a:rPr>
              <a:t>/6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34808" y="5639043"/>
            <a:ext cx="595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2</a:t>
            </a:r>
            <a:r>
              <a:rPr lang="en-US" sz="2000" dirty="0" smtClean="0">
                <a:solidFill>
                  <a:srgbClr val="008000"/>
                </a:solidFill>
              </a:rPr>
              <a:t>/6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37862" y="6259576"/>
            <a:ext cx="2268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Which should we pick?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04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18169" y="1850916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flipH="1">
            <a:off x="1450807" y="2220248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</p:cNvCxnSpPr>
          <p:nvPr/>
        </p:nvCxnSpPr>
        <p:spPr>
          <a:xfrm>
            <a:off x="2183294" y="2220248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9627" y="2220248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620930" y="2187982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942801" y="2759969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4</a:t>
            </a:r>
          </a:p>
          <a:p>
            <a:r>
              <a:rPr lang="en-US" dirty="0" smtClean="0">
                <a:solidFill>
                  <a:srgbClr val="BFBFBF"/>
                </a:solidFill>
              </a:rPr>
              <a:t>NO: 0</a:t>
            </a:r>
            <a:endParaRPr lang="en-US" dirty="0">
              <a:solidFill>
                <a:srgbClr val="BFBFBF"/>
              </a:solidFill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145362"/>
              </p:ext>
            </p:extLst>
          </p:nvPr>
        </p:nvGraphicFramePr>
        <p:xfrm>
          <a:off x="753479" y="4667792"/>
          <a:ext cx="4170948" cy="1432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865101" y="2679758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flipH="1">
            <a:off x="2597733" y="3049090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2"/>
          </p:cNvCxnSpPr>
          <p:nvPr/>
        </p:nvCxnSpPr>
        <p:spPr>
          <a:xfrm>
            <a:off x="3271729" y="3049090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01751" y="3049090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767862" y="3016824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089733" y="3588811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678357" y="3588811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r>
              <a:rPr lang="en-US" dirty="0" smtClean="0"/>
              <a:t>: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564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18169" y="1850916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flipH="1">
            <a:off x="1450807" y="2220248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</p:cNvCxnSpPr>
          <p:nvPr/>
        </p:nvCxnSpPr>
        <p:spPr>
          <a:xfrm>
            <a:off x="2183294" y="2220248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9627" y="2220248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620930" y="2187982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942801" y="2759969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4</a:t>
            </a:r>
          </a:p>
          <a:p>
            <a:r>
              <a:rPr lang="en-US" dirty="0" smtClean="0">
                <a:solidFill>
                  <a:srgbClr val="BFBFBF"/>
                </a:solidFill>
              </a:rPr>
              <a:t>NO: 0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65101" y="2679758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flipH="1">
            <a:off x="2597733" y="3049090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2"/>
          </p:cNvCxnSpPr>
          <p:nvPr/>
        </p:nvCxnSpPr>
        <p:spPr>
          <a:xfrm>
            <a:off x="3271729" y="3049090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01751" y="3049090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767862" y="3016824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678357" y="3588811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r>
              <a:rPr lang="en-US" dirty="0" smtClean="0"/>
              <a:t>: 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257009" y="3974913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093453" y="3508600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0" idx="2"/>
          </p:cNvCxnSpPr>
          <p:nvPr/>
        </p:nvCxnSpPr>
        <p:spPr>
          <a:xfrm flipH="1">
            <a:off x="1826088" y="3877932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2"/>
          </p:cNvCxnSpPr>
          <p:nvPr/>
        </p:nvCxnSpPr>
        <p:spPr>
          <a:xfrm>
            <a:off x="2597733" y="3877932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30103" y="3877932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996214" y="3845666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1662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1</a:t>
            </a:r>
          </a:p>
          <a:p>
            <a:r>
              <a:rPr lang="en-US" dirty="0" smtClean="0">
                <a:solidFill>
                  <a:srgbClr val="BFBFBF"/>
                </a:solidFill>
              </a:rPr>
              <a:t>NO: 1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683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1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NO: 0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8" name="Straight Arrow Connector 27"/>
          <p:cNvCxnSpPr>
            <a:stCxn id="20" idx="2"/>
            <a:endCxn id="29" idx="0"/>
          </p:cNvCxnSpPr>
          <p:nvPr/>
        </p:nvCxnSpPr>
        <p:spPr>
          <a:xfrm flipH="1">
            <a:off x="2562709" y="3877932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77609" y="441765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r>
              <a:rPr lang="en-US" dirty="0" smtClean="0"/>
              <a:t>: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362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18169" y="1850916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flipH="1">
            <a:off x="1450807" y="2220248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</p:cNvCxnSpPr>
          <p:nvPr/>
        </p:nvCxnSpPr>
        <p:spPr>
          <a:xfrm>
            <a:off x="2183294" y="2220248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9627" y="2220248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620930" y="2187982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942801" y="2759969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4</a:t>
            </a:r>
          </a:p>
          <a:p>
            <a:r>
              <a:rPr lang="en-US" dirty="0" smtClean="0">
                <a:solidFill>
                  <a:srgbClr val="BFBFBF"/>
                </a:solidFill>
              </a:rPr>
              <a:t>NO: 0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65101" y="2679758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flipH="1">
            <a:off x="2597733" y="3049090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2"/>
          </p:cNvCxnSpPr>
          <p:nvPr/>
        </p:nvCxnSpPr>
        <p:spPr>
          <a:xfrm>
            <a:off x="3271729" y="3049090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01751" y="3049090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767862" y="3016824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678357" y="3588811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r>
              <a:rPr lang="en-US" dirty="0" smtClean="0"/>
              <a:t>: 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257009" y="3974913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093453" y="3508600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0" idx="2"/>
          </p:cNvCxnSpPr>
          <p:nvPr/>
        </p:nvCxnSpPr>
        <p:spPr>
          <a:xfrm flipH="1">
            <a:off x="1826088" y="3877932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2"/>
          </p:cNvCxnSpPr>
          <p:nvPr/>
        </p:nvCxnSpPr>
        <p:spPr>
          <a:xfrm>
            <a:off x="2597733" y="3877932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30103" y="3877932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996214" y="3845666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1662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1</a:t>
            </a:r>
          </a:p>
          <a:p>
            <a:r>
              <a:rPr lang="en-US" dirty="0" smtClean="0">
                <a:solidFill>
                  <a:srgbClr val="BFBFBF"/>
                </a:solidFill>
              </a:rPr>
              <a:t>NO: 0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683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1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NO: 0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8" name="Straight Arrow Connector 27"/>
          <p:cNvCxnSpPr>
            <a:stCxn id="20" idx="2"/>
            <a:endCxn id="29" idx="0"/>
          </p:cNvCxnSpPr>
          <p:nvPr/>
        </p:nvCxnSpPr>
        <p:spPr>
          <a:xfrm flipH="1">
            <a:off x="2562709" y="3877932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77609" y="441765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r>
              <a:rPr lang="en-US" dirty="0" smtClean="0"/>
              <a:t>: 1</a:t>
            </a:r>
            <a:endParaRPr lang="en-US" dirty="0"/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705354"/>
              </p:ext>
            </p:extLst>
          </p:nvPr>
        </p:nvGraphicFramePr>
        <p:xfrm>
          <a:off x="4798427" y="1903836"/>
          <a:ext cx="4170948" cy="356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49982" y="6084500"/>
            <a:ext cx="1960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Training error?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81627" y="5715168"/>
            <a:ext cx="4517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Are we always guaranteed to get a training error of 0?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004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Problematic 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041557"/>
              </p:ext>
            </p:extLst>
          </p:nvPr>
        </p:nvGraphicFramePr>
        <p:xfrm>
          <a:off x="2205000" y="1729875"/>
          <a:ext cx="4170948" cy="356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Snowy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94525" y="5734913"/>
            <a:ext cx="3033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When can this happen?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176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60862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Base case: If all data belong to the same class, create a leaf node with that label </a:t>
            </a:r>
            <a:r>
              <a:rPr lang="en-US" b="1" i="1" dirty="0" smtClean="0">
                <a:solidFill>
                  <a:srgbClr val="FF0000"/>
                </a:solidFill>
              </a:rPr>
              <a:t>OR</a:t>
            </a:r>
            <a:r>
              <a:rPr lang="en-US" dirty="0" smtClean="0"/>
              <a:t> all the data has the same feature values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2980" y="3866412"/>
            <a:ext cx="7632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Do we always want to go all the way to the bottom?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209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Times New Roman" charset="0"/>
              </a:rPr>
              <a:t>Short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Tree with internal nodes labeled by features</a:t>
            </a:r>
          </a:p>
          <a:p>
            <a:endParaRPr lang="en-US" sz="2400" dirty="0" smtClean="0"/>
          </a:p>
          <a:p>
            <a:r>
              <a:rPr lang="en-US" sz="2400" dirty="0" smtClean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 smtClean="0"/>
              <a:t>Leaves labeled with classes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8740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the tree look like for…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853144"/>
              </p:ext>
            </p:extLst>
          </p:nvPr>
        </p:nvGraphicFramePr>
        <p:xfrm>
          <a:off x="256079" y="2173849"/>
          <a:ext cx="4170948" cy="3355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268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the tree look like for…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156710"/>
              </p:ext>
            </p:extLst>
          </p:nvPr>
        </p:nvGraphicFramePr>
        <p:xfrm>
          <a:off x="256079" y="2173849"/>
          <a:ext cx="4170948" cy="3355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62326" y="5337536"/>
            <a:ext cx="3987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Is that what you would do?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560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the tree look like for…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801842"/>
              </p:ext>
            </p:extLst>
          </p:nvPr>
        </p:nvGraphicFramePr>
        <p:xfrm>
          <a:off x="256079" y="2173849"/>
          <a:ext cx="4170948" cy="3355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54182" y="54970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6086820" y="58664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819307" y="58664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15640" y="58664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256943" y="58341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68953" y="6342524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13535" y="634252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8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8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35" name="Straight Arrow Connector 34"/>
          <p:cNvCxnSpPr>
            <a:stCxn id="34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42" name="Straight Arrow Connector 41"/>
          <p:cNvCxnSpPr>
            <a:stCxn id="41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1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8" name="Straight Arrow Connector 47"/>
          <p:cNvCxnSpPr>
            <a:stCxn id="41" idx="2"/>
            <a:endCxn id="49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977259" y="5032507"/>
            <a:ext cx="1370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Maybe…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071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the tree look like for…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101349"/>
              </p:ext>
            </p:extLst>
          </p:nvPr>
        </p:nvGraphicFramePr>
        <p:xfrm>
          <a:off x="256079" y="2173849"/>
          <a:ext cx="4170948" cy="3355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8482" y="6020967"/>
            <a:ext cx="7617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</a:t>
            </a:r>
            <a:r>
              <a:rPr lang="en-US" sz="2000" dirty="0" smtClean="0">
                <a:solidFill>
                  <a:srgbClr val="FF0000"/>
                </a:solidFill>
              </a:rPr>
              <a:t>n </a:t>
            </a:r>
            <a:r>
              <a:rPr lang="en-US" sz="2000" dirty="0">
                <a:solidFill>
                  <a:srgbClr val="FF0000"/>
                </a:solidFill>
              </a:rPr>
              <a:t>aside, how did we decide to pick the label for normal-&gt;road-&gt;</a:t>
            </a:r>
            <a:r>
              <a:rPr lang="en-US" sz="2000" dirty="0" smtClean="0">
                <a:solidFill>
                  <a:srgbClr val="FF0000"/>
                </a:solidFill>
              </a:rPr>
              <a:t>rainy?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257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the tree look like for…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86447"/>
              </p:ext>
            </p:extLst>
          </p:nvPr>
        </p:nvGraphicFramePr>
        <p:xfrm>
          <a:off x="569430" y="1682286"/>
          <a:ext cx="8196618" cy="4455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103"/>
                <a:gridCol w="1366103"/>
                <a:gridCol w="1366103"/>
                <a:gridCol w="1366103"/>
                <a:gridCol w="1366103"/>
                <a:gridCol w="1366103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Jacket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ML</a:t>
                      </a:r>
                      <a:r>
                        <a:rPr lang="en-US" sz="1400" baseline="0" dirty="0" smtClean="0"/>
                        <a:t> grade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Heavy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Heavy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Heavy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Heavy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Heavy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798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Overfitting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331216"/>
              </p:ext>
            </p:extLst>
          </p:nvPr>
        </p:nvGraphicFramePr>
        <p:xfrm>
          <a:off x="256079" y="1931712"/>
          <a:ext cx="4170948" cy="3355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01871" y="3412241"/>
            <a:ext cx="44106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Overfitting</a:t>
            </a:r>
            <a:r>
              <a:rPr lang="en-US" sz="2400" dirty="0" smtClean="0"/>
              <a:t> occurs when we bias our model too much towards the training data</a:t>
            </a:r>
          </a:p>
          <a:p>
            <a:endParaRPr lang="en-US" sz="2400" dirty="0"/>
          </a:p>
          <a:p>
            <a:r>
              <a:rPr lang="en-US" sz="2400" dirty="0" smtClean="0"/>
              <a:t>Our goal is to learn a </a:t>
            </a:r>
            <a:r>
              <a:rPr lang="en-US" sz="2400" b="1" dirty="0" smtClean="0"/>
              <a:t>general</a:t>
            </a:r>
            <a:r>
              <a:rPr lang="en-US" sz="2400" dirty="0" smtClean="0"/>
              <a:t> model that will work on the training data as well as other data (i.e. test data)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6889889" y="2777147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206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Overfitting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8973" y="5841860"/>
            <a:ext cx="8674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Our decision tree learning procedure always decreases training error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550" y="1609655"/>
            <a:ext cx="6616700" cy="4216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79750" y="6319400"/>
            <a:ext cx="2811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that what we want?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258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set error!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9269" y="2106008"/>
            <a:ext cx="82942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Machine </a:t>
            </a:r>
            <a:r>
              <a:rPr lang="en-US" sz="2400" dirty="0"/>
              <a:t>learning is about predicting the future based on the past</a:t>
            </a:r>
            <a:r>
              <a:rPr lang="en-US" sz="2400" dirty="0" smtClean="0"/>
              <a:t>.</a:t>
            </a:r>
          </a:p>
          <a:p>
            <a:r>
              <a:rPr lang="tr-TR" sz="2400" dirty="0">
                <a:solidFill>
                  <a:schemeClr val="tx2"/>
                </a:solidFill>
              </a:rPr>
              <a:t>					-- </a:t>
            </a:r>
            <a:r>
              <a:rPr lang="tr-TR" sz="2400" dirty="0" smtClean="0">
                <a:solidFill>
                  <a:schemeClr val="tx2"/>
                </a:solidFill>
              </a:rPr>
              <a:t>Hal </a:t>
            </a:r>
            <a:r>
              <a:rPr lang="tr-TR" sz="2400" dirty="0" err="1" smtClean="0">
                <a:solidFill>
                  <a:schemeClr val="tx2"/>
                </a:solidFill>
              </a:rPr>
              <a:t>Daume</a:t>
            </a:r>
            <a:r>
              <a:rPr lang="tr-TR" sz="2400" dirty="0" smtClean="0">
                <a:solidFill>
                  <a:schemeClr val="tx2"/>
                </a:solidFill>
              </a:rPr>
              <a:t> III</a:t>
            </a:r>
            <a:endParaRPr lang="tr-TR" sz="2400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4561" y="4162777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3854" y="4655446"/>
            <a:ext cx="13083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Training</a:t>
            </a:r>
          </a:p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 rot="19287826">
            <a:off x="1648475" y="4111748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learn</a:t>
            </a:r>
            <a:endParaRPr lang="en-US" sz="2800" dirty="0"/>
          </a:p>
        </p:txBody>
      </p:sp>
      <p:sp>
        <p:nvSpPr>
          <p:cNvPr id="9" name="Oval 8"/>
          <p:cNvSpPr/>
          <p:nvPr/>
        </p:nvSpPr>
        <p:spPr>
          <a:xfrm>
            <a:off x="2511793" y="4473223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723459" y="4706779"/>
            <a:ext cx="1306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model/</a:t>
            </a:r>
          </a:p>
          <a:p>
            <a:r>
              <a:rPr lang="en-US" sz="2400" dirty="0" smtClean="0"/>
              <a:t>predictor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39269" y="3541889"/>
            <a:ext cx="710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past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1778010" y="4852049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176891" y="3541889"/>
            <a:ext cx="0" cy="304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9287826">
            <a:off x="7931673" y="3974257"/>
            <a:ext cx="1194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predict</a:t>
            </a:r>
            <a:endParaRPr lang="en-US" sz="2800" dirty="0"/>
          </a:p>
        </p:txBody>
      </p:sp>
      <p:sp>
        <p:nvSpPr>
          <p:cNvPr id="25" name="Oval 24"/>
          <p:cNvSpPr/>
          <p:nvPr/>
        </p:nvSpPr>
        <p:spPr>
          <a:xfrm>
            <a:off x="6485952" y="4481002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697618" y="4714558"/>
            <a:ext cx="1306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model/</a:t>
            </a:r>
          </a:p>
          <a:p>
            <a:r>
              <a:rPr lang="en-US" sz="2400" dirty="0" smtClean="0"/>
              <a:t>predictor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4586994" y="3541889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future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394934" y="4162777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466543" y="4655446"/>
            <a:ext cx="11437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Testing</a:t>
            </a:r>
          </a:p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sp>
        <p:nvSpPr>
          <p:cNvPr id="32" name="Right Arrow 31"/>
          <p:cNvSpPr/>
          <p:nvPr/>
        </p:nvSpPr>
        <p:spPr>
          <a:xfrm>
            <a:off x="5777251" y="486695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8159270" y="4852049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038939" y="3270250"/>
            <a:ext cx="1993562" cy="3476625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3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Overfitting</a:t>
            </a:r>
            <a:endParaRPr lang="en-US" dirty="0"/>
          </a:p>
        </p:txBody>
      </p:sp>
      <p:pic>
        <p:nvPicPr>
          <p:cNvPr id="12" name="Picture 11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35005" y="1608652"/>
            <a:ext cx="6592642" cy="420152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98973" y="5857805"/>
            <a:ext cx="8945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Even though the training error is decreasing, the testing error can go up!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9093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Overfitting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295332"/>
              </p:ext>
            </p:extLst>
          </p:nvPr>
        </p:nvGraphicFramePr>
        <p:xfrm>
          <a:off x="256079" y="2173849"/>
          <a:ext cx="4170948" cy="3355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40790" y="5337536"/>
            <a:ext cx="4670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prevent </a:t>
            </a:r>
            <a:r>
              <a:rPr lang="en-US" sz="2800" dirty="0" err="1" smtClean="0">
                <a:solidFill>
                  <a:srgbClr val="FF0000"/>
                </a:solidFill>
              </a:rPr>
              <a:t>overfitting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387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Times New Roman" charset="0"/>
              </a:rPr>
              <a:t>Short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Tree with internal nodes labeled by features</a:t>
            </a:r>
          </a:p>
          <a:p>
            <a:endParaRPr lang="en-US" sz="2400" dirty="0" smtClean="0"/>
          </a:p>
          <a:p>
            <a:r>
              <a:rPr lang="en-US" sz="2400" dirty="0" smtClean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 smtClean="0"/>
              <a:t>Leaves labeled with classes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Leave = 8 AM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Weather = Rainy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934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Accident = Yes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Stall = No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79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</a:t>
            </a:r>
            <a:r>
              <a:rPr lang="en-US" dirty="0" err="1" smtClean="0"/>
              <a:t>overfitting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Base case: 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smtClean="0"/>
              <a:t>If </a:t>
            </a:r>
            <a:r>
              <a:rPr lang="en-US" sz="2800" dirty="0"/>
              <a:t>all data belong to the same class, create a leaf node with that label 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800" b="1" i="1" dirty="0" smtClean="0">
                <a:solidFill>
                  <a:srgbClr val="FF0000"/>
                </a:solidFill>
              </a:rPr>
              <a:t>OR</a:t>
            </a:r>
            <a:r>
              <a:rPr lang="en-US" sz="2800" dirty="0" smtClean="0"/>
              <a:t> </a:t>
            </a:r>
            <a:r>
              <a:rPr lang="en-US" sz="2800" dirty="0"/>
              <a:t>all the data has the same feature </a:t>
            </a:r>
            <a:r>
              <a:rPr lang="en-US" sz="2800" dirty="0" smtClean="0"/>
              <a:t>values 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800" b="1" i="1" dirty="0" smtClean="0">
                <a:solidFill>
                  <a:srgbClr val="FF0000"/>
                </a:solidFill>
              </a:rPr>
              <a:t>OR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We’ve </a:t>
            </a:r>
            <a:r>
              <a:rPr lang="en-US" sz="2800" dirty="0" smtClean="0"/>
              <a:t>reached a particular depth in the tree</a:t>
            </a:r>
          </a:p>
          <a:p>
            <a:pPr>
              <a:buFontTx/>
              <a:buChar char="-"/>
            </a:pPr>
            <a:r>
              <a:rPr lang="en-US" sz="2800" dirty="0">
                <a:solidFill>
                  <a:srgbClr val="FF0000"/>
                </a:solidFill>
              </a:rPr>
              <a:t>?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8125" y="4996418"/>
            <a:ext cx="5638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One idea: stop building the tree early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420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</a:t>
            </a:r>
            <a:r>
              <a:rPr lang="en-US" dirty="0" err="1" smtClean="0"/>
              <a:t>overfitting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77785" y="1600200"/>
            <a:ext cx="8153400" cy="50189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Base case: 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800" dirty="0" smtClean="0"/>
              <a:t>If </a:t>
            </a:r>
            <a:r>
              <a:rPr lang="en-US" sz="2800" dirty="0"/>
              <a:t>all data belong to the same class, create a leaf node with that label 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800" b="1" i="1" dirty="0" smtClean="0">
                <a:solidFill>
                  <a:srgbClr val="FF0000"/>
                </a:solidFill>
              </a:rPr>
              <a:t>OR</a:t>
            </a:r>
            <a:r>
              <a:rPr lang="en-US" sz="2800" dirty="0" smtClean="0"/>
              <a:t> </a:t>
            </a:r>
            <a:r>
              <a:rPr lang="en-US" sz="2800" dirty="0"/>
              <a:t>all the data has the same feature </a:t>
            </a:r>
            <a:r>
              <a:rPr lang="en-US" sz="2800" dirty="0" smtClean="0"/>
              <a:t>values 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800" b="1" i="1" dirty="0" smtClean="0">
                <a:solidFill>
                  <a:srgbClr val="FF0000"/>
                </a:solidFill>
              </a:rPr>
              <a:t>OR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We’ve </a:t>
            </a:r>
            <a:r>
              <a:rPr lang="en-US" sz="2800" dirty="0" smtClean="0"/>
              <a:t>reached a particular depth in the tree</a:t>
            </a:r>
          </a:p>
          <a:p>
            <a:pPr>
              <a:buFontTx/>
              <a:buChar char="-"/>
            </a:pPr>
            <a:r>
              <a:rPr lang="en-US" sz="2800" dirty="0"/>
              <a:t>We only have a certain number/fraction of examples remaining</a:t>
            </a:r>
          </a:p>
          <a:p>
            <a:pPr>
              <a:buFontTx/>
              <a:buChar char="-"/>
            </a:pPr>
            <a:r>
              <a:rPr lang="en-US" sz="2800" dirty="0"/>
              <a:t>We’ve reached a particular training error</a:t>
            </a:r>
          </a:p>
          <a:p>
            <a:pPr>
              <a:buFontTx/>
              <a:buChar char="-"/>
            </a:pPr>
            <a:r>
              <a:rPr lang="en-US" sz="2800" dirty="0"/>
              <a:t>Use development data (more on this later)</a:t>
            </a:r>
          </a:p>
          <a:p>
            <a:pPr>
              <a:buFontTx/>
              <a:buChar char="-"/>
            </a:pPr>
            <a:r>
              <a:rPr lang="en-US" sz="2800" dirty="0" smtClean="0"/>
              <a:t>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4057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</a:t>
            </a:r>
            <a:r>
              <a:rPr lang="en-US" dirty="0" err="1" smtClean="0"/>
              <a:t>overfitting</a:t>
            </a:r>
            <a:r>
              <a:rPr lang="en-US" dirty="0" smtClean="0"/>
              <a:t>: pruning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15109" y="2228324"/>
            <a:ext cx="42877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Pruning: after the tree is built, go back and “prune” the tree, i.e. remove some lower parts of the tree</a:t>
            </a:r>
          </a:p>
          <a:p>
            <a:endParaRPr lang="en-US" sz="2400" dirty="0"/>
          </a:p>
          <a:p>
            <a:r>
              <a:rPr lang="en-US" sz="2400" dirty="0" smtClean="0"/>
              <a:t>Similar to stopping early, but done after the entire tree is built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1815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</a:t>
            </a:r>
            <a:r>
              <a:rPr lang="en-US" dirty="0" err="1" smtClean="0"/>
              <a:t>overfitting</a:t>
            </a:r>
            <a:r>
              <a:rPr lang="en-US" dirty="0" smtClean="0"/>
              <a:t>: pruning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10401" y="5816840"/>
            <a:ext cx="1923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Build the full tree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972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</a:t>
            </a:r>
            <a:r>
              <a:rPr lang="en-US" dirty="0" err="1" smtClean="0"/>
              <a:t>overfitting</a:t>
            </a:r>
            <a:r>
              <a:rPr lang="en-US" dirty="0" smtClean="0"/>
              <a:t>: pruning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10401" y="5816840"/>
            <a:ext cx="1923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Build the full tree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340725" y="3466952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491929" y="3250020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30" name="Straight Arrow Connector 29"/>
          <p:cNvCxnSpPr>
            <a:stCxn id="29" idx="2"/>
          </p:cNvCxnSpPr>
          <p:nvPr/>
        </p:nvCxnSpPr>
        <p:spPr>
          <a:xfrm flipH="1">
            <a:off x="6224567" y="3619352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9" idx="2"/>
          </p:cNvCxnSpPr>
          <p:nvPr/>
        </p:nvCxnSpPr>
        <p:spPr>
          <a:xfrm>
            <a:off x="6957054" y="3619352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553387" y="3619352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7394690" y="3587086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906700" y="4095455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12390" y="4095455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937736" y="2822776"/>
            <a:ext cx="2630819" cy="2543464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581527" y="5803185"/>
            <a:ext cx="41513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Prune back leaves that are too specific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551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</a:t>
            </a:r>
            <a:r>
              <a:rPr lang="en-US" dirty="0" err="1" smtClean="0"/>
              <a:t>overfitting</a:t>
            </a:r>
            <a:r>
              <a:rPr lang="en-US" dirty="0" smtClean="0"/>
              <a:t>: pruning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340725" y="3466952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491929" y="3250020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30" name="Straight Arrow Connector 29"/>
          <p:cNvCxnSpPr>
            <a:stCxn id="29" idx="2"/>
          </p:cNvCxnSpPr>
          <p:nvPr/>
        </p:nvCxnSpPr>
        <p:spPr>
          <a:xfrm flipH="1">
            <a:off x="6224567" y="3619352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9" idx="2"/>
          </p:cNvCxnSpPr>
          <p:nvPr/>
        </p:nvCxnSpPr>
        <p:spPr>
          <a:xfrm>
            <a:off x="6957054" y="3619352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553387" y="3619352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7394690" y="3587086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906700" y="4095455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12390" y="4095455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937736" y="2822776"/>
            <a:ext cx="2630819" cy="2543464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588940" y="5603130"/>
            <a:ext cx="29738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Pruning criterion?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005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Handling non-binary attributes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717514"/>
              </p:ext>
            </p:extLst>
          </p:nvPr>
        </p:nvGraphicFramePr>
        <p:xfrm>
          <a:off x="430071" y="1723132"/>
          <a:ext cx="8267700" cy="420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Worksheet" r:id="rId3" imgW="8267700" imgH="4203700" progId="Excel.Sheet.12">
                  <p:embed/>
                </p:oleObj>
              </mc:Choice>
              <mc:Fallback>
                <p:oleObj name="Worksheet" r:id="rId3" imgW="8267700" imgH="42037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0071" y="1723132"/>
                        <a:ext cx="8267700" cy="420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772047" y="1723132"/>
            <a:ext cx="5107121" cy="195108"/>
          </a:xfrm>
          <a:prstGeom prst="rect">
            <a:avLst/>
          </a:prstGeom>
          <a:solidFill>
            <a:srgbClr val="FFFF00">
              <a:alpha val="15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30071" y="1680424"/>
            <a:ext cx="1276855" cy="237816"/>
          </a:xfrm>
          <a:prstGeom prst="rect">
            <a:avLst/>
          </a:prstGeom>
          <a:solidFill>
            <a:srgbClr val="FFFF00">
              <a:alpha val="15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2261" y="6089273"/>
            <a:ext cx="8628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do we do with features that have multiple values? Real-values?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061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with multiple values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38358" y="3333602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74802" y="2867289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flipH="1">
            <a:off x="1507437" y="3236621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2"/>
          </p:cNvCxnSpPr>
          <p:nvPr/>
        </p:nvCxnSpPr>
        <p:spPr>
          <a:xfrm>
            <a:off x="2279082" y="3236621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11452" y="3236621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77563" y="3204355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25687" y="3768785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49671" y="3694671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2" name="Straight Arrow Connector 11"/>
          <p:cNvCxnSpPr>
            <a:stCxn id="5" idx="2"/>
            <a:endCxn id="13" idx="0"/>
          </p:cNvCxnSpPr>
          <p:nvPr/>
        </p:nvCxnSpPr>
        <p:spPr>
          <a:xfrm flipH="1">
            <a:off x="2208211" y="3236621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38358" y="3767325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87601" y="4587931"/>
            <a:ext cx="2884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Treat as an n-</a:t>
            </a:r>
            <a:r>
              <a:rPr lang="en-US" sz="2400" dirty="0" err="1" smtClean="0">
                <a:solidFill>
                  <a:srgbClr val="0000FF"/>
                </a:solidFill>
              </a:rPr>
              <a:t>ary</a:t>
            </a:r>
            <a:r>
              <a:rPr lang="en-US" sz="2400" dirty="0" smtClean="0">
                <a:solidFill>
                  <a:srgbClr val="0000FF"/>
                </a:solidFill>
              </a:rPr>
              <a:t> split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93110" y="4587931"/>
            <a:ext cx="3772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Treat as multiple binary splits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77189" y="2217206"/>
            <a:ext cx="76727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Rainy?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>
          <a:xfrm flipH="1">
            <a:off x="4909828" y="2586538"/>
            <a:ext cx="650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2"/>
          </p:cNvCxnSpPr>
          <p:nvPr/>
        </p:nvCxnSpPr>
        <p:spPr>
          <a:xfrm>
            <a:off x="5560824" y="2586538"/>
            <a:ext cx="83289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513839" y="258653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041047" y="2513307"/>
            <a:ext cx="102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Rainy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628074" y="311870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96000" y="406400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71194" y="406400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56278" y="3051955"/>
            <a:ext cx="867921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Snowy?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7" idx="2"/>
            <a:endCxn id="26" idx="0"/>
          </p:cNvCxnSpPr>
          <p:nvPr/>
        </p:nvCxnSpPr>
        <p:spPr>
          <a:xfrm flipH="1">
            <a:off x="6041047" y="3421287"/>
            <a:ext cx="449192" cy="64271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7" idx="2"/>
            <a:endCxn id="24" idx="0"/>
          </p:cNvCxnSpPr>
          <p:nvPr/>
        </p:nvCxnSpPr>
        <p:spPr>
          <a:xfrm>
            <a:off x="6490239" y="3421287"/>
            <a:ext cx="562934" cy="64271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531796" y="3518268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887938" y="351826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561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Real-valued features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1754" y="4292221"/>
            <a:ext cx="126658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Fare &lt; $20</a:t>
            </a:r>
            <a:endParaRPr lang="en-US" dirty="0"/>
          </a:p>
        </p:txBody>
      </p:sp>
      <p:cxnSp>
        <p:nvCxnSpPr>
          <p:cNvPr id="5" name="Straight Arrow Connector 4"/>
          <p:cNvCxnSpPr>
            <a:stCxn id="4" idx="2"/>
          </p:cNvCxnSpPr>
          <p:nvPr/>
        </p:nvCxnSpPr>
        <p:spPr>
          <a:xfrm flipH="1">
            <a:off x="1174396" y="4661553"/>
            <a:ext cx="90064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4" idx="2"/>
          </p:cNvCxnSpPr>
          <p:nvPr/>
        </p:nvCxnSpPr>
        <p:spPr>
          <a:xfrm>
            <a:off x="2075044" y="4661553"/>
            <a:ext cx="58323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31481" y="4652589"/>
            <a:ext cx="485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44515" y="4629287"/>
            <a:ext cx="45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5980" y="1897983"/>
            <a:ext cx="84600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Use any comparison test (&gt;, &lt;, ≤, ≥) to split the data into two parts</a:t>
            </a:r>
          </a:p>
          <a:p>
            <a:endParaRPr lang="en-US" sz="2800" dirty="0"/>
          </a:p>
          <a:p>
            <a:r>
              <a:rPr lang="en-US" sz="2800" dirty="0" smtClean="0"/>
              <a:t>Select a range filter, i.e. min &lt; value &lt; max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406336" y="4259955"/>
            <a:ext cx="60316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Fare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10" idx="2"/>
          </p:cNvCxnSpPr>
          <p:nvPr/>
        </p:nvCxnSpPr>
        <p:spPr>
          <a:xfrm flipH="1">
            <a:off x="4505688" y="4629287"/>
            <a:ext cx="1202229" cy="5990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0" idx="2"/>
          </p:cNvCxnSpPr>
          <p:nvPr/>
        </p:nvCxnSpPr>
        <p:spPr>
          <a:xfrm flipH="1">
            <a:off x="5406336" y="4629287"/>
            <a:ext cx="301581" cy="7514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2"/>
          </p:cNvCxnSpPr>
          <p:nvPr/>
        </p:nvCxnSpPr>
        <p:spPr>
          <a:xfrm>
            <a:off x="5707917" y="4629287"/>
            <a:ext cx="751089" cy="7514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2"/>
          </p:cNvCxnSpPr>
          <p:nvPr/>
        </p:nvCxnSpPr>
        <p:spPr>
          <a:xfrm>
            <a:off x="5707917" y="4629287"/>
            <a:ext cx="1529447" cy="5990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04383" y="4620323"/>
            <a:ext cx="643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0-10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088974" y="4946495"/>
            <a:ext cx="770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10-20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832653" y="4914229"/>
            <a:ext cx="770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0-50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639035" y="4652589"/>
            <a:ext cx="59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&gt;50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777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splitting criterion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646366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Otherwise:</a:t>
            </a:r>
          </a:p>
          <a:p>
            <a:pPr>
              <a:buFontTx/>
              <a:buChar char="-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calculate the </a:t>
            </a:r>
            <a:r>
              <a:rPr lang="en-US" dirty="0">
                <a:solidFill>
                  <a:srgbClr val="FF0000"/>
                </a:solidFill>
              </a:rPr>
              <a:t>“score”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for each feature if we used it to split the data</a:t>
            </a:r>
          </a:p>
          <a:p>
            <a:pPr>
              <a:buFontTx/>
              <a:buChar char="-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pick the feature with the highest score, partition the data based on that data value and call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recursively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2648" y="4690009"/>
            <a:ext cx="7977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We used training error for the score.  Any other ideas?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048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Times New Roman" charset="0"/>
              </a:rPr>
              <a:t>Short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38100" cmpd="sng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Tree with internal nodes labeled by features</a:t>
            </a:r>
          </a:p>
          <a:p>
            <a:endParaRPr lang="en-US" sz="2400" dirty="0" smtClean="0"/>
          </a:p>
          <a:p>
            <a:r>
              <a:rPr lang="en-US" sz="2400" dirty="0" smtClean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 smtClean="0"/>
              <a:t>Leaves labeled with classes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Leave = 8 AM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Weather = Rainy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934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Accident = Yes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Stall = No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2408989" y="3923631"/>
            <a:ext cx="1006562" cy="533400"/>
          </a:xfrm>
          <a:prstGeom prst="ellipse">
            <a:avLst/>
          </a:prstGeom>
          <a:noFill/>
          <a:ln w="381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16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splitting criterion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4201" y="1485900"/>
            <a:ext cx="4737100" cy="3886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6763" y="5516440"/>
            <a:ext cx="86581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- Entropy: how much uncertainty there is in the distribution over labels after the split</a:t>
            </a:r>
          </a:p>
          <a:p>
            <a:r>
              <a:rPr lang="en-US" sz="2000" dirty="0" smtClean="0"/>
              <a:t>- </a:t>
            </a:r>
            <a:r>
              <a:rPr lang="en-US" sz="2000" dirty="0" err="1" smtClean="0"/>
              <a:t>Gini</a:t>
            </a:r>
            <a:r>
              <a:rPr lang="en-US" sz="2000" dirty="0" smtClean="0"/>
              <a:t>: sum of the square of the label proportions after split</a:t>
            </a:r>
          </a:p>
          <a:p>
            <a:r>
              <a:rPr lang="en-US" sz="2000" dirty="0" smtClean="0"/>
              <a:t>- Training error = misclassification error</a:t>
            </a:r>
          </a:p>
        </p:txBody>
      </p:sp>
    </p:spTree>
    <p:extLst>
      <p:ext uri="{BB962C8B-B14F-4D97-AF65-F5344CB8AC3E}">
        <p14:creationId xmlns:p14="http://schemas.microsoft.com/office/powerpoint/2010/main" val="632358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03398" y="1612900"/>
            <a:ext cx="2800477" cy="955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Good?   Bad?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900" y="3028950"/>
            <a:ext cx="32385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942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trees: the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Very intuitive and easy to interpret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Fast to run and fairly easy to implement (Assignment 2 </a:t>
            </a:r>
            <a:r>
              <a:rPr lang="en-US" dirty="0" smtClean="0">
                <a:sym typeface="Wingdings"/>
              </a:rPr>
              <a:t>)</a:t>
            </a:r>
          </a:p>
          <a:p>
            <a:pPr marL="0" indent="0">
              <a:buNone/>
            </a:pPr>
            <a:endParaRPr lang="en-US" dirty="0">
              <a:sym typeface="Wingdings"/>
            </a:endParaRPr>
          </a:p>
          <a:p>
            <a:pPr marL="0" indent="0">
              <a:buNone/>
            </a:pPr>
            <a:r>
              <a:rPr lang="en-US" dirty="0" smtClean="0"/>
              <a:t>Historically, perform fairly well (especially with a few more tricks we’ll see later on)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 prior assumptions about the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502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trees: the 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Be careful with features with lots of values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966286"/>
              </p:ext>
            </p:extLst>
          </p:nvPr>
        </p:nvGraphicFramePr>
        <p:xfrm>
          <a:off x="2956048" y="2276057"/>
          <a:ext cx="4170950" cy="356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190"/>
                <a:gridCol w="834190"/>
                <a:gridCol w="834190"/>
                <a:gridCol w="834190"/>
                <a:gridCol w="834190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67218" y="6108996"/>
            <a:ext cx="5200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Which feature would be at the top here?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183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trees: the 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Can be problematic (slow, bad performance) with </a:t>
            </a:r>
            <a:r>
              <a:rPr lang="en-US" dirty="0" smtClean="0"/>
              <a:t>large </a:t>
            </a:r>
            <a:r>
              <a:rPr lang="en-US" dirty="0" smtClean="0"/>
              <a:t>numbers of features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Can’t learn some very simple data sets (e.g. some types of linearly separable data)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Pruning/tuning can be tricky to get right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971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DT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303794"/>
            <a:ext cx="8153400" cy="438282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Base cases:</a:t>
            </a:r>
          </a:p>
          <a:p>
            <a:pPr marL="514350" indent="-514350">
              <a:buAutoNum type="arabicPeriod"/>
            </a:pPr>
            <a:r>
              <a:rPr lang="en-US" dirty="0" smtClean="0"/>
              <a:t>If all data belong to the same class, pick that label</a:t>
            </a:r>
          </a:p>
          <a:p>
            <a:pPr marL="514350" indent="-514350">
              <a:buAutoNum type="arabicPeriod"/>
            </a:pPr>
            <a:r>
              <a:rPr lang="en-US" dirty="0" smtClean="0"/>
              <a:t>If all the data have the same feature values, pick majority label</a:t>
            </a:r>
          </a:p>
          <a:p>
            <a:pPr marL="514350" indent="-514350">
              <a:buAutoNum type="arabicPeriod"/>
            </a:pPr>
            <a:r>
              <a:rPr lang="en-US" dirty="0" smtClean="0"/>
              <a:t>If we’re out of features to examine, pick majority label</a:t>
            </a:r>
          </a:p>
          <a:p>
            <a:pPr marL="514350" indent="-514350">
              <a:buAutoNum type="arabicPeriod"/>
            </a:pPr>
            <a:r>
              <a:rPr lang="en-US" dirty="0" smtClean="0"/>
              <a:t>If the we don’t have any data left, pick majority label of </a:t>
            </a:r>
            <a:r>
              <a:rPr lang="en-US" i="1" dirty="0" smtClean="0"/>
              <a:t>parent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i="1" dirty="0" smtClean="0">
                <a:solidFill>
                  <a:srgbClr val="FF6600"/>
                </a:solidFill>
              </a:rPr>
              <a:t>If some other stopping criteria </a:t>
            </a:r>
            <a:r>
              <a:rPr lang="en-US" dirty="0" smtClean="0"/>
              <a:t>exists to avoid </a:t>
            </a:r>
            <a:r>
              <a:rPr lang="en-US" dirty="0" err="1" smtClean="0"/>
              <a:t>overfitting</a:t>
            </a:r>
            <a:r>
              <a:rPr lang="en-US" dirty="0" smtClean="0"/>
              <a:t>, pick majority label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Otherwise (i.e. if none of the base cases apply):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calculate the “score” for each feature if we used it to split the data</a:t>
            </a:r>
          </a:p>
          <a:p>
            <a:pPr>
              <a:buFontTx/>
              <a:buChar char="-"/>
            </a:pPr>
            <a:r>
              <a:rPr lang="en-US" dirty="0" smtClean="0"/>
              <a:t>pick the feature with the highest score, partition the data based on that </a:t>
            </a:r>
            <a:r>
              <a:rPr lang="en-US" dirty="0" smtClean="0"/>
              <a:t>data, e.g. </a:t>
            </a:r>
            <a:r>
              <a:rPr lang="en-US" dirty="0" err="1" smtClean="0"/>
              <a:t>data_left</a:t>
            </a:r>
            <a:r>
              <a:rPr lang="en-US" dirty="0" smtClean="0"/>
              <a:t> and </a:t>
            </a:r>
            <a:r>
              <a:rPr lang="en-US" dirty="0" err="1" smtClean="0"/>
              <a:t>data_right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Recurse</a:t>
            </a:r>
            <a:r>
              <a:rPr lang="en-US" dirty="0" smtClean="0"/>
              <a:t>, i.e. </a:t>
            </a:r>
            <a:r>
              <a:rPr lang="en-US" dirty="0" err="1" smtClean="0"/>
              <a:t>DT_train</a:t>
            </a:r>
            <a:r>
              <a:rPr lang="en-US" dirty="0" smtClean="0"/>
              <a:t>(</a:t>
            </a:r>
            <a:r>
              <a:rPr lang="en-US" dirty="0" err="1" smtClean="0"/>
              <a:t>data_left</a:t>
            </a:r>
            <a:r>
              <a:rPr lang="en-US" dirty="0" smtClean="0"/>
              <a:t>) and </a:t>
            </a:r>
            <a:r>
              <a:rPr lang="en-US" dirty="0" err="1" smtClean="0"/>
              <a:t>DT_train</a:t>
            </a:r>
            <a:r>
              <a:rPr lang="en-US" dirty="0" smtClean="0"/>
              <a:t>(</a:t>
            </a:r>
            <a:r>
              <a:rPr lang="en-US" dirty="0" err="1" smtClean="0"/>
              <a:t>data_right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r>
              <a:rPr lang="en-US" dirty="0" smtClean="0"/>
              <a:t>Make tree with feature as the splitting criterion with the decision trees returned from the recursive calls as the children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0874" y="1775607"/>
            <a:ext cx="1577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DT_train</a:t>
            </a:r>
            <a:r>
              <a:rPr lang="en-US" dirty="0" smtClean="0"/>
              <a:t>(data):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674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Times New Roman" charset="0"/>
              </a:rPr>
              <a:t>Short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Tree with internal nodes labeled by features</a:t>
            </a:r>
          </a:p>
          <a:p>
            <a:endParaRPr lang="en-US" sz="2400" dirty="0" smtClean="0"/>
          </a:p>
          <a:p>
            <a:r>
              <a:rPr lang="en-US" sz="2400" dirty="0" smtClean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 smtClean="0"/>
              <a:t>Leaves labeled with classes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Leave = 10 AM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Weather = Rainy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510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Accident = No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Stall = No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740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28575" cmpd="sng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Times New Roman" charset="0"/>
              </a:rPr>
              <a:t>Short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28575" cmpd="sng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Tree with internal nodes labeled by features</a:t>
            </a:r>
          </a:p>
          <a:p>
            <a:endParaRPr lang="en-US" sz="2400" dirty="0" smtClean="0"/>
          </a:p>
          <a:p>
            <a:r>
              <a:rPr lang="en-US" sz="2400" dirty="0" smtClean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 smtClean="0"/>
              <a:t>Leaves labeled with classes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Leave = 10 AM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Weather = Rainy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510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Accident = No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Stall = No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308643" y="4761831"/>
            <a:ext cx="1006562" cy="533400"/>
          </a:xfrm>
          <a:prstGeom prst="ellipse">
            <a:avLst/>
          </a:prstGeom>
          <a:noFill/>
          <a:ln w="381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51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47" y="141710"/>
            <a:ext cx="9205495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ride or not to ride, that is the question…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73159" y="6058385"/>
            <a:ext cx="3077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Build a decision tree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672435"/>
              </p:ext>
            </p:extLst>
          </p:nvPr>
        </p:nvGraphicFramePr>
        <p:xfrm>
          <a:off x="1751264" y="1667123"/>
          <a:ext cx="550778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947"/>
                <a:gridCol w="1376947"/>
                <a:gridCol w="1219893"/>
                <a:gridCol w="1534001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Terrain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Unicycle-type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Weather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Go-For-Ride?</a:t>
                      </a:r>
                      <a:endParaRPr lang="en-US" sz="18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Trail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Rainy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Road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Sunny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Trail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Mountain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Rainy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Rainy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Snowy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Mountain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5292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2891</TotalTime>
  <Words>4118</Words>
  <Application>Microsoft Macintosh PowerPoint</Application>
  <PresentationFormat>On-screen Show (4:3)</PresentationFormat>
  <Paragraphs>2126</Paragraphs>
  <Slides>65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7" baseType="lpstr">
      <vt:lpstr>Median</vt:lpstr>
      <vt:lpstr>Worksheet</vt:lpstr>
      <vt:lpstr>Decision trees</vt:lpstr>
      <vt:lpstr>Admin</vt:lpstr>
      <vt:lpstr>A sample data set</vt:lpstr>
      <vt:lpstr>Decision trees</vt:lpstr>
      <vt:lpstr>Decision trees</vt:lpstr>
      <vt:lpstr>Decision trees</vt:lpstr>
      <vt:lpstr>Decision trees</vt:lpstr>
      <vt:lpstr>Decision trees</vt:lpstr>
      <vt:lpstr>To ride or not to ride, that is the question…</vt:lpstr>
      <vt:lpstr>Recursive approach</vt:lpstr>
      <vt:lpstr>Partitioning the data</vt:lpstr>
      <vt:lpstr>Partitioning the data</vt:lpstr>
      <vt:lpstr>Partitioning the data</vt:lpstr>
      <vt:lpstr>Partitioning the data</vt:lpstr>
      <vt:lpstr>Partitioning the data</vt:lpstr>
      <vt:lpstr>Partitioning the data</vt:lpstr>
      <vt:lpstr>Partitioning the data</vt:lpstr>
      <vt:lpstr>Partitioning the data</vt:lpstr>
      <vt:lpstr>Partitioning the data</vt:lpstr>
      <vt:lpstr>Decision trees</vt:lpstr>
      <vt:lpstr>Decision trees</vt:lpstr>
      <vt:lpstr>Decision trees</vt:lpstr>
      <vt:lpstr>Decision trees</vt:lpstr>
      <vt:lpstr>Training error vs. accuracy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Recurse</vt:lpstr>
      <vt:lpstr>Problematic data</vt:lpstr>
      <vt:lpstr>Recursive approach</vt:lpstr>
      <vt:lpstr>What would the tree look like for…</vt:lpstr>
      <vt:lpstr>What would the tree look like for…</vt:lpstr>
      <vt:lpstr>What would the tree look like for…</vt:lpstr>
      <vt:lpstr>What would the tree look like for…</vt:lpstr>
      <vt:lpstr>What would the tree look like for…</vt:lpstr>
      <vt:lpstr>Overfitting</vt:lpstr>
      <vt:lpstr>Overfitting</vt:lpstr>
      <vt:lpstr>Test set error!</vt:lpstr>
      <vt:lpstr>Overfitting</vt:lpstr>
      <vt:lpstr>Overfitting</vt:lpstr>
      <vt:lpstr>Preventing overfitting</vt:lpstr>
      <vt:lpstr>Preventing overfitting</vt:lpstr>
      <vt:lpstr>Preventing overfitting: pruning</vt:lpstr>
      <vt:lpstr>Preventing overfitting: pruning</vt:lpstr>
      <vt:lpstr>Preventing overfitting: pruning</vt:lpstr>
      <vt:lpstr>Preventing overfitting: pruning</vt:lpstr>
      <vt:lpstr>Handling non-binary attributes</vt:lpstr>
      <vt:lpstr>Features with multiple values</vt:lpstr>
      <vt:lpstr>Real-valued features</vt:lpstr>
      <vt:lpstr>Other splitting criterion</vt:lpstr>
      <vt:lpstr>Other splitting criterion</vt:lpstr>
      <vt:lpstr>Decision trees</vt:lpstr>
      <vt:lpstr>Decision trees: the good</vt:lpstr>
      <vt:lpstr>Decision trees: the bad</vt:lpstr>
      <vt:lpstr>Decision trees: the bad</vt:lpstr>
      <vt:lpstr>Final DT algorithm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327</cp:revision>
  <dcterms:created xsi:type="dcterms:W3CDTF">2013-09-08T20:10:23Z</dcterms:created>
  <dcterms:modified xsi:type="dcterms:W3CDTF">2016-09-01T22:46:54Z</dcterms:modified>
</cp:coreProperties>
</file>