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embeddings/oleObject2.bin" ContentType="application/vnd.openxmlformats-officedocument.oleObject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embeddings/oleObject3.bin" ContentType="application/vnd.openxmlformats-officedocument.oleObject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9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58" r:id="rId3"/>
    <p:sldId id="359" r:id="rId4"/>
    <p:sldId id="389" r:id="rId5"/>
    <p:sldId id="391" r:id="rId6"/>
    <p:sldId id="360" r:id="rId7"/>
    <p:sldId id="361" r:id="rId8"/>
    <p:sldId id="362" r:id="rId9"/>
    <p:sldId id="363" r:id="rId10"/>
    <p:sldId id="364" r:id="rId11"/>
    <p:sldId id="365" r:id="rId12"/>
    <p:sldId id="392" r:id="rId13"/>
    <p:sldId id="393" r:id="rId14"/>
    <p:sldId id="366" r:id="rId15"/>
    <p:sldId id="367" r:id="rId16"/>
    <p:sldId id="394" r:id="rId17"/>
    <p:sldId id="368" r:id="rId18"/>
    <p:sldId id="369" r:id="rId19"/>
    <p:sldId id="436" r:id="rId20"/>
    <p:sldId id="370" r:id="rId21"/>
    <p:sldId id="376" r:id="rId22"/>
    <p:sldId id="377" r:id="rId23"/>
    <p:sldId id="378" r:id="rId24"/>
    <p:sldId id="395" r:id="rId25"/>
    <p:sldId id="396" r:id="rId26"/>
    <p:sldId id="413" r:id="rId27"/>
    <p:sldId id="397" r:id="rId28"/>
    <p:sldId id="398" r:id="rId29"/>
    <p:sldId id="399" r:id="rId30"/>
    <p:sldId id="404" r:id="rId31"/>
    <p:sldId id="405" r:id="rId32"/>
    <p:sldId id="406" r:id="rId33"/>
    <p:sldId id="407" r:id="rId34"/>
    <p:sldId id="408" r:id="rId35"/>
    <p:sldId id="432" r:id="rId36"/>
    <p:sldId id="409" r:id="rId37"/>
    <p:sldId id="410" r:id="rId38"/>
    <p:sldId id="434" r:id="rId39"/>
    <p:sldId id="411" r:id="rId40"/>
    <p:sldId id="412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C461-7B3B-E741-925E-CE7B76E12C2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46-C726-C34C-BA48-01F2805D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chain rule!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chain rule!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15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Relationship Id="rId9" Type="http://schemas.openxmlformats.org/officeDocument/2006/relationships/tags" Target="../tags/tag33.xml"/><Relationship Id="rId10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4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14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4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 probability of X </a:t>
            </a:r>
            <a:r>
              <a:rPr lang="en-US" sz="2000" i="1" dirty="0" smtClean="0">
                <a:solidFill>
                  <a:srgbClr val="775F55"/>
                </a:solidFill>
              </a:rPr>
              <a:t>and</a:t>
            </a:r>
            <a:r>
              <a:rPr lang="en-US" sz="2000" dirty="0" smtClean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 distribution over the cross product of possible values</a:t>
            </a:r>
            <a:endParaRPr lang="en-US" sz="2000" dirty="0">
              <a:solidFill>
                <a:srgbClr val="775F55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7563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298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  <a:r>
              <a:rPr lang="en-US" sz="2800" dirty="0" err="1" smtClean="0">
                <a:solidFill>
                  <a:srgbClr val="FF0000"/>
                </a:solidFill>
              </a:rPr>
              <a:t>P(ENGPass</a:t>
            </a:r>
            <a:r>
              <a:rPr lang="en-US" sz="2800" dirty="0" smtClean="0">
                <a:solidFill>
                  <a:srgbClr val="FF0000"/>
                </a:solidFill>
              </a:rPr>
              <a:t>)?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smtClean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Font typeface="Wingdings"/>
              <a:buNone/>
            </a:pPr>
            <a:endParaRPr lang="en-US" sz="2400" i="1" smtClean="0">
              <a:solidFill>
                <a:srgbClr val="775F55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2400" i="1" smtClean="0">
                <a:solidFill>
                  <a:srgbClr val="775F55"/>
                </a:solidFill>
              </a:rPr>
              <a:t>All</a:t>
            </a:r>
            <a:r>
              <a:rPr lang="en-US" sz="2400" smtClean="0">
                <a:solidFill>
                  <a:srgbClr val="775F55"/>
                </a:solidFill>
              </a:rPr>
              <a:t> questions/probabilities of the two variables can be calculate from the joint distribution</a:t>
            </a:r>
            <a:endParaRPr lang="en-US" sz="2400" dirty="0" smtClean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did you figure that out?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0.92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64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09151"/>
              </p:ext>
            </p:extLst>
          </p:nvPr>
        </p:nvGraphicFramePr>
        <p:xfrm>
          <a:off x="5820330" y="32004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73114"/>
              </p:ext>
            </p:extLst>
          </p:nvPr>
        </p:nvGraphicFramePr>
        <p:xfrm>
          <a:off x="5820330" y="48006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73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0.92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/>
            </a:r>
            <a:br>
              <a:rPr lang="en-US" sz="2400" dirty="0" smtClean="0">
                <a:solidFill>
                  <a:srgbClr val="775F55"/>
                </a:solidFill>
              </a:rPr>
            </a:br>
            <a:r>
              <a:rPr lang="en-US" sz="2400" dirty="0" smtClean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given</a:t>
            </a:r>
            <a:r>
              <a:rPr lang="en-US" sz="2400" dirty="0" smtClean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 smtClean="0">
                <a:solidFill>
                  <a:srgbClr val="775F55"/>
                </a:solidFill>
              </a:rPr>
              <a:t>given</a:t>
            </a:r>
            <a:r>
              <a:rPr lang="en-US" sz="2000" dirty="0" smtClean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the document is about Chardonnay, given that it contains the word “Pinot”?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the word “noir” given that the sentence also contains the word “pinot”?</a:t>
            </a:r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4" name="Equation" r:id="rId13" imgW="774700" imgH="177800" progId="Equation.3">
                  <p:embed/>
                </p:oleObj>
              </mc:Choice>
              <mc:Fallback>
                <p:oleObj name="Equation" r:id="rId13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terms of </a:t>
            </a:r>
            <a:r>
              <a:rPr lang="en-US" sz="2400" dirty="0" err="1" smtClean="0">
                <a:solidFill>
                  <a:srgbClr val="FF0000"/>
                </a:solidFill>
              </a:rPr>
              <a:t>pior</a:t>
            </a:r>
            <a:r>
              <a:rPr lang="en-US" sz="2400" dirty="0" smtClean="0">
                <a:solidFill>
                  <a:srgbClr val="FF0000"/>
                </a:solidFill>
              </a:rPr>
              <a:t> and joint distributions, what is the conditional probability distribution?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88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y has happened, in what proportion of those events does x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p(</a:t>
            </a:r>
            <a:r>
              <a:rPr lang="en-US" sz="2000" dirty="0" err="1" smtClean="0">
                <a:solidFill>
                  <a:srgbClr val="FF0000"/>
                </a:solidFill>
              </a:rPr>
              <a:t>MLPass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9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p(</a:t>
            </a:r>
            <a:r>
              <a:rPr lang="en-US" sz="2000" dirty="0" err="1" smtClean="0">
                <a:solidFill>
                  <a:srgbClr val="FF0000"/>
                </a:solidFill>
              </a:rPr>
              <a:t>MLPass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90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91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92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this is very different than p(</a:t>
            </a:r>
            <a:r>
              <a:rPr lang="en-US" sz="2400" dirty="0" err="1" smtClean="0">
                <a:solidFill>
                  <a:srgbClr val="0000FF"/>
                </a:solidFill>
              </a:rPr>
              <a:t>MLPass</a:t>
            </a:r>
            <a:r>
              <a:rPr lang="en-US" sz="2400" dirty="0" smtClean="0">
                <a:solidFill>
                  <a:srgbClr val="0000FF"/>
                </a:solidFill>
              </a:rPr>
              <a:t>=true) = 0.89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are distributions over 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74810"/>
            <a:ext cx="30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Conditional probability</a:t>
            </a: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63"/>
              </p:ext>
            </p:extLst>
          </p:nvPr>
        </p:nvGraphicFramePr>
        <p:xfrm>
          <a:off x="5994400" y="2971800"/>
          <a:ext cx="1090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7" name="Equation" r:id="rId3" imgW="533400" imgH="203200" progId="Equation.3">
                  <p:embed/>
                </p:oleObj>
              </mc:Choice>
              <mc:Fallback>
                <p:oleObj name="Equation" r:id="rId3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971800"/>
                        <a:ext cx="10906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759" y="182721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Unconditional/prior</a:t>
            </a:r>
          </a:p>
          <a:p>
            <a:r>
              <a:rPr lang="en-US" sz="2400" dirty="0" smtClean="0"/>
              <a:t>probability</a:t>
            </a:r>
            <a:endParaRPr lang="en-US" sz="2400" dirty="0"/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6372"/>
              </p:ext>
            </p:extLst>
          </p:nvPr>
        </p:nvGraphicFramePr>
        <p:xfrm>
          <a:off x="1408112" y="2971800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8" name="Equation" r:id="rId5" imgW="355600" imgH="203200" progId="Equation.3">
                  <p:embed/>
                </p:oleObj>
              </mc:Choice>
              <mc:Fallback>
                <p:oleObj name="Equation" r:id="rId5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2971800"/>
                        <a:ext cx="7270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55357"/>
              </p:ext>
            </p:extLst>
          </p:nvPr>
        </p:nvGraphicFramePr>
        <p:xfrm>
          <a:off x="787096" y="4114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26566"/>
              </p:ext>
            </p:extLst>
          </p:nvPr>
        </p:nvGraphicFramePr>
        <p:xfrm>
          <a:off x="5486400" y="4153104"/>
          <a:ext cx="327964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20"/>
                <a:gridCol w="1913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MLPass|EngPass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=false)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0.875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Midterm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Mean:	 	37 (83%)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Q1: 	 	35 (80%)</a:t>
            </a:r>
            <a:br>
              <a:rPr lang="en-US" dirty="0" smtClean="0"/>
            </a:br>
            <a:r>
              <a:rPr lang="en-US" dirty="0" smtClean="0"/>
              <a:t>	Median:	38 (88%)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Q3:		39.5 (92%)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 5 grading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When talking about a particular </a:t>
            </a:r>
            <a:r>
              <a:rPr lang="en-US" sz="2800" dirty="0" smtClean="0">
                <a:solidFill>
                  <a:srgbClr val="775F55"/>
                </a:solidFill>
              </a:rPr>
              <a:t>random variable value, </a:t>
            </a:r>
            <a:r>
              <a:rPr lang="en-US" sz="2800" dirty="0" smtClean="0">
                <a:solidFill>
                  <a:srgbClr val="775F55"/>
                </a:solidFill>
              </a:rPr>
              <a:t>you should technically write p(X=x), etc.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/>
            </a:r>
            <a:br>
              <a:rPr lang="en-US" sz="2800" dirty="0" smtClean="0">
                <a:solidFill>
                  <a:srgbClr val="775F55"/>
                </a:solidFill>
              </a:rPr>
            </a:br>
            <a:r>
              <a:rPr lang="en-US" sz="2800" dirty="0" smtClean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/>
            </a:r>
            <a:br>
              <a:rPr lang="en-US" sz="2800" dirty="0" smtClean="0">
                <a:solidFill>
                  <a:srgbClr val="775F55"/>
                </a:solidFill>
              </a:rPr>
            </a:br>
            <a:r>
              <a:rPr lang="en-US" sz="2800" dirty="0" smtClean="0">
                <a:solidFill>
                  <a:srgbClr val="775F55"/>
                </a:solidFill>
              </a:rPr>
              <a:t>Also, we may also say P(X) or p(x) to generically mean any particular value, i.e. P(X=</a:t>
            </a:r>
            <a:r>
              <a:rPr lang="en-US" sz="2800" dirty="0" err="1" smtClean="0">
                <a:solidFill>
                  <a:srgbClr val="775F55"/>
                </a:solidFill>
              </a:rPr>
              <a:t>x</a:t>
            </a:r>
            <a:r>
              <a:rPr lang="en-US" sz="2800" dirty="0" smtClean="0">
                <a:solidFill>
                  <a:srgbClr val="775F55"/>
                </a:solidFill>
              </a:rPr>
              <a:t>)</a:t>
            </a:r>
            <a:endParaRPr lang="en-US" sz="2800" dirty="0">
              <a:solidFill>
                <a:srgbClr val="775F55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6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</a:t>
            </a:r>
            <a:r>
              <a:rPr lang="en-US" dirty="0" smtClean="0">
                <a:ea typeface="ＭＳ Ｐゴシック" charset="-128"/>
              </a:rPr>
              <a:t> ?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n-US" i="1" dirty="0" smtClean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</a:t>
            </a:r>
            <a:r>
              <a:rPr lang="en-US" dirty="0" smtClean="0"/>
              <a:t> probabilities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 smtClean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 smtClean="0">
                <a:solidFill>
                  <a:schemeClr val="tx2"/>
                </a:solidFill>
              </a:rPr>
              <a:t>1</a:t>
            </a:r>
            <a:r>
              <a:rPr lang="en-US" sz="2500" dirty="0" smtClean="0">
                <a:solidFill>
                  <a:schemeClr val="tx2"/>
                </a:solidFill>
              </a:rPr>
              <a:t>, e</a:t>
            </a:r>
            <a:r>
              <a:rPr lang="en-US" sz="2500" baseline="-25000" dirty="0" smtClean="0">
                <a:solidFill>
                  <a:schemeClr val="tx2"/>
                </a:solidFill>
              </a:rPr>
              <a:t>2</a:t>
            </a:r>
            <a:r>
              <a:rPr lang="en-US" sz="2500" dirty="0" smtClean="0">
                <a:solidFill>
                  <a:schemeClr val="tx2"/>
                </a:solidFill>
              </a:rPr>
              <a:t>, …, e</a:t>
            </a:r>
            <a:r>
              <a:rPr lang="en-US" sz="2500" baseline="-25000" dirty="0" smtClean="0">
                <a:solidFill>
                  <a:schemeClr val="tx2"/>
                </a:solidFill>
              </a:rPr>
              <a:t>n</a:t>
            </a:r>
            <a:endParaRPr lang="en-US" sz="2500" dirty="0" smtClean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(E1, E2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268"/>
              </p:ext>
            </p:extLst>
          </p:nvPr>
        </p:nvGraphicFramePr>
        <p:xfrm>
          <a:off x="1715814" y="40386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36" name="Equation" r:id="rId6" imgW="1270000" imgH="368300" progId="Equation.3">
                  <p:embed/>
                </p:oleObj>
              </mc:Choice>
              <mc:Fallback>
                <p:oleObj name="Equation" r:id="rId6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0386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(aka product rule)</a:t>
            </a:r>
            <a:endParaRPr lang="en-US" dirty="0"/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81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82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AND</a:t>
            </a:r>
            <a:r>
              <a:rPr lang="en-US" sz="2400" dirty="0" smtClean="0">
                <a:solidFill>
                  <a:srgbClr val="775F55"/>
                </a:solidFill>
              </a:rPr>
              <a:t> Y occurring as two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Y occurs with some probability P(Y)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Then, X occurs, given that Y has occurred</a:t>
            </a:r>
          </a:p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 </a:t>
            </a: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707822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2" name="Equation" r:id="rId3" imgW="1892300" imgH="177800" progId="Equation.3">
                  <p:embed/>
                </p:oleObj>
              </mc:Choice>
              <mc:Fallback>
                <p:oleObj name="Equation" r:id="rId3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3" name="Equation" r:id="rId5" imgW="1765300" imgH="177800" progId="Equation.3">
                  <p:embed/>
                </p:oleObj>
              </mc:Choice>
              <mc:Fallback>
                <p:oleObj name="Equation" r:id="rId5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4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5" name="Equation" r:id="rId9" imgW="1778000" imgH="177800" progId="Equation.3">
                  <p:embed/>
                </p:oleObj>
              </mc:Choice>
              <mc:Fallback>
                <p:oleObj name="Equation" r:id="rId9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9277"/>
              </p:ext>
            </p:extLst>
          </p:nvPr>
        </p:nvGraphicFramePr>
        <p:xfrm>
          <a:off x="1676400" y="4724400"/>
          <a:ext cx="5181600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6" name="Equation" r:id="rId11" imgW="1244600" imgH="177800" progId="Equation.3">
                  <p:embed/>
                </p:oleObj>
              </mc:Choice>
              <mc:Fallback>
                <p:oleObj name="Equation" r:id="rId11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181600" cy="740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chain rule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P(X|Y) </a:t>
            </a:r>
            <a:endParaRPr lang="en-US" sz="2100" dirty="0">
              <a:solidFill>
                <a:srgbClr val="775F55"/>
              </a:solidFill>
            </a:endParaRP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37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38" name="Equation" r:id="rId5" imgW="1384300" imgH="368300" progId="Equation.3">
                  <p:embed/>
                </p:oleObj>
              </mc:Choice>
              <mc:Fallback>
                <p:oleObj name="Equation" r:id="rId5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19800"/>
            <a:ext cx="782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This is called “summing over” or “marginalizing out” a variable 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’ rule (theorem)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1905000"/>
            <a:ext cx="7342188" cy="2133600"/>
            <a:chOff x="762000" y="1905000"/>
            <a:chExt cx="7342188" cy="2133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125975"/>
                </p:ext>
              </p:extLst>
            </p:nvPr>
          </p:nvGraphicFramePr>
          <p:xfrm>
            <a:off x="762000" y="19050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36" name="Equation" r:id="rId3" imgW="1193800" imgH="393700" progId="Equation.3">
                    <p:embed/>
                  </p:oleObj>
                </mc:Choice>
                <mc:Fallback>
                  <p:oleObj name="Equation" r:id="rId3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9050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12891"/>
                </p:ext>
              </p:extLst>
            </p:nvPr>
          </p:nvGraphicFramePr>
          <p:xfrm>
            <a:off x="5029200" y="19812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37" name="Equation" r:id="rId5" imgW="1473200" imgH="177800" progId="Equation.3">
                    <p:embed/>
                  </p:oleObj>
                </mc:Choice>
                <mc:Fallback>
                  <p:oleObj name="Equation" r:id="rId5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9812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9812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923381"/>
                </p:ext>
              </p:extLst>
            </p:nvPr>
          </p:nvGraphicFramePr>
          <p:xfrm>
            <a:off x="796925" y="32337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38" name="Equation" r:id="rId7" imgW="1193800" imgH="393700" progId="Equation.3">
                    <p:embed/>
                  </p:oleObj>
                </mc:Choice>
                <mc:Fallback>
                  <p:oleObj name="Equation" r:id="rId7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32337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10026"/>
                </p:ext>
              </p:extLst>
            </p:nvPr>
          </p:nvGraphicFramePr>
          <p:xfrm>
            <a:off x="5038725" y="33099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39" name="Equation" r:id="rId9" imgW="1498600" imgH="177800" progId="Equation.3">
                    <p:embed/>
                  </p:oleObj>
                </mc:Choice>
                <mc:Fallback>
                  <p:oleObj name="Equation" r:id="rId9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33099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33099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</p:grp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0" name="Equation" r:id="rId11" imgW="1574800" imgH="393700" progId="Equation.3">
                  <p:embed/>
                </p:oleObj>
              </mc:Choice>
              <mc:Fallback>
                <p:oleObj name="Equation" r:id="rId11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Sometimes this can be more intuitive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4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775F55"/>
                </a:solidFill>
              </a:rPr>
              <a:t>p(disease</a:t>
            </a:r>
            <a:r>
              <a:rPr lang="en-US" sz="2400" dirty="0" smtClean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For everyone who had those symptoms, how many had the disease?</a:t>
            </a:r>
          </a:p>
          <a:p>
            <a:pPr lvl="1"/>
            <a:r>
              <a:rPr lang="en-US" sz="2000" dirty="0" err="1" smtClean="0">
                <a:solidFill>
                  <a:srgbClr val="775F55"/>
                </a:solidFill>
              </a:rPr>
              <a:t>p(symptoms|disease</a:t>
            </a:r>
            <a:r>
              <a:rPr lang="en-US" sz="2000" dirty="0" smtClean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775F55"/>
                </a:solidFill>
              </a:rPr>
              <a:t>For everyone that had the disease, how many had this symptom?</a:t>
            </a:r>
          </a:p>
          <a:p>
            <a:pPr lvl="2"/>
            <a:endParaRPr lang="en-US" sz="1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 label| features 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For all examples that had those features, how many had that label?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p(features | label)</a:t>
            </a:r>
          </a:p>
          <a:p>
            <a:pPr lvl="2"/>
            <a:r>
              <a:rPr lang="en-US" sz="1800" dirty="0" smtClean="0">
                <a:solidFill>
                  <a:srgbClr val="775F55"/>
                </a:solidFill>
              </a:rPr>
              <a:t>For all the examples with that label, how many had this feature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r>
              <a:rPr lang="en-US" sz="2400" dirty="0" err="1" smtClean="0">
                <a:solidFill>
                  <a:srgbClr val="775F55"/>
                </a:solidFill>
              </a:rPr>
              <a:t>p(cause</a:t>
            </a:r>
            <a:r>
              <a:rPr lang="en-US" sz="2400" dirty="0" smtClean="0">
                <a:solidFill>
                  <a:srgbClr val="775F55"/>
                </a:solidFill>
              </a:rPr>
              <a:t> | effect) vs. </a:t>
            </a:r>
            <a:r>
              <a:rPr lang="en-US" sz="2400" dirty="0" err="1" smtClean="0">
                <a:solidFill>
                  <a:srgbClr val="775F55"/>
                </a:solidFill>
              </a:rPr>
              <a:t>p(effect</a:t>
            </a:r>
            <a:r>
              <a:rPr lang="en-US" sz="2400" dirty="0" smtClean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5806" y="2286000"/>
            <a:ext cx="8235950" cy="315430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</a:t>
            </a:r>
            <a:r>
              <a:rPr lang="en-US" sz="2400" dirty="0" smtClean="0">
                <a:solidFill>
                  <a:schemeClr val="tx2"/>
                </a:solidFill>
              </a:rPr>
              <a:t>die</a:t>
            </a:r>
            <a:r>
              <a:rPr lang="en-US" sz="2400" dirty="0" smtClean="0">
                <a:solidFill>
                  <a:schemeClr val="tx2"/>
                </a:solidFill>
              </a:rPr>
              <a:t>, “look at” another </a:t>
            </a:r>
            <a:r>
              <a:rPr lang="en-US" sz="2400" dirty="0" smtClean="0">
                <a:solidFill>
                  <a:schemeClr val="tx2"/>
                </a:solidFill>
              </a:rPr>
              <a:t>example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</a:t>
            </a:r>
            <a:r>
              <a:rPr lang="en-US" sz="2400" dirty="0" smtClean="0">
                <a:solidFill>
                  <a:schemeClr val="tx2"/>
                </a:solidFill>
              </a:rPr>
              <a:t>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For machine learning the sample spaces </a:t>
            </a:r>
            <a:r>
              <a:rPr lang="en-US" sz="2400" dirty="0" smtClean="0">
                <a:solidFill>
                  <a:schemeClr val="tx2"/>
                </a:solidFill>
              </a:rPr>
              <a:t>can be </a:t>
            </a:r>
            <a:r>
              <a:rPr lang="en-US" sz="2400" b="1" i="1" dirty="0" smtClean="0">
                <a:solidFill>
                  <a:schemeClr val="tx2"/>
                </a:solidFill>
              </a:rPr>
              <a:t>very</a:t>
            </a:r>
            <a:r>
              <a:rPr lang="en-US" sz="2400" dirty="0" smtClean="0">
                <a:solidFill>
                  <a:schemeClr val="tx2"/>
                </a:solidFill>
              </a:rPr>
              <a:t> large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just won’t put these away.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These, I just won’t put away.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object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 just won’t put       away.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</a:t>
            </a:r>
            <a:r>
              <a:rPr lang="en-US" sz="3200" dirty="0" smtClean="0"/>
              <a:t> did you put       away?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 smtClean="0">
                <a:solidFill>
                  <a:srgbClr val="0000FF"/>
                </a:solidFill>
              </a:rPr>
              <a:t>that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 smtClean="0"/>
              <a:t>put       away.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Whose</a:t>
            </a:r>
            <a:r>
              <a:rPr lang="en-US" sz="3200" dirty="0" smtClean="0"/>
              <a:t> socks did you fold      and put       away?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fold       ?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put        away?</a:t>
              </a:r>
              <a:endParaRPr lang="en-US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These</a:t>
            </a:r>
            <a:r>
              <a:rPr lang="en-US" sz="3200" dirty="0" smtClean="0"/>
              <a:t> I’ll put       away without folding       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These</a:t>
              </a:r>
              <a:r>
                <a:rPr lang="en-US" sz="3200" dirty="0" smtClean="0"/>
                <a:t> without folding         .</a:t>
              </a:r>
              <a:endParaRPr lang="en-US" sz="3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 smtClean="0"/>
                  <a:t> I’ll put        away.</a:t>
                </a:r>
                <a:endParaRPr lang="en-US" sz="32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       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1. Cannot exist by themselves (parasitic)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my pants away without folding        .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2. They’re optional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them.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http://literalminded.wordpress.com/2009/02/10/dougs-parasitic-gap/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Problem: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Maggie Louise Gal (aka “ML” Gal)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 smtClean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Maggie </a:t>
            </a:r>
            <a:r>
              <a:rPr lang="en-US" dirty="0" smtClean="0">
                <a:solidFill>
                  <a:srgbClr val="775F55"/>
                </a:solidFill>
              </a:rPr>
              <a:t>Louise </a:t>
            </a:r>
            <a:r>
              <a:rPr lang="en-US" dirty="0">
                <a:solidFill>
                  <a:srgbClr val="775F55"/>
                </a:solidFill>
              </a:rPr>
              <a:t>Gal (aka “ML” Gal)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question do we want to ask?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Maggie </a:t>
            </a:r>
            <a:r>
              <a:rPr lang="en-US" dirty="0" smtClean="0">
                <a:solidFill>
                  <a:srgbClr val="775F55"/>
                </a:solidFill>
              </a:rPr>
              <a:t>Louise </a:t>
            </a:r>
            <a:r>
              <a:rPr lang="en-US" dirty="0">
                <a:solidFill>
                  <a:srgbClr val="775F55"/>
                </a:solidFill>
              </a:rPr>
              <a:t>Gal (aka “ML” Gal)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34" name="Equation" r:id="rId3" imgW="1308100" imgH="393700" progId="Equation.3">
                  <p:embed/>
                </p:oleObj>
              </mc:Choice>
              <mc:Fallback>
                <p:oleObj name="Equation" r:id="rId3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35" name="Equation" r:id="rId5" imgW="1054100" imgH="558800" progId="Equation.3">
                  <p:embed/>
                </p:oleObj>
              </mc:Choice>
              <mc:Fallback>
                <p:oleObj name="Equation" r:id="rId5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36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Maggie </a:t>
            </a:r>
            <a:r>
              <a:rPr lang="en-US" dirty="0" smtClean="0">
                <a:solidFill>
                  <a:srgbClr val="775F55"/>
                </a:solidFill>
              </a:rPr>
              <a:t>Louise </a:t>
            </a:r>
            <a:r>
              <a:rPr lang="en-US" dirty="0">
                <a:solidFill>
                  <a:srgbClr val="775F55"/>
                </a:solidFill>
              </a:rPr>
              <a:t>Gal (aka “ML” Gal)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94549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</a:t>
            </a:r>
            <a:r>
              <a:rPr lang="en-US" dirty="0" smtClean="0"/>
              <a:t>probability </a:t>
            </a:r>
            <a:r>
              <a:rPr lang="en-US" dirty="0"/>
              <a:t>t</a:t>
            </a:r>
            <a:r>
              <a:rPr lang="en-US" dirty="0" smtClean="0"/>
              <a:t>heory</a:t>
            </a:r>
            <a:r>
              <a:rPr lang="en-US" dirty="0" smtClean="0"/>
              <a:t>: </a:t>
            </a:r>
            <a:r>
              <a:rPr lang="en-US" dirty="0"/>
              <a:t>t</a:t>
            </a:r>
            <a:r>
              <a:rPr lang="en-US" dirty="0" smtClean="0"/>
              <a:t>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778899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</a:t>
            </a:r>
            <a:r>
              <a:rPr lang="en-US" sz="2000" dirty="0" smtClean="0">
                <a:solidFill>
                  <a:schemeClr val="tx2"/>
                </a:solidFill>
              </a:rPr>
              <a:t>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Machine learning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A particular feature has 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particular 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An example, i.e. a particular setting of 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feature 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label = Chardonnay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91" name="Equation" r:id="rId3" imgW="2159000" imgH="393700" progId="Equation.3">
                  <p:embed/>
                </p:oleObj>
              </mc:Choice>
              <mc:Fallback>
                <p:oleObj name="Equation" r:id="rId3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92" name="Equation" r:id="rId5" imgW="2616200" imgH="368300" progId="Equation.3">
                  <p:embed/>
                </p:oleObj>
              </mc:Choice>
              <mc:Fallback>
                <p:oleObj name="Equation" r:id="rId5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Maggie </a:t>
            </a:r>
            <a:r>
              <a:rPr lang="en-US" dirty="0" smtClean="0">
                <a:solidFill>
                  <a:srgbClr val="775F55"/>
                </a:solidFill>
              </a:rPr>
              <a:t>Louise </a:t>
            </a:r>
            <a:r>
              <a:rPr lang="en-US" dirty="0">
                <a:solidFill>
                  <a:srgbClr val="775F55"/>
                </a:solidFill>
              </a:rPr>
              <a:t>Gal (aka “ML” Gal)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the data with a probabilistic model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specifically, learn p(</a:t>
            </a:r>
            <a:r>
              <a:rPr lang="en-US" sz="2400" i="1" dirty="0" smtClean="0"/>
              <a:t>features,</a:t>
            </a:r>
            <a:r>
              <a:rPr lang="en-US" sz="2400" i="1" dirty="0"/>
              <a:t> </a:t>
            </a:r>
            <a:r>
              <a:rPr lang="en-US" sz="2400" i="1" dirty="0" smtClean="0"/>
              <a:t>label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p(</a:t>
            </a:r>
            <a:r>
              <a:rPr lang="en-US" sz="2400" i="1" dirty="0" smtClean="0"/>
              <a:t>features, label</a:t>
            </a:r>
            <a:r>
              <a:rPr lang="en-US" sz="2400" dirty="0" smtClean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example: classifying fruit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red, round, leaf, 3oz,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green, round, no leaf, 4oz,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4oz,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green, curved, no leaf, 5oz, …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label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examples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model: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p(</a:t>
              </a:r>
              <a:r>
                <a:rPr lang="en-US" sz="1400" i="1" dirty="0" smtClean="0"/>
                <a:t>features, label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68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85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 vs. classifier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Probabilistic model: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Classifier: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banana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models: classification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use a probabilistic model for classification/prediction?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 unlabeled example: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redict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26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Probabilistic models define a </a:t>
            </a:r>
            <a:r>
              <a:rPr lang="en-US" i="1" dirty="0" smtClean="0">
                <a:solidFill>
                  <a:srgbClr val="FF6600"/>
                </a:solidFill>
              </a:rPr>
              <a:t>probability distribution</a:t>
            </a:r>
            <a:r>
              <a:rPr lang="en-US" dirty="0" smtClean="0"/>
              <a:t> over features and labels: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0.004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Pick the label with the highest probability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0.00002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 vs. classifier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Probabilistic model: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Classifier: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banana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probabilistic models?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Probabilities are nice to work with</a:t>
            </a:r>
          </a:p>
          <a:p>
            <a:pPr lvl="1"/>
            <a:r>
              <a:rPr lang="en-US" dirty="0" smtClean="0"/>
              <a:t>range between 0 and 1</a:t>
            </a:r>
          </a:p>
          <a:p>
            <a:pPr lvl="1"/>
            <a:r>
              <a:rPr lang="en-US" dirty="0" smtClean="0"/>
              <a:t>can combine them in a well understood way</a:t>
            </a:r>
          </a:p>
          <a:p>
            <a:pPr lvl="1"/>
            <a:r>
              <a:rPr lang="en-US" dirty="0" smtClean="0"/>
              <a:t>lots of mathematical background/theory</a:t>
            </a:r>
          </a:p>
          <a:p>
            <a:pPr lvl="1"/>
            <a:r>
              <a:rPr lang="en-US" dirty="0" smtClean="0"/>
              <a:t>an aside: to get the benefit of probabilistic output you can sometimes </a:t>
            </a:r>
            <a:r>
              <a:rPr lang="en-US" dirty="0" smtClean="0">
                <a:solidFill>
                  <a:srgbClr val="FF6600"/>
                </a:solidFill>
              </a:rPr>
              <a:t>calibrate</a:t>
            </a:r>
            <a:r>
              <a:rPr lang="en-US" dirty="0" smtClean="0"/>
              <a:t> the confidence output of a non-probabilistic classifier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Provide a strong, well-founded groundwork</a:t>
            </a:r>
          </a:p>
          <a:p>
            <a:pPr marL="822960" lvl="1" indent="-457200"/>
            <a:r>
              <a:rPr lang="en-US" dirty="0" smtClean="0"/>
              <a:t>Allow us to make clear decisions about things like regularization</a:t>
            </a:r>
          </a:p>
          <a:p>
            <a:pPr marL="822960" lvl="1" indent="-457200"/>
            <a:r>
              <a:rPr lang="en-US" dirty="0" smtClean="0"/>
              <a:t>Tend to be much less “heuristic” than the models we’ve seen</a:t>
            </a:r>
          </a:p>
          <a:p>
            <a:pPr marL="822960" lvl="1" indent="-457200"/>
            <a:r>
              <a:rPr lang="en-US" dirty="0" smtClean="0"/>
              <a:t>Different models have very clear meanings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models: big questions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p(label=survived)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p(label=Chardonnay)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p(parasitic</a:t>
            </a:r>
            <a:r>
              <a:rPr lang="en-US" dirty="0" smtClean="0">
                <a:solidFill>
                  <a:schemeClr val="tx2"/>
                </a:solidFill>
              </a:rPr>
              <a:t> gap)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p(“Pinot” occurred)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problems we’ve been dealing with so far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ML in general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How do train the model?</a:t>
            </a: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How do we deal with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was the data generating distribution?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set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8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picking a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generating distribution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we’re really trying to do is </a:t>
            </a:r>
            <a:r>
              <a:rPr lang="en-US" sz="2800" dirty="0" smtClean="0"/>
              <a:t>model </a:t>
            </a:r>
            <a:r>
              <a:rPr lang="en-US" sz="2800" dirty="0" smtClean="0"/>
              <a:t>the data generating distribution, that is how likely the feature/label combinations 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449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7737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4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6649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5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942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6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rule?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9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4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5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6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7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8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9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1: pick a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0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So, far we have made NO assumptions about the data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1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distribution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725714"/>
                <a:gridCol w="725714"/>
                <a:gridCol w="725714"/>
                <a:gridCol w="725714"/>
                <a:gridCol w="725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p( 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Wine </a:t>
            </a:r>
            <a:r>
              <a:rPr lang="en-US" sz="2400" dirty="0">
                <a:solidFill>
                  <a:schemeClr val="tx2"/>
                </a:solidFill>
              </a:rPr>
              <a:t>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all </a:t>
            </a:r>
            <a:r>
              <a:rPr lang="en-US" sz="1800" dirty="0">
                <a:solidFill>
                  <a:schemeClr val="tx2"/>
                </a:solidFill>
              </a:rPr>
              <a:t>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7000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Any problems with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 smtClean="0">
                <a:solidFill>
                  <a:schemeClr val="tx2"/>
                </a:solidFill>
              </a:rPr>
              <a:t>X</a:t>
            </a:r>
            <a:r>
              <a:rPr lang="en-US" sz="2400" dirty="0" smtClean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We’re interested </a:t>
            </a:r>
            <a:r>
              <a:rPr lang="en-US" sz="2400" dirty="0" smtClean="0">
                <a:solidFill>
                  <a:srgbClr val="775F55"/>
                </a:solidFill>
              </a:rPr>
              <a:t>in the </a:t>
            </a:r>
            <a:r>
              <a:rPr lang="en-US" sz="2400" dirty="0" smtClean="0">
                <a:solidFill>
                  <a:srgbClr val="775F55"/>
                </a:solidFill>
              </a:rPr>
              <a:t>probability of the different values of a random variable</a:t>
            </a:r>
            <a:br>
              <a:rPr lang="en-US" sz="2400" dirty="0" smtClean="0">
                <a:solidFill>
                  <a:srgbClr val="775F55"/>
                </a:solidFill>
              </a:rPr>
            </a:br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 smtClean="0">
                <a:solidFill>
                  <a:srgbClr val="FF6600"/>
                </a:solidFill>
              </a:rPr>
              <a:t>probability distribution  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8900"/>
              </p:ext>
            </p:extLst>
          </p:nvPr>
        </p:nvGraphicFramePr>
        <p:xfrm>
          <a:off x="762000" y="3916167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2553"/>
              </p:ext>
            </p:extLst>
          </p:nvPr>
        </p:nvGraphicFramePr>
        <p:xfrm>
          <a:off x="3048000" y="4805167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000" i="1" dirty="0" smtClean="0">
                <a:solidFill>
                  <a:schemeClr val="tx2"/>
                </a:solidFill>
              </a:rPr>
              <a:t>all possible values </a:t>
            </a:r>
            <a:r>
              <a:rPr lang="en-US" sz="2000" dirty="0" smtClean="0">
                <a:solidFill>
                  <a:schemeClr val="tx2"/>
                </a:solidFill>
              </a:rPr>
              <a:t>of a random variable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-1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Unconditional/prior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</a:t>
            </a:r>
            <a:r>
              <a:rPr lang="en-US" sz="2400" dirty="0" smtClean="0">
                <a:solidFill>
                  <a:srgbClr val="775F55"/>
                </a:solidFill>
              </a:rPr>
              <a:t>of </a:t>
            </a:r>
            <a:r>
              <a:rPr lang="en-US" sz="2400" dirty="0" smtClean="0">
                <a:solidFill>
                  <a:srgbClr val="775F55"/>
                </a:solidFill>
              </a:rPr>
              <a:t>heads?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wine review containing the word “banana”?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passenger on the titanic being under 21 years old?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4812</TotalTime>
  <Words>2878</Words>
  <Application>Microsoft Macintosh PowerPoint</Application>
  <PresentationFormat>On-screen Show (4:3)</PresentationFormat>
  <Paragraphs>594</Paragraphs>
  <Slides>59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Median</vt:lpstr>
      <vt:lpstr>Equation</vt:lpstr>
      <vt:lpstr>Probability</vt:lpstr>
      <vt:lpstr>Admin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Both are distributions over X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Bayes’ rule</vt:lpstr>
      <vt:lpstr>Bayes’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What was the data generating distribution?</vt:lpstr>
      <vt:lpstr>Step 1: picking a model</vt:lpstr>
      <vt:lpstr>Some maths</vt:lpstr>
      <vt:lpstr>Some maths</vt:lpstr>
      <vt:lpstr>Step  1: pick a model</vt:lpstr>
      <vt:lpstr>Full distribution tables</vt:lpstr>
      <vt:lpstr>27000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352</cp:revision>
  <cp:lastPrinted>2016-10-11T19:09:46Z</cp:lastPrinted>
  <dcterms:created xsi:type="dcterms:W3CDTF">2011-01-25T19:35:23Z</dcterms:created>
  <dcterms:modified xsi:type="dcterms:W3CDTF">2016-10-11T21:01:58Z</dcterms:modified>
</cp:coreProperties>
</file>