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1"/>
  </p:notesMasterIdLst>
  <p:handoutMasterIdLst>
    <p:handoutMasterId r:id="rId52"/>
  </p:handoutMasterIdLst>
  <p:sldIdLst>
    <p:sldId id="256" r:id="rId2"/>
    <p:sldId id="356" r:id="rId3"/>
    <p:sldId id="358" r:id="rId4"/>
    <p:sldId id="350" r:id="rId5"/>
    <p:sldId id="351" r:id="rId6"/>
    <p:sldId id="352" r:id="rId7"/>
    <p:sldId id="353" r:id="rId8"/>
    <p:sldId id="354" r:id="rId9"/>
    <p:sldId id="355" r:id="rId10"/>
    <p:sldId id="300" r:id="rId11"/>
    <p:sldId id="301" r:id="rId12"/>
    <p:sldId id="302" r:id="rId13"/>
    <p:sldId id="362" r:id="rId14"/>
    <p:sldId id="418" r:id="rId15"/>
    <p:sldId id="420" r:id="rId16"/>
    <p:sldId id="421" r:id="rId17"/>
    <p:sldId id="422" r:id="rId18"/>
    <p:sldId id="470" r:id="rId19"/>
    <p:sldId id="419" r:id="rId20"/>
    <p:sldId id="423" r:id="rId21"/>
    <p:sldId id="424" r:id="rId22"/>
    <p:sldId id="431" r:id="rId23"/>
    <p:sldId id="425" r:id="rId24"/>
    <p:sldId id="426" r:id="rId25"/>
    <p:sldId id="428" r:id="rId26"/>
    <p:sldId id="427" r:id="rId27"/>
    <p:sldId id="429" r:id="rId28"/>
    <p:sldId id="432" r:id="rId29"/>
    <p:sldId id="433" r:id="rId30"/>
    <p:sldId id="434" r:id="rId31"/>
    <p:sldId id="435" r:id="rId32"/>
    <p:sldId id="482" r:id="rId33"/>
    <p:sldId id="483" r:id="rId34"/>
    <p:sldId id="484" r:id="rId35"/>
    <p:sldId id="485" r:id="rId36"/>
    <p:sldId id="486" r:id="rId37"/>
    <p:sldId id="487" r:id="rId38"/>
    <p:sldId id="488" r:id="rId39"/>
    <p:sldId id="489" r:id="rId40"/>
    <p:sldId id="490" r:id="rId41"/>
    <p:sldId id="491" r:id="rId42"/>
    <p:sldId id="492" r:id="rId43"/>
    <p:sldId id="493" r:id="rId44"/>
    <p:sldId id="494" r:id="rId45"/>
    <p:sldId id="495" r:id="rId46"/>
    <p:sldId id="496" r:id="rId47"/>
    <p:sldId id="497" r:id="rId48"/>
    <p:sldId id="498" r:id="rId49"/>
    <p:sldId id="499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5" autoAdjust="0"/>
    <p:restoredTop sz="94660"/>
  </p:normalViewPr>
  <p:slideViewPr>
    <p:cSldViewPr snapToObjects="1">
      <p:cViewPr varScale="1">
        <p:scale>
          <a:sx n="135" d="100"/>
          <a:sy n="135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handoutMaster" Target="handoutMasters/handoutMaster1.xml"/><Relationship Id="rId53" Type="http://schemas.openxmlformats.org/officeDocument/2006/relationships/printerSettings" Target="printerSettings/printerSettings1.bin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C8265-D209-AC4B-B290-1580BF09F752}" type="datetimeFigureOut">
              <a:rPr lang="en-US" smtClean="0"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1AC1-45F8-AC4F-9295-D1993C20F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40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Nikolai </a:t>
            </a:r>
            <a:r>
              <a:rPr lang="en-US" dirty="0" err="1" smtClean="0"/>
              <a:t>Trubetzkoy</a:t>
            </a:r>
            <a:r>
              <a:rPr lang="en-US" dirty="0" smtClean="0"/>
              <a:t> in </a:t>
            </a:r>
            <a:r>
              <a:rPr lang="en-US" dirty="0" err="1" smtClean="0"/>
              <a:t>Grundzüge</a:t>
            </a:r>
            <a:r>
              <a:rPr lang="en-US" dirty="0" smtClean="0"/>
              <a:t> der </a:t>
            </a:r>
            <a:r>
              <a:rPr lang="en-US" dirty="0" err="1" smtClean="0"/>
              <a:t>Phonologie</a:t>
            </a:r>
            <a:r>
              <a:rPr lang="en-US" dirty="0" smtClean="0"/>
              <a:t> (1939) defines phonology as "the study of sound pertaining to the system of language," as opposed to phonetics, which is "the study of sound pertaining to the act of speech."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83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9A3A-E401-CF46-8FF8-B75D7AD7FF4B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987B23-61E1-4746-9D7B-449CD17B9B7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2F50E7-E54D-B745-ADAD-276DF723177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| is shorthand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new technology: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- </a:t>
            </a:r>
            <a:r>
              <a:rPr lang="en-US" baseline="0" dirty="0" err="1" smtClean="0"/>
              <a:t>googled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googling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dirty="0" smtClean="0"/>
              <a:t>- tweeted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tag sets</a:t>
            </a:r>
            <a:r>
              <a:rPr lang="en-US" baseline="0" dirty="0" smtClean="0"/>
              <a:t> also include tags for punctuation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1BF32-1E22-E44F-B6DD-CF8EBC762B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3337C-A74E-DD4C-B334-C4D23B12BD0C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70684F-98EE-F14A-BF27-EC16542B88E7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9/23/14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maya.cs.depaul.edu/~classes/ds575/porter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tartarus.org/~martin/PorterStemmer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.leeds.ac.uk/ccalas/tagsets/brown.html" TargetMode="External"/><Relationship Id="rId3" Type="http://schemas.openxmlformats.org/officeDocument/2006/relationships/hyperlink" Target="http://ucrel.lancs.ac.uk/claws8tags.pdf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nlp.stanford.edu/links/statnlp.html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NLP Linguistics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</a:t>
            </a:r>
            <a:r>
              <a:rPr lang="en-US" dirty="0" smtClean="0"/>
              <a:t>– Fall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Stemming (baby lemmatization)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68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/>
              <a:t>Reduce</a:t>
            </a:r>
            <a:r>
              <a:rPr lang="en-US" dirty="0" smtClean="0"/>
              <a:t> a word </a:t>
            </a:r>
            <a:r>
              <a:rPr lang="en-US" dirty="0"/>
              <a:t>to </a:t>
            </a:r>
            <a:r>
              <a:rPr lang="en-US" dirty="0" smtClean="0"/>
              <a:t>the main morpheme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77875" y="167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1447800" y="2895600"/>
            <a:ext cx="1835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automates</a:t>
            </a:r>
            <a:b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automatic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automation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4495800"/>
            <a:ext cx="13223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runs</a:t>
            </a:r>
          </a:p>
          <a:p>
            <a:r>
              <a:rPr lang="en-US" sz="2200" b="1" i="1">
                <a:solidFill>
                  <a:schemeClr val="folHlink"/>
                </a:solidFill>
                <a:ea typeface="ＭＳ Ｐゴシック" charset="-128"/>
                <a:cs typeface="ＭＳ Ｐゴシック" charset="-128"/>
              </a:rPr>
              <a:t>running</a:t>
            </a:r>
          </a:p>
        </p:txBody>
      </p:sp>
      <p:sp>
        <p:nvSpPr>
          <p:cNvPr id="38922" name="AutoShape 10"/>
          <p:cNvSpPr>
            <a:spLocks noChangeArrowheads="1"/>
          </p:cNvSpPr>
          <p:nvPr/>
        </p:nvSpPr>
        <p:spPr bwMode="auto">
          <a:xfrm>
            <a:off x="4267200" y="33528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3" name="AutoShape 11"/>
          <p:cNvSpPr>
            <a:spLocks noChangeArrowheads="1"/>
          </p:cNvSpPr>
          <p:nvPr/>
        </p:nvSpPr>
        <p:spPr bwMode="auto">
          <a:xfrm>
            <a:off x="42672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5997575" y="3276600"/>
            <a:ext cx="1393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automat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5997575" y="4754563"/>
            <a:ext cx="688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200" b="1" i="1">
                <a:solidFill>
                  <a:schemeClr val="hlink"/>
                </a:solidFill>
                <a:ea typeface="ＭＳ Ｐゴシック" charset="-128"/>
                <a:cs typeface="ＭＳ Ｐゴシック" charset="-128"/>
              </a:rPr>
              <a:t>run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Stemming example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3429000" y="257175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381000" y="2438400"/>
            <a:ext cx="7737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poorly constructed example using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5352" name="Rectangle 8"/>
          <p:cNvSpPr>
            <a:spLocks noChangeArrowheads="1"/>
          </p:cNvSpPr>
          <p:nvPr/>
        </p:nvSpPr>
        <p:spPr bwMode="auto">
          <a:xfrm>
            <a:off x="1143000" y="5638800"/>
            <a:ext cx="7086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ea typeface="ＭＳ Ｐゴシック" charset="-128"/>
                <a:cs typeface="ＭＳ Ｐゴシック" charset="-128"/>
                <a:hlinkClick r:id="rId3"/>
              </a:rPr>
              <a:t>http://maya.cs.depaul.edu/~classes/ds575/porter.html</a:t>
            </a:r>
            <a:r>
              <a:rPr lang="en-US" sz="2000" dirty="0" smtClean="0">
                <a:ea typeface="ＭＳ Ｐゴシック" charset="-128"/>
                <a:cs typeface="ＭＳ Ｐゴシック" charset="-128"/>
              </a:rPr>
              <a:t> </a:t>
            </a:r>
          </a:p>
          <a:p>
            <a:r>
              <a:rPr lang="en-US" sz="2000" dirty="0" smtClean="0">
                <a:ea typeface="ＭＳ Ｐゴシック" charset="-128"/>
                <a:cs typeface="ＭＳ Ｐゴシック" charset="-128"/>
              </a:rPr>
              <a:t>(or you can download versions online)</a:t>
            </a:r>
            <a:endParaRPr lang="en-US" sz="20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81000" y="3500735"/>
            <a:ext cx="695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ea typeface="ＭＳ Ｐゴシック" charset="-128"/>
                <a:cs typeface="ＭＳ Ｐゴシック" charset="-128"/>
              </a:rPr>
              <a:t>This is a </a:t>
            </a:r>
            <a:r>
              <a:rPr lang="en-US" sz="2400" dirty="0" err="1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poorli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 construct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example </a:t>
            </a:r>
            <a:r>
              <a:rPr lang="en-US" sz="2400" dirty="0" smtClean="0">
                <a:solidFill>
                  <a:srgbClr val="FF0000"/>
                </a:solidFill>
                <a:ea typeface="ＭＳ Ｐゴシック" charset="-128"/>
                <a:cs typeface="ＭＳ Ｐゴシック" charset="-128"/>
              </a:rPr>
              <a:t>us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the Porter stemmer.</a:t>
            </a:r>
            <a:endParaRPr lang="en-US" sz="24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Porter’s algorithm (1980)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Most common algorithm for stemming English</a:t>
            </a:r>
          </a:p>
          <a:p>
            <a:pPr lvl="1"/>
            <a:r>
              <a:rPr lang="en-US" dirty="0">
                <a:ea typeface="ＭＳ Ｐゴシック" charset="-128"/>
              </a:rPr>
              <a:t>Results suggest it’s at least as good as other stemming options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Multiple </a:t>
            </a:r>
            <a:r>
              <a:rPr lang="en-US" dirty="0"/>
              <a:t>sequential phases of reductions using rules, e.g.</a:t>
            </a:r>
          </a:p>
          <a:p>
            <a:pPr lvl="1"/>
            <a:r>
              <a:rPr lang="en-US" dirty="0" err="1">
                <a:ea typeface="ＭＳ Ｐゴシック" charset="-128"/>
              </a:rPr>
              <a:t>sses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ss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ies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i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lvl="1"/>
            <a:r>
              <a:rPr lang="en-US" dirty="0" err="1">
                <a:ea typeface="ＭＳ Ｐゴシック" charset="-128"/>
              </a:rPr>
              <a:t>ational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ate</a:t>
            </a:r>
          </a:p>
          <a:p>
            <a:pPr lvl="1"/>
            <a:r>
              <a:rPr lang="en-US" dirty="0" err="1">
                <a:ea typeface="ＭＳ Ｐゴシック" charset="-128"/>
              </a:rPr>
              <a:t>tional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dirty="0">
                <a:ea typeface="ＭＳ Ｐゴシック" charset="-128"/>
                <a:sym typeface="Symbol" charset="2"/>
              </a:rPr>
              <a:t> </a:t>
            </a:r>
            <a:r>
              <a:rPr lang="en-US" dirty="0" err="1">
                <a:ea typeface="ＭＳ Ｐゴシック" charset="-128"/>
                <a:sym typeface="Symbol" charset="2"/>
              </a:rPr>
              <a:t>tion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0" indent="0">
              <a:buNone/>
            </a:pPr>
            <a:endParaRPr lang="en-US" dirty="0" smtClean="0">
              <a:hlinkClick r:id="rId3"/>
            </a:endParaRP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://tartarus.org/~martin/PorterStemmer/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is Syntax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Study of structure of language</a:t>
            </a: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Examine </a:t>
            </a:r>
            <a:r>
              <a:rPr lang="en-US" dirty="0" smtClean="0"/>
              <a:t>the rules of how words interact and go together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Rules </a:t>
            </a:r>
            <a:r>
              <a:rPr lang="en-US" dirty="0" smtClean="0"/>
              <a:t>governing grammaticality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I will give you one perspective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no single correct theory of syntax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still an active field of research in linguistics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we will often use it as a tool/stepping stone for other applications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some examples of words that can/can’t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3091934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352800" y="3656012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3390106" y="4304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057400" y="49530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can’t some words go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200400"/>
            <a:ext cx="8153400" cy="2819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Language is bound by a set of rules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It’s </a:t>
            </a:r>
            <a:r>
              <a:rPr lang="en-US" dirty="0" smtClean="0"/>
              <a:t>not clear exactly the form of these rules, however, people can generally recognize them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This </a:t>
            </a:r>
            <a:r>
              <a:rPr lang="en-US" dirty="0" smtClean="0">
                <a:solidFill>
                  <a:srgbClr val="FF6600"/>
                </a:solidFill>
              </a:rPr>
              <a:t>is syntax!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648" y="1905000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flew all the way home.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!=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886200"/>
            <a:ext cx="81534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Syntax is only concerned with how words interact from a grammatical standpoint, not </a:t>
            </a:r>
            <a:r>
              <a:rPr lang="en-US" dirty="0" smtClean="0">
                <a:solidFill>
                  <a:srgbClr val="FF6600"/>
                </a:solidFill>
              </a:rPr>
              <a:t>semantically (i.e. meaning)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905000"/>
            <a:ext cx="66263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Colorless green ideas sleep furiously.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2057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are parts of speech (think 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Parts of speech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Parts of speech are constructed by grouping words that function similarly:</a:t>
            </a:r>
          </a:p>
          <a:p>
            <a:r>
              <a:rPr lang="en-US" sz="2400" dirty="0" smtClean="0"/>
              <a:t>	- with respect to the words that can occur nearby </a:t>
            </a:r>
          </a:p>
          <a:p>
            <a:r>
              <a:rPr lang="en-US" sz="2400" dirty="0" smtClean="0"/>
              <a:t>	- and by their morphological properties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3488591"/>
            <a:ext cx="6626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 man        all the way home.</a:t>
            </a:r>
            <a:endParaRPr lang="en-US" sz="40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352800" y="4052669"/>
            <a:ext cx="9144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4348877"/>
            <a:ext cx="2057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ran</a:t>
            </a:r>
          </a:p>
          <a:p>
            <a:r>
              <a:rPr lang="en-US" dirty="0" smtClean="0"/>
              <a:t>forgave</a:t>
            </a:r>
          </a:p>
          <a:p>
            <a:r>
              <a:rPr lang="en-US" dirty="0" smtClean="0"/>
              <a:t>ate</a:t>
            </a:r>
          </a:p>
          <a:p>
            <a:r>
              <a:rPr lang="en-US" dirty="0" smtClean="0"/>
              <a:t>drove</a:t>
            </a:r>
          </a:p>
          <a:p>
            <a:r>
              <a:rPr lang="en-US" dirty="0" smtClean="0"/>
              <a:t>drank</a:t>
            </a:r>
          </a:p>
          <a:p>
            <a:r>
              <a:rPr lang="en-US" dirty="0" smtClean="0"/>
              <a:t>hid</a:t>
            </a:r>
          </a:p>
          <a:p>
            <a:r>
              <a:rPr lang="en-US" dirty="0" smtClean="0"/>
              <a:t>learned</a:t>
            </a:r>
          </a:p>
          <a:p>
            <a:r>
              <a:rPr lang="en-US" dirty="0" smtClean="0"/>
              <a:t>hurt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integrated</a:t>
            </a:r>
          </a:p>
          <a:p>
            <a:r>
              <a:rPr lang="en-US" dirty="0" smtClean="0"/>
              <a:t>programmed</a:t>
            </a:r>
          </a:p>
          <a:p>
            <a:r>
              <a:rPr lang="en-US" dirty="0" smtClean="0"/>
              <a:t>shot</a:t>
            </a:r>
          </a:p>
          <a:p>
            <a:r>
              <a:rPr lang="en-US" dirty="0" smtClean="0"/>
              <a:t>shouted</a:t>
            </a:r>
          </a:p>
          <a:p>
            <a:r>
              <a:rPr lang="en-US" dirty="0" smtClean="0"/>
              <a:t>sat</a:t>
            </a:r>
          </a:p>
          <a:p>
            <a:r>
              <a:rPr lang="en-US" dirty="0" smtClean="0"/>
              <a:t>slept</a:t>
            </a:r>
          </a:p>
          <a:p>
            <a:r>
              <a:rPr lang="en-US" dirty="0" smtClean="0"/>
              <a:t>understood</a:t>
            </a:r>
          </a:p>
          <a:p>
            <a:r>
              <a:rPr lang="en-US" dirty="0" smtClean="0"/>
              <a:t>voted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4348877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washed</a:t>
            </a:r>
          </a:p>
          <a:p>
            <a:r>
              <a:rPr lang="en-US" dirty="0" smtClean="0"/>
              <a:t>warned</a:t>
            </a:r>
          </a:p>
          <a:p>
            <a:r>
              <a:rPr lang="en-US" dirty="0" smtClean="0"/>
              <a:t>walked</a:t>
            </a:r>
          </a:p>
          <a:p>
            <a:r>
              <a:rPr lang="en-US" dirty="0" smtClean="0"/>
              <a:t>spoke</a:t>
            </a:r>
          </a:p>
          <a:p>
            <a:r>
              <a:rPr lang="en-US" dirty="0" smtClean="0"/>
              <a:t>succeeded</a:t>
            </a:r>
          </a:p>
          <a:p>
            <a:r>
              <a:rPr lang="en-US" dirty="0" smtClean="0"/>
              <a:t>survived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recorded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Assignment </a:t>
            </a:r>
            <a:r>
              <a:rPr lang="en-US" dirty="0" smtClean="0"/>
              <a:t>2: How’d it go?</a:t>
            </a:r>
          </a:p>
          <a:p>
            <a:pPr lvl="1"/>
            <a:r>
              <a:rPr lang="en-US" dirty="0" smtClean="0"/>
              <a:t>CS server issues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Quiz #1</a:t>
            </a:r>
          </a:p>
          <a:p>
            <a:pPr lvl="1"/>
            <a:r>
              <a:rPr lang="en-US" dirty="0" smtClean="0"/>
              <a:t>Thursday</a:t>
            </a:r>
          </a:p>
          <a:p>
            <a:pPr lvl="1"/>
            <a:r>
              <a:rPr lang="en-US" dirty="0" smtClean="0"/>
              <a:t>First 30 minutes of class (show up on time!)</a:t>
            </a:r>
          </a:p>
          <a:p>
            <a:pPr lvl="1"/>
            <a:r>
              <a:rPr lang="en-US" dirty="0" smtClean="0"/>
              <a:t>Everything up to today (but not including today)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are the English parts of speech?</a:t>
            </a:r>
          </a:p>
          <a:p>
            <a:pPr lvl="1"/>
            <a:r>
              <a:rPr lang="en-US" dirty="0" smtClean="0"/>
              <a:t>8 parts of speech?</a:t>
            </a:r>
          </a:p>
          <a:p>
            <a:pPr lvl="2"/>
            <a:r>
              <a:rPr lang="en-US" dirty="0" smtClean="0"/>
              <a:t>Noun (person, place or thing)</a:t>
            </a:r>
          </a:p>
          <a:p>
            <a:pPr lvl="2"/>
            <a:r>
              <a:rPr lang="en-US" dirty="0" smtClean="0"/>
              <a:t>Verb (actions and processes)</a:t>
            </a:r>
          </a:p>
          <a:p>
            <a:pPr lvl="2"/>
            <a:r>
              <a:rPr lang="en-US" dirty="0" smtClean="0"/>
              <a:t>Adjective (modify nouns)</a:t>
            </a:r>
          </a:p>
          <a:p>
            <a:pPr lvl="2"/>
            <a:r>
              <a:rPr lang="en-US" dirty="0" smtClean="0"/>
              <a:t>Adverb (modify verbs)</a:t>
            </a:r>
          </a:p>
          <a:p>
            <a:pPr lvl="2"/>
            <a:r>
              <a:rPr lang="en-US" dirty="0" smtClean="0"/>
              <a:t>Preposition (on, in, by, to, with)</a:t>
            </a:r>
          </a:p>
          <a:p>
            <a:pPr lvl="2"/>
            <a:r>
              <a:rPr lang="en-US" dirty="0" smtClean="0"/>
              <a:t>Determiners (a, an, the, what, which, that)</a:t>
            </a:r>
          </a:p>
          <a:p>
            <a:pPr lvl="2"/>
            <a:r>
              <a:rPr lang="en-US" dirty="0" smtClean="0"/>
              <a:t>Conjunctions (and, but, or)</a:t>
            </a:r>
          </a:p>
          <a:p>
            <a:pPr lvl="2"/>
            <a:r>
              <a:rPr lang="en-US" dirty="0" smtClean="0"/>
              <a:t>Particle (off, up)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parts of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Brown corpus: 87 POS tags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Penn </a:t>
            </a:r>
            <a:r>
              <a:rPr lang="en-US" dirty="0" smtClean="0"/>
              <a:t>Treebank: ~45 POS tags</a:t>
            </a:r>
          </a:p>
          <a:p>
            <a:pPr lvl="1"/>
            <a:r>
              <a:rPr lang="en-US" dirty="0" smtClean="0"/>
              <a:t>Derived from the Brown </a:t>
            </a:r>
            <a:r>
              <a:rPr lang="en-US" dirty="0" err="1" smtClean="0"/>
              <a:t>tagset</a:t>
            </a:r>
            <a:endParaRPr lang="en-US" dirty="0" smtClean="0"/>
          </a:p>
          <a:p>
            <a:pPr lvl="1"/>
            <a:r>
              <a:rPr lang="en-US" dirty="0" smtClean="0"/>
              <a:t>Most common in NLP</a:t>
            </a:r>
          </a:p>
          <a:p>
            <a:pPr lvl="1"/>
            <a:r>
              <a:rPr lang="en-US" dirty="0" smtClean="0"/>
              <a:t>Many of the examples we’ll show us this one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British National Corpus (C5 </a:t>
            </a:r>
            <a:r>
              <a:rPr lang="en-US" dirty="0" err="1" smtClean="0"/>
              <a:t>tagset</a:t>
            </a:r>
            <a:r>
              <a:rPr lang="en-US" dirty="0" smtClean="0"/>
              <a:t>): 61 tags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C6 </a:t>
            </a:r>
            <a:r>
              <a:rPr lang="en-US" dirty="0" err="1" smtClean="0"/>
              <a:t>tagset</a:t>
            </a:r>
            <a:r>
              <a:rPr lang="en-US" dirty="0" smtClean="0"/>
              <a:t>: 148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C7 </a:t>
            </a:r>
            <a:r>
              <a:rPr lang="en-US" dirty="0" err="1" smtClean="0"/>
              <a:t>tagset</a:t>
            </a:r>
            <a:r>
              <a:rPr lang="en-US" dirty="0" smtClean="0"/>
              <a:t>: 146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C8 </a:t>
            </a:r>
            <a:r>
              <a:rPr lang="en-US" dirty="0" err="1" smtClean="0"/>
              <a:t>tagset</a:t>
            </a:r>
            <a:r>
              <a:rPr lang="en-US" dirty="0" smtClean="0"/>
              <a:t>: 171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Tagsets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Brown tagset:</a:t>
            </a:r>
            <a:endParaRPr lang="en-US" sz="2400" dirty="0" smtClean="0">
              <a:hlinkClick r:id="rId2"/>
            </a:endParaRP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 smtClean="0">
                <a:hlinkClick r:id="rId2"/>
              </a:rPr>
              <a:t>://www.comp.leeds.ac.uk/ccalas/tagsets/</a:t>
            </a:r>
            <a:r>
              <a:rPr lang="en-US" sz="2400" dirty="0" smtClean="0">
                <a:hlinkClick r:id="rId2"/>
              </a:rPr>
              <a:t>brown.html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C8 </a:t>
            </a:r>
            <a:r>
              <a:rPr lang="en-US" sz="2400" dirty="0" err="1" smtClean="0"/>
              <a:t>tagset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http://ucrel.lancs.ac.uk/</a:t>
            </a:r>
            <a:r>
              <a:rPr lang="en-US" sz="2400" dirty="0" smtClean="0">
                <a:hlinkClick r:id="rId3"/>
              </a:rPr>
              <a:t>claws8tags.pdf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/>
              <a:t>Noun (person, place or thing)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Singular (NN):  dog, fork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Plural (NNS):  dogs, forks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Proper (NNP, NNPS): John, </a:t>
            </a:r>
            <a:r>
              <a:rPr lang="en-US" sz="2000" dirty="0" err="1"/>
              <a:t>Springfields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Personal pronoun (PRP): I, you, he, she,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/>
              <a:t>Wh</a:t>
            </a:r>
            <a:r>
              <a:rPr lang="en-US" sz="2000" dirty="0"/>
              <a:t>-pronoun  (WP): who, what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Verb </a:t>
            </a:r>
            <a:r>
              <a:rPr lang="en-US" sz="2400" dirty="0"/>
              <a:t>(actions and processes)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Base, infinitive (VB): 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tense (VBD):  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Gerund (VBG):  eating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Past participle (VBN): 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Non 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 (VBP): eat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3</a:t>
            </a:r>
            <a:r>
              <a:rPr lang="en-US" sz="2000" baseline="30000" dirty="0"/>
              <a:t>rd</a:t>
            </a:r>
            <a:r>
              <a:rPr lang="en-US" sz="2000" dirty="0"/>
              <a:t> person singular present tense: (VBZ): eats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Modal (MD): should,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To (TO): to (to eat)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English Parts of Speech (cont.)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816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/>
              <a:t>Adjective (modify nouns)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(JJ): red, tall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(JJR): redder, taller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(JJS): reddest, tallest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Adverb </a:t>
            </a:r>
            <a:r>
              <a:rPr lang="en-US" sz="2400" dirty="0"/>
              <a:t>(modify verbs)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(RB): quickly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Comparative (RBR): quicker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Superlative (RBS): quickest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Preposition </a:t>
            </a:r>
            <a:r>
              <a:rPr lang="en-US" sz="2400" dirty="0"/>
              <a:t>(IN): on, in, by, to, with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Determiner</a:t>
            </a:r>
            <a:r>
              <a:rPr lang="en-US" sz="2400" dirty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Basic (DT) a, an, the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WH-determiner (WDT): which, that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Coordinating </a:t>
            </a:r>
            <a:r>
              <a:rPr lang="en-US" sz="2400" dirty="0"/>
              <a:t>Conjunction (CC): and, but, or,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Particle </a:t>
            </a:r>
            <a:r>
              <a:rPr lang="en-US" sz="2400" dirty="0"/>
              <a:t>(RP): off (took off), up (put up)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Closed vs. Open Class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153400" cy="2743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b="1" i="1" dirty="0"/>
              <a:t>Closed class</a:t>
            </a:r>
            <a:r>
              <a:rPr lang="en-US" sz="2400" dirty="0"/>
              <a:t> categories are composed of a small, fixed set of grammatical function words for a given language.</a:t>
            </a:r>
          </a:p>
          <a:p>
            <a:pPr lvl="1" eaLnBrk="1" hangingPunct="1"/>
            <a:r>
              <a:rPr lang="en-US" sz="2000" dirty="0"/>
              <a:t>Pronouns, Prepositions, Modals, Determiners, Particles, Conjunctions</a:t>
            </a:r>
          </a:p>
          <a:p>
            <a:pPr marL="0" indent="0" eaLnBrk="1" hangingPunct="1">
              <a:buNone/>
            </a:pPr>
            <a:r>
              <a:rPr lang="en-US" sz="2400" b="1" i="1" dirty="0"/>
              <a:t>Open class </a:t>
            </a:r>
            <a:r>
              <a:rPr lang="en-US" sz="2400" dirty="0"/>
              <a:t>categories have large number of words and new ones are easily invented.</a:t>
            </a:r>
          </a:p>
          <a:p>
            <a:pPr lvl="1" eaLnBrk="1" hangingPunct="1"/>
            <a:r>
              <a:rPr lang="en-US" sz="2000" dirty="0"/>
              <a:t>Nouns (</a:t>
            </a:r>
            <a:r>
              <a:rPr lang="en-US" sz="2000" dirty="0" err="1"/>
              <a:t>Googler</a:t>
            </a:r>
            <a:r>
              <a:rPr lang="en-US" sz="2000" dirty="0"/>
              <a:t>,</a:t>
            </a:r>
            <a:r>
              <a:rPr lang="en-US" sz="2000" dirty="0" smtClean="0"/>
              <a:t> futon, </a:t>
            </a:r>
            <a:r>
              <a:rPr lang="en-US" sz="2000" dirty="0" err="1" smtClean="0"/>
              <a:t>iPad</a:t>
            </a:r>
            <a:r>
              <a:rPr lang="en-US" sz="2000" dirty="0" smtClean="0"/>
              <a:t>)</a:t>
            </a:r>
            <a:r>
              <a:rPr lang="en-US" sz="2000" dirty="0"/>
              <a:t>, Verbs (</a:t>
            </a:r>
            <a:r>
              <a:rPr lang="en-US" sz="2000" dirty="0" smtClean="0"/>
              <a:t>Google, </a:t>
            </a:r>
            <a:r>
              <a:rPr lang="en-US" sz="2000" dirty="0" err="1" smtClean="0"/>
              <a:t>futoning</a:t>
            </a:r>
            <a:r>
              <a:rPr lang="en-US" sz="2000" dirty="0" smtClean="0"/>
              <a:t>)</a:t>
            </a:r>
            <a:r>
              <a:rPr lang="en-US" sz="2000" dirty="0"/>
              <a:t>, Adjectives (geeky), </a:t>
            </a:r>
            <a:r>
              <a:rPr lang="en-US" sz="2000" dirty="0" err="1"/>
              <a:t>Abverb</a:t>
            </a:r>
            <a:r>
              <a:rPr lang="en-US" sz="2000" dirty="0"/>
              <a:t> (</a:t>
            </a:r>
            <a:r>
              <a:rPr lang="en-US" sz="2000" dirty="0" err="1"/>
              <a:t>chompingly</a:t>
            </a:r>
            <a:r>
              <a:rPr lang="en-US" sz="2000" dirty="0"/>
              <a:t>) </a:t>
            </a:r>
          </a:p>
        </p:txBody>
      </p:sp>
      <p:pic>
        <p:nvPicPr>
          <p:cNvPr id="2" name="Picture 1" descr="calvi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51" y="4262836"/>
            <a:ext cx="8042949" cy="2595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Part</a:t>
            </a:r>
            <a:r>
              <a:rPr lang="en-US" dirty="0" smtClean="0"/>
              <a:t> of speech tagging</a:t>
            </a:r>
            <a:endParaRPr lang="en-US" dirty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7675"/>
            <a:ext cx="7772400" cy="201612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dirty="0"/>
              <a:t>Annotate each word in a sentence with a part-of-speech </a:t>
            </a:r>
            <a:r>
              <a:rPr lang="en-US" dirty="0" smtClean="0"/>
              <a:t>marker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Lowest </a:t>
            </a:r>
            <a:r>
              <a:rPr lang="en-US" dirty="0"/>
              <a:t>level of syntactic </a:t>
            </a:r>
            <a:r>
              <a:rPr lang="en-US" dirty="0" smtClean="0"/>
              <a:t>analysis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57200" y="3962400"/>
            <a:ext cx="8060267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>
                <a:solidFill>
                  <a:srgbClr val="3333CC"/>
                </a:solidFill>
              </a:rPr>
              <a:t>John  saw  the  saw  and  decided  to  take  it     to   the   table</a:t>
            </a:r>
            <a:r>
              <a:rPr lang="en-US" sz="2400" b="0" dirty="0" smtClean="0">
                <a:solidFill>
                  <a:srgbClr val="3333CC"/>
                </a:solidFill>
              </a:rPr>
              <a:t>.</a:t>
            </a:r>
            <a:endParaRPr lang="en-US" sz="2400" b="0" dirty="0">
              <a:solidFill>
                <a:srgbClr val="3333CC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400" y="4581229"/>
            <a:ext cx="7874068" cy="4638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0" dirty="0" smtClean="0">
                <a:solidFill>
                  <a:srgbClr val="CC0099"/>
                </a:solidFill>
              </a:rPr>
              <a:t>NNP </a:t>
            </a:r>
            <a:r>
              <a:rPr lang="en-US" sz="2400" b="0" dirty="0">
                <a:solidFill>
                  <a:srgbClr val="CC0099"/>
                </a:solidFill>
              </a:rPr>
              <a:t>VBD</a:t>
            </a:r>
            <a:r>
              <a:rPr lang="en-US" sz="2400" b="0" dirty="0" smtClean="0">
                <a:solidFill>
                  <a:srgbClr val="CC0099"/>
                </a:solidFill>
              </a:rPr>
              <a:t>  DT  </a:t>
            </a:r>
            <a:r>
              <a:rPr lang="en-US" sz="2400" b="0" dirty="0">
                <a:solidFill>
                  <a:srgbClr val="CC0099"/>
                </a:solidFill>
              </a:rPr>
              <a:t>NN </a:t>
            </a:r>
            <a:r>
              <a:rPr lang="en-US" sz="2400" b="0" dirty="0" smtClean="0">
                <a:solidFill>
                  <a:srgbClr val="CC0099"/>
                </a:solidFill>
              </a:rPr>
              <a:t>  CC      VBD    TO  VB  </a:t>
            </a:r>
            <a:r>
              <a:rPr lang="en-US" sz="2400" b="0" dirty="0">
                <a:solidFill>
                  <a:srgbClr val="CC0099"/>
                </a:solidFill>
              </a:rPr>
              <a:t>PRP</a:t>
            </a:r>
            <a:r>
              <a:rPr lang="en-US" sz="2400" b="0" dirty="0" smtClean="0">
                <a:solidFill>
                  <a:srgbClr val="CC0099"/>
                </a:solidFill>
              </a:rPr>
              <a:t>   IN  DT    </a:t>
            </a:r>
            <a:r>
              <a:rPr lang="en-US" sz="2400" b="0" dirty="0">
                <a:solidFill>
                  <a:srgbClr val="CC0099"/>
                </a:solidFill>
              </a:rPr>
              <a:t>NN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648" y="1752600"/>
            <a:ext cx="51785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like candy.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Time flies like an arrow.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400" y="5181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“like”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2362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VBP</a:t>
            </a:r>
          </a:p>
          <a:p>
            <a:r>
              <a:rPr lang="en-US" dirty="0" smtClean="0"/>
              <a:t>(verb, non-3</a:t>
            </a:r>
            <a:r>
              <a:rPr lang="en-US" baseline="30000" dirty="0" smtClean="0"/>
              <a:t>rd</a:t>
            </a:r>
            <a:r>
              <a:rPr lang="en-US" dirty="0" smtClean="0"/>
              <a:t> person, singular, present)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819400" y="37338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Ambiguity in POS Tagging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1489770"/>
            <a:ext cx="82265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/>
              <a:t>I bought it at the shop around the corner.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I never got around to getting the car.</a:t>
            </a:r>
          </a:p>
          <a:p>
            <a:pPr lvl="1"/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The cost of a new </a:t>
            </a:r>
            <a:r>
              <a:rPr lang="en-US" sz="3200" dirty="0" err="1" smtClean="0"/>
              <a:t>Prius</a:t>
            </a:r>
            <a:r>
              <a:rPr lang="en-US" sz="3200" dirty="0" smtClean="0"/>
              <a:t> is around $25K.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5903893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Does “around” play the same role (POS) in these sentences?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19812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IN</a:t>
            </a:r>
          </a:p>
          <a:p>
            <a:r>
              <a:rPr lang="en-US" dirty="0" smtClean="0"/>
              <a:t>(preposition)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0" y="342900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RP</a:t>
            </a:r>
          </a:p>
          <a:p>
            <a:r>
              <a:rPr lang="en-US" dirty="0" smtClean="0"/>
              <a:t>(particle… on, off)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49001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RB</a:t>
            </a:r>
          </a:p>
          <a:p>
            <a:r>
              <a:rPr lang="en-US" dirty="0" smtClean="0"/>
              <a:t>(adverb)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Ambiguity in POS 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Like most language components, the challenge with POS tagging is ambiguity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Brown </a:t>
            </a:r>
            <a:r>
              <a:rPr lang="en-US" dirty="0" smtClean="0"/>
              <a:t>corpus analysis</a:t>
            </a:r>
          </a:p>
          <a:p>
            <a:pPr lvl="1"/>
            <a:r>
              <a:rPr lang="en-US" dirty="0" smtClean="0"/>
              <a:t>11.5% of word types are ambiguous (this sounds </a:t>
            </a:r>
            <a:r>
              <a:rPr lang="en-US" dirty="0" smtClean="0"/>
              <a:t>promising!), </a:t>
            </a:r>
            <a:r>
              <a:rPr lang="en-US" dirty="0" smtClean="0">
                <a:solidFill>
                  <a:srgbClr val="FF0000"/>
                </a:solidFill>
              </a:rPr>
              <a:t>but…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40% of word </a:t>
            </a:r>
            <a:r>
              <a:rPr lang="en-US" dirty="0" smtClean="0"/>
              <a:t>appearances </a:t>
            </a:r>
            <a:r>
              <a:rPr lang="en-US" dirty="0" smtClean="0"/>
              <a:t>are ambiguous</a:t>
            </a:r>
          </a:p>
          <a:p>
            <a:pPr lvl="1"/>
            <a:r>
              <a:rPr lang="en-US" dirty="0" smtClean="0"/>
              <a:t>Unfortunately, the ambiguous words tend to be the more frequently used words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Simplified View of Linguistics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1676400"/>
            <a:ext cx="20764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27284" y="2397125"/>
            <a:ext cx="1492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 </a:t>
            </a:r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27050" y="2362200"/>
            <a:ext cx="1301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Phonology/Phonetics</a:t>
            </a:r>
            <a:endParaRPr lang="en-US" dirty="0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28637" y="3429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Morphology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67037" y="3429000"/>
            <a:ext cx="4979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/</a:t>
            </a:r>
            <a:r>
              <a:rPr lang="en-US" dirty="0" err="1"/>
              <a:t>waddyasai</a:t>
            </a:r>
            <a:r>
              <a:rPr lang="en-US" dirty="0"/>
              <a:t>/    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                          </a:t>
            </a:r>
            <a:r>
              <a:rPr lang="en-US" dirty="0">
                <a:sym typeface="Symbol" charset="2"/>
              </a:rPr>
              <a:t>what did you say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82612" y="4191000"/>
            <a:ext cx="8219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Syntax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043237" y="4191000"/>
            <a:ext cx="1766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ym typeface="Symbol" charset="2"/>
              </a:rPr>
              <a:t>what did you say</a:t>
            </a:r>
            <a:r>
              <a:rPr lang="en-US" dirty="0" smtClean="0">
                <a:sym typeface="Symbol" charset="2"/>
              </a:rPr>
              <a:t> </a:t>
            </a:r>
            <a:endParaRPr lang="en-US" dirty="0">
              <a:sym typeface="Symbol" charset="2"/>
            </a:endParaRP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67770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7081837" y="4419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815137" y="404495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6472237" y="475615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22" name="Text Box 15"/>
          <p:cNvSpPr txBox="1">
            <a:spLocks noChangeArrowheads="1"/>
          </p:cNvSpPr>
          <p:nvPr/>
        </p:nvSpPr>
        <p:spPr bwMode="auto">
          <a:xfrm>
            <a:off x="7097712" y="473075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23" name="Text Box 16"/>
          <p:cNvSpPr txBox="1">
            <a:spLocks noChangeArrowheads="1"/>
          </p:cNvSpPr>
          <p:nvPr/>
        </p:nvSpPr>
        <p:spPr bwMode="auto">
          <a:xfrm>
            <a:off x="7370762" y="429895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6264275" y="435768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582612" y="51054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Semantics</a:t>
            </a:r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 flipH="1">
            <a:off x="34242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3729037" y="522605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3462337" y="48514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say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3119437" y="5562600"/>
            <a:ext cx="549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/>
              <a:t>you</a:t>
            </a:r>
          </a:p>
        </p:txBody>
      </p:sp>
      <p:sp>
        <p:nvSpPr>
          <p:cNvPr id="17430" name="Text Box 23"/>
          <p:cNvSpPr txBox="1">
            <a:spLocks noChangeArrowheads="1"/>
          </p:cNvSpPr>
          <p:nvPr/>
        </p:nvSpPr>
        <p:spPr bwMode="auto">
          <a:xfrm>
            <a:off x="3744912" y="5537200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what</a:t>
            </a:r>
          </a:p>
        </p:txBody>
      </p:sp>
      <p:sp>
        <p:nvSpPr>
          <p:cNvPr id="17431" name="Text Box 24"/>
          <p:cNvSpPr txBox="1">
            <a:spLocks noChangeArrowheads="1"/>
          </p:cNvSpPr>
          <p:nvPr/>
        </p:nvSpPr>
        <p:spPr bwMode="auto">
          <a:xfrm>
            <a:off x="4017962" y="51054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rgbClr val="C313A1"/>
                </a:solidFill>
              </a:rPr>
              <a:t>obj</a:t>
            </a:r>
          </a:p>
        </p:txBody>
      </p:sp>
      <p:sp>
        <p:nvSpPr>
          <p:cNvPr id="17432" name="Text Box 25"/>
          <p:cNvSpPr txBox="1">
            <a:spLocks noChangeArrowheads="1"/>
          </p:cNvSpPr>
          <p:nvPr/>
        </p:nvSpPr>
        <p:spPr bwMode="auto">
          <a:xfrm>
            <a:off x="2911475" y="5164138"/>
            <a:ext cx="6048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800">
                <a:solidFill>
                  <a:srgbClr val="C313A1"/>
                </a:solidFill>
              </a:rPr>
              <a:t>subj</a:t>
            </a:r>
          </a:p>
        </p:txBody>
      </p: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5883275" y="5257800"/>
            <a:ext cx="2222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>
                <a:sym typeface="Symbol" charset="2"/>
              </a:rPr>
              <a:t>     </a:t>
            </a:r>
            <a:r>
              <a:rPr lang="en-US" dirty="0">
                <a:sym typeface="Symbol" charset="2"/>
              </a:rPr>
              <a:t>P[ </a:t>
            </a:r>
            <a:r>
              <a:rPr lang="en-US" dirty="0" err="1">
                <a:sym typeface="Symbol" charset="2"/>
              </a:rPr>
              <a:t>x</a:t>
            </a:r>
            <a:r>
              <a:rPr lang="en-US" dirty="0">
                <a:sym typeface="Symbol" charset="2"/>
              </a:rPr>
              <a:t>. </a:t>
            </a:r>
            <a:r>
              <a:rPr lang="en-US" dirty="0" err="1">
                <a:sym typeface="Symbol" charset="2"/>
              </a:rPr>
              <a:t>say(you</a:t>
            </a:r>
            <a:r>
              <a:rPr lang="en-US" dirty="0">
                <a:sym typeface="Symbol" charset="2"/>
              </a:rPr>
              <a:t>, </a:t>
            </a:r>
            <a:r>
              <a:rPr lang="en-US" dirty="0" err="1">
                <a:sym typeface="Symbol" charset="2"/>
              </a:rPr>
              <a:t>x</a:t>
            </a:r>
            <a:r>
              <a:rPr lang="en-US" dirty="0">
                <a:sym typeface="Symbol" charset="2"/>
              </a:rPr>
              <a:t>) ]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09600" y="6086475"/>
            <a:ext cx="102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smtClean="0"/>
              <a:t>Discourse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911475" y="61706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95600" y="6324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95600" y="6704012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852517" y="6324600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2" name="Right Arrow 31"/>
          <p:cNvSpPr/>
          <p:nvPr/>
        </p:nvSpPr>
        <p:spPr>
          <a:xfrm>
            <a:off x="4813300" y="6326188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5883275" y="61722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400" y="6326188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867400" y="6705600"/>
            <a:ext cx="1279525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5824317" y="6326188"/>
            <a:ext cx="14146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 charset="2"/>
              </a:rPr>
              <a:t>what did you say</a:t>
            </a:r>
            <a:endParaRPr lang="en-US" sz="1400" dirty="0"/>
          </a:p>
        </p:txBody>
      </p:sp>
      <p:sp>
        <p:nvSpPr>
          <p:cNvPr id="37" name="Right Arrow 36"/>
          <p:cNvSpPr/>
          <p:nvPr/>
        </p:nvSpPr>
        <p:spPr>
          <a:xfrm>
            <a:off x="4800600" y="51816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800600" y="42672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4800600" y="3429000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4800600" y="2513211"/>
            <a:ext cx="673100" cy="30618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553200" y="6396037"/>
            <a:ext cx="315912" cy="237927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Curved Left Arrow 41"/>
          <p:cNvSpPr/>
          <p:nvPr/>
        </p:nvSpPr>
        <p:spPr>
          <a:xfrm>
            <a:off x="7239000" y="6455807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urved Left Arrow 42"/>
          <p:cNvSpPr/>
          <p:nvPr/>
        </p:nvSpPr>
        <p:spPr>
          <a:xfrm>
            <a:off x="7239000" y="6152595"/>
            <a:ext cx="131762" cy="248205"/>
          </a:xfrm>
          <a:prstGeom prst="curved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hard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If I told you I had a POS tagger that achieved 90% </a:t>
            </a:r>
            <a:r>
              <a:rPr lang="en-US" dirty="0" smtClean="0">
                <a:solidFill>
                  <a:srgbClr val="FF0000"/>
                </a:solidFill>
              </a:rPr>
              <a:t>accuracy would </a:t>
            </a:r>
            <a:r>
              <a:rPr lang="en-US" dirty="0" smtClean="0">
                <a:solidFill>
                  <a:srgbClr val="FF0000"/>
                </a:solidFill>
              </a:rPr>
              <a:t>you be impressed?</a:t>
            </a:r>
          </a:p>
          <a:p>
            <a:pPr lvl="1"/>
            <a:r>
              <a:rPr lang="en-US" dirty="0" smtClean="0"/>
              <a:t>Shouldn’t be… just picking the most frequent POS for a word gets you this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FF0000"/>
                </a:solidFill>
              </a:rPr>
              <a:t>about a POS tagger that achieves 93.7%?</a:t>
            </a:r>
          </a:p>
          <a:p>
            <a:pPr lvl="1"/>
            <a:r>
              <a:rPr lang="en-US" dirty="0" smtClean="0"/>
              <a:t>Still probably shouldn’t be… only need to add a basic module for handling unknown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 smtClean="0">
                <a:solidFill>
                  <a:srgbClr val="FF0000"/>
                </a:solidFill>
              </a:rPr>
              <a:t>about a POS tagger that achieves 100%?</a:t>
            </a:r>
          </a:p>
          <a:p>
            <a:pPr lvl="1"/>
            <a:r>
              <a:rPr lang="en-US" dirty="0" smtClean="0"/>
              <a:t>Should be suspicious… humans only achieve ~97%</a:t>
            </a:r>
          </a:p>
          <a:p>
            <a:pPr lvl="1"/>
            <a:r>
              <a:rPr lang="en-US" dirty="0" smtClean="0"/>
              <a:t>Probably </a:t>
            </a:r>
            <a:r>
              <a:rPr lang="en-US" dirty="0" err="1" smtClean="0"/>
              <a:t>overfitting</a:t>
            </a:r>
            <a:r>
              <a:rPr lang="en-US" dirty="0" smtClean="0"/>
              <a:t> (or cheating!)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POS Tagging Approaches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9856"/>
            <a:ext cx="7772400" cy="494347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FF0000"/>
                </a:solidFill>
              </a:rPr>
              <a:t>Rule-Based</a:t>
            </a:r>
            <a:r>
              <a:rPr lang="en-US" sz="2400" dirty="0"/>
              <a:t>: Human crafted rules based on lexical and other linguistic </a:t>
            </a:r>
            <a:r>
              <a:rPr lang="en-US" sz="2400" dirty="0" smtClean="0"/>
              <a:t>knowledge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Learning</a:t>
            </a:r>
            <a:r>
              <a:rPr lang="en-US" sz="2400" b="1" dirty="0">
                <a:solidFill>
                  <a:srgbClr val="FF0000"/>
                </a:solidFill>
              </a:rPr>
              <a:t>-Based</a:t>
            </a:r>
            <a:r>
              <a:rPr lang="en-US" sz="2400" dirty="0"/>
              <a:t>: Trained on human annotated corpora like the Penn </a:t>
            </a:r>
            <a:r>
              <a:rPr lang="en-US" sz="2400" dirty="0" smtClean="0"/>
              <a:t>Treebank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>
                <a:solidFill>
                  <a:srgbClr val="339933"/>
                </a:solidFill>
              </a:rPr>
              <a:t>Statistical models</a:t>
            </a:r>
            <a:r>
              <a:rPr lang="en-US" sz="2000" dirty="0"/>
              <a:t>:  Hidden Markov Model (HMM), Maximum Entropy Markov Model (MEMM), Conditional Random Field (CRF</a:t>
            </a:r>
            <a:r>
              <a:rPr lang="en-US" sz="2000" dirty="0" smtClean="0"/>
              <a:t>), log-linear models, support vector machines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b="1" dirty="0" smtClean="0">
                <a:solidFill>
                  <a:srgbClr val="339933"/>
                </a:solidFill>
              </a:rPr>
              <a:t>Rule </a:t>
            </a:r>
            <a:r>
              <a:rPr lang="en-US" sz="2000" b="1" dirty="0">
                <a:solidFill>
                  <a:srgbClr val="339933"/>
                </a:solidFill>
              </a:rPr>
              <a:t>learning</a:t>
            </a:r>
            <a:r>
              <a:rPr lang="en-US" sz="2000" dirty="0"/>
              <a:t>: Transformation Based Learning (TBL)</a:t>
            </a:r>
            <a:endParaRPr lang="en-US" sz="20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book discusses some of the more common approaches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2400" dirty="0" smtClean="0"/>
              <a:t>Many </a:t>
            </a:r>
            <a:r>
              <a:rPr lang="en-US" sz="2400" dirty="0" smtClean="0"/>
              <a:t>publicly available:</a:t>
            </a:r>
          </a:p>
          <a:p>
            <a:pPr lvl="1">
              <a:lnSpc>
                <a:spcPct val="90000"/>
              </a:lnSpc>
            </a:pPr>
            <a:r>
              <a:rPr lang="en-US" sz="2100" dirty="0" smtClean="0">
                <a:hlinkClick r:id="rId3"/>
              </a:rPr>
              <a:t>http://nlp.stanford.edu/links/statnlp.html</a:t>
            </a:r>
            <a:r>
              <a:rPr lang="en-US" sz="2100" dirty="0" smtClean="0"/>
              <a:t/>
            </a:r>
            <a:br>
              <a:rPr lang="en-US" sz="2100" dirty="0" smtClean="0"/>
            </a:br>
            <a:r>
              <a:rPr lang="en-US" sz="2100" dirty="0" smtClean="0"/>
              <a:t>(list 15 different ones mostly publicly available!)</a:t>
            </a:r>
          </a:p>
          <a:p>
            <a:pPr lvl="1">
              <a:lnSpc>
                <a:spcPct val="90000"/>
              </a:lnSpc>
            </a:pPr>
            <a:r>
              <a:rPr lang="en-US" sz="2100" dirty="0" err="1" smtClean="0"/>
              <a:t>http://www.coli.uni-saarland.de/~thorsten/tnt</a:t>
            </a:r>
            <a:r>
              <a:rPr lang="en-US" sz="2100" dirty="0" smtClean="0"/>
              <a:t>/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44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Parts of speech can be thought of as the lowest level of syntactic information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Groups </a:t>
            </a:r>
            <a:r>
              <a:rPr lang="en-US" sz="2400" i="1" dirty="0" smtClean="0"/>
              <a:t>words</a:t>
            </a:r>
            <a:r>
              <a:rPr lang="en-US" sz="2400" dirty="0" smtClean="0"/>
              <a:t> together into categories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3544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4076481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28800" y="48006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can/can’t go here?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Constituency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6600" y="1676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likes to eat candy.</a:t>
            </a:r>
            <a:endParaRPr lang="en-US" sz="3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74648" y="2208212"/>
            <a:ext cx="19781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12648" y="54864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He</a:t>
            </a:r>
          </a:p>
          <a:p>
            <a:r>
              <a:rPr lang="en-US" sz="2400" dirty="0" smtClean="0"/>
              <a:t>She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</a:t>
            </a:r>
          </a:p>
          <a:p>
            <a:r>
              <a:rPr lang="en-US" sz="2400" dirty="0" smtClean="0"/>
              <a:t>The boy</a:t>
            </a:r>
          </a:p>
          <a:p>
            <a:r>
              <a:rPr lang="en-US" sz="2400" dirty="0" smtClean="0"/>
              <a:t>The cat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2895600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Dave</a:t>
            </a:r>
          </a:p>
          <a:p>
            <a:r>
              <a:rPr lang="en-US" sz="2400" dirty="0" smtClean="0"/>
              <a:t>Professor Kauchak</a:t>
            </a:r>
          </a:p>
          <a:p>
            <a:r>
              <a:rPr lang="en-US" sz="2400" dirty="0" smtClean="0"/>
              <a:t>Dr. </a:t>
            </a:r>
            <a:r>
              <a:rPr lang="en-US" sz="2400" dirty="0" err="1" smtClean="0"/>
              <a:t>Suess</a:t>
            </a:r>
            <a:endParaRPr lang="en-US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12648" y="240539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2405390"/>
            <a:ext cx="3044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4886980"/>
            <a:ext cx="220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pronouns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200472"/>
            <a:ext cx="3733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man that I saw</a:t>
            </a:r>
          </a:p>
          <a:p>
            <a:r>
              <a:rPr lang="en-US" sz="2400" dirty="0" smtClean="0"/>
              <a:t>The boy with the blue pants</a:t>
            </a:r>
          </a:p>
          <a:p>
            <a:r>
              <a:rPr lang="en-US" sz="2400" dirty="0" smtClean="0"/>
              <a:t>The cat in the hat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4710262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determiner nouns +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26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Words in languages tend to form into functional groups (parts of speech)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Groups </a:t>
            </a:r>
            <a:r>
              <a:rPr lang="en-US" dirty="0" smtClean="0"/>
              <a:t>of words (aka phrases) can also be grouped into functional groups</a:t>
            </a:r>
          </a:p>
          <a:p>
            <a:pPr lvl="1"/>
            <a:r>
              <a:rPr lang="en-US" dirty="0" smtClean="0"/>
              <a:t>often some relation to parts of speech</a:t>
            </a:r>
          </a:p>
          <a:p>
            <a:pPr lvl="1"/>
            <a:r>
              <a:rPr lang="en-US" dirty="0" smtClean="0"/>
              <a:t>though, more complex interactions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 smtClean="0"/>
              <a:t>phrase groups are called constituents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830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2133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 likes to eat candy.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648" y="44196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1982723" y="37353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192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51624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457700" y="39243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16200000">
            <a:off x="800100" y="2585711"/>
            <a:ext cx="152400" cy="381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5553" y="3109556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30619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5" name="Left Bracket 14"/>
          <p:cNvSpPr/>
          <p:nvPr/>
        </p:nvSpPr>
        <p:spPr>
          <a:xfrm rot="16200000">
            <a:off x="2324100" y="1595111"/>
            <a:ext cx="152400" cy="23622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034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30861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23622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426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constituents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5048" y="2590799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8" name="Left Bracket 7"/>
          <p:cNvSpPr/>
          <p:nvPr/>
        </p:nvSpPr>
        <p:spPr>
          <a:xfrm rot="16200000">
            <a:off x="2135123" y="2897124"/>
            <a:ext cx="152400" cy="2587752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71600" y="43242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14800" y="531489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verb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1" name="Left Bracket 10"/>
          <p:cNvSpPr/>
          <p:nvPr/>
        </p:nvSpPr>
        <p:spPr>
          <a:xfrm rot="16200000">
            <a:off x="4610100" y="4076700"/>
            <a:ext cx="152400" cy="22098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 Bracket 15"/>
          <p:cNvSpPr/>
          <p:nvPr/>
        </p:nvSpPr>
        <p:spPr>
          <a:xfrm rot="16200000">
            <a:off x="1409700" y="2628900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44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8" name="Left Bracket 17"/>
          <p:cNvSpPr/>
          <p:nvPr/>
        </p:nvSpPr>
        <p:spPr>
          <a:xfrm rot="16200000">
            <a:off x="2743199" y="2514600"/>
            <a:ext cx="152401" cy="13716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905000" y="3257489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2" name="Left Bracket 21"/>
          <p:cNvSpPr/>
          <p:nvPr/>
        </p:nvSpPr>
        <p:spPr>
          <a:xfrm rot="16200000">
            <a:off x="4876800" y="3352801"/>
            <a:ext cx="152400" cy="16764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6200" y="42480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prepositional phrase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rot="16200000">
            <a:off x="5067300" y="2628901"/>
            <a:ext cx="152400" cy="1143000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0" y="325749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noun </a:t>
            </a:r>
            <a:br>
              <a:rPr lang="en-US" sz="2000" dirty="0" smtClean="0">
                <a:solidFill>
                  <a:srgbClr val="0000FF"/>
                </a:solidFill>
              </a:rPr>
            </a:br>
            <a:r>
              <a:rPr lang="en-US" sz="2000" dirty="0" smtClean="0">
                <a:solidFill>
                  <a:srgbClr val="0000FF"/>
                </a:solidFill>
              </a:rPr>
              <a:t>phrase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58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Hierarchical: syntactic trees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86740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533400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41513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81000" y="495300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691020" y="494778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404480" y="28956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1981200" y="434340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1856457" y="499556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2128378" y="495224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447800" y="372933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990600" y="464820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28532" y="418653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2"/>
            <a:endCxn id="20" idx="0"/>
          </p:cNvCxnSpPr>
          <p:nvPr/>
        </p:nvCxnSpPr>
        <p:spPr>
          <a:xfrm rot="16200000" flipH="1">
            <a:off x="1499176" y="353448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  <a:endCxn id="6" idx="0"/>
          </p:cNvCxnSpPr>
          <p:nvPr/>
        </p:nvCxnSpPr>
        <p:spPr>
          <a:xfrm rot="5400000">
            <a:off x="711925" y="345066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14800" y="442406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90057" y="507623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4261978" y="503291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3581400" y="381000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124200" y="472886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862132" y="426719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037561" y="289560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40" name="Straight Connector 39"/>
          <p:cNvCxnSpPr>
            <a:stCxn id="38" idx="2"/>
          </p:cNvCxnSpPr>
          <p:nvPr/>
        </p:nvCxnSpPr>
        <p:spPr>
          <a:xfrm rot="5400000">
            <a:off x="2183513" y="421131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8" idx="2"/>
            <a:endCxn id="35" idx="0"/>
          </p:cNvCxnSpPr>
          <p:nvPr/>
        </p:nvCxnSpPr>
        <p:spPr>
          <a:xfrm rot="16200000" flipH="1">
            <a:off x="3340543" y="332292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328446" y="213360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45" name="Straight Connector 44"/>
          <p:cNvCxnSpPr>
            <a:stCxn id="43" idx="2"/>
            <a:endCxn id="12" idx="0"/>
          </p:cNvCxnSpPr>
          <p:nvPr/>
        </p:nvCxnSpPr>
        <p:spPr>
          <a:xfrm rot="5400000">
            <a:off x="1936895" y="233477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3" idx="2"/>
            <a:endCxn id="38" idx="0"/>
          </p:cNvCxnSpPr>
          <p:nvPr/>
        </p:nvCxnSpPr>
        <p:spPr>
          <a:xfrm rot="16200000" flipH="1">
            <a:off x="2751794" y="234119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029200" y="541913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parts of speech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010400" y="59552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terminals (words)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6324600" y="2133600"/>
            <a:ext cx="914400" cy="3733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7315200" y="3745468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non-terminals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24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1000" y="6182380"/>
            <a:ext cx="6473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man in the hat ran to the park.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07200" y="5648980"/>
            <a:ext cx="64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DT    NN IN  DT NN  VBD  IN DT   NN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8200" y="473011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1735800" y="5267980"/>
            <a:ext cx="4572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2045820" y="526276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59280" y="32105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3336000" y="4658380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211257" y="5310548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3483178" y="5267225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02600" y="404431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345400" y="4963180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083332" y="4501514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  <a:endCxn id="13" idx="0"/>
          </p:cNvCxnSpPr>
          <p:nvPr/>
        </p:nvCxnSpPr>
        <p:spPr>
          <a:xfrm rot="16200000" flipH="1">
            <a:off x="2853976" y="3849469"/>
            <a:ext cx="372070" cy="1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9" idx="2"/>
            <a:endCxn id="6" idx="0"/>
          </p:cNvCxnSpPr>
          <p:nvPr/>
        </p:nvCxnSpPr>
        <p:spPr>
          <a:xfrm rot="5400000">
            <a:off x="2066725" y="3765640"/>
            <a:ext cx="1057870" cy="871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9600" y="4739045"/>
            <a:ext cx="543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NP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5344857" y="5391213"/>
            <a:ext cx="457204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5616778" y="5347890"/>
            <a:ext cx="457201" cy="31524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936200" y="412498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PP</a:t>
            </a:r>
            <a:endParaRPr lang="en-US" sz="24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4479000" y="5043845"/>
            <a:ext cx="11430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216932" y="4582179"/>
            <a:ext cx="470825" cy="2286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392361" y="3210580"/>
            <a:ext cx="537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VP</a:t>
            </a:r>
            <a:endParaRPr lang="en-US" sz="2400" dirty="0"/>
          </a:p>
        </p:txBody>
      </p:sp>
      <p:cxnSp>
        <p:nvCxnSpPr>
          <p:cNvPr id="25" name="Straight Connector 24"/>
          <p:cNvCxnSpPr>
            <a:stCxn id="24" idx="2"/>
          </p:cNvCxnSpPr>
          <p:nvPr/>
        </p:nvCxnSpPr>
        <p:spPr>
          <a:xfrm rot="5400000">
            <a:off x="3538313" y="4526293"/>
            <a:ext cx="1976735" cy="2686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2"/>
            <a:endCxn id="21" idx="0"/>
          </p:cNvCxnSpPr>
          <p:nvPr/>
        </p:nvCxnSpPr>
        <p:spPr>
          <a:xfrm rot="16200000" flipH="1">
            <a:off x="4695343" y="3637900"/>
            <a:ext cx="452735" cy="5214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83246" y="24485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S</a:t>
            </a:r>
            <a:endParaRPr lang="en-US" sz="2400" dirty="0"/>
          </a:p>
        </p:txBody>
      </p:sp>
      <p:cxnSp>
        <p:nvCxnSpPr>
          <p:cNvPr id="28" name="Straight Connector 27"/>
          <p:cNvCxnSpPr>
            <a:stCxn id="27" idx="2"/>
            <a:endCxn id="9" idx="0"/>
          </p:cNvCxnSpPr>
          <p:nvPr/>
        </p:nvCxnSpPr>
        <p:spPr>
          <a:xfrm rot="5400000">
            <a:off x="3291695" y="2649751"/>
            <a:ext cx="300335" cy="8213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7" idx="2"/>
            <a:endCxn id="24" idx="0"/>
          </p:cNvCxnSpPr>
          <p:nvPr/>
        </p:nvCxnSpPr>
        <p:spPr>
          <a:xfrm rot="16200000" flipH="1">
            <a:off x="4106594" y="2656174"/>
            <a:ext cx="300335" cy="8084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69564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What is morphology?</a:t>
            </a:r>
          </a:p>
          <a:p>
            <a:pPr lvl="1"/>
            <a:r>
              <a:rPr lang="en-US" dirty="0" smtClean="0"/>
              <a:t>study of the internal structure of words</a:t>
            </a:r>
          </a:p>
          <a:p>
            <a:pPr lvl="2"/>
            <a:r>
              <a:rPr lang="en-US" dirty="0" smtClean="0"/>
              <a:t>morph-</a:t>
            </a:r>
            <a:r>
              <a:rPr lang="en-US" dirty="0" err="1" smtClean="0"/>
              <a:t>ology</a:t>
            </a:r>
            <a:r>
              <a:rPr lang="en-US" dirty="0" smtClean="0"/>
              <a:t>  word-</a:t>
            </a:r>
            <a:r>
              <a:rPr lang="en-US" dirty="0" err="1" smtClean="0"/>
              <a:t>s</a:t>
            </a:r>
            <a:r>
              <a:rPr lang="en-US" dirty="0" smtClean="0"/>
              <a:t> jump-</a:t>
            </a:r>
            <a:r>
              <a:rPr lang="en-US" dirty="0" err="1" smtClean="0"/>
              <a:t>ing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Why might this be useful for NLP?</a:t>
            </a:r>
          </a:p>
          <a:p>
            <a:pPr lvl="1"/>
            <a:r>
              <a:rPr lang="en-US" dirty="0" smtClean="0"/>
              <a:t>generalization (runs, running, runner are related)</a:t>
            </a:r>
          </a:p>
          <a:p>
            <a:pPr lvl="1"/>
            <a:r>
              <a:rPr lang="en-US" dirty="0" smtClean="0"/>
              <a:t>additional information (it’s plural, past tense, etc)</a:t>
            </a:r>
          </a:p>
          <a:p>
            <a:pPr lvl="1"/>
            <a:r>
              <a:rPr lang="en-US" dirty="0" smtClean="0"/>
              <a:t>allows us to handle words we’ve never seen before</a:t>
            </a:r>
          </a:p>
          <a:p>
            <a:pPr lvl="2"/>
            <a:r>
              <a:rPr lang="en-US" dirty="0" smtClean="0"/>
              <a:t>smoothing?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362200" y="3200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(S</a:t>
            </a:r>
          </a:p>
          <a:p>
            <a:r>
              <a:rPr lang="en-US" dirty="0" smtClean="0"/>
              <a:t>    (NP</a:t>
            </a:r>
          </a:p>
          <a:p>
            <a:r>
              <a:rPr lang="en-US" dirty="0" smtClean="0"/>
              <a:t>      (NP (DT the) (NN man))</a:t>
            </a:r>
          </a:p>
          <a:p>
            <a:r>
              <a:rPr lang="en-US" dirty="0" smtClean="0"/>
              <a:t>      (PP (IN in)</a:t>
            </a:r>
          </a:p>
          <a:p>
            <a:r>
              <a:rPr lang="en-US" dirty="0" smtClean="0"/>
              <a:t>        (NP (DT the) (NN hat))))</a:t>
            </a:r>
          </a:p>
          <a:p>
            <a:r>
              <a:rPr lang="en-US" dirty="0" smtClean="0"/>
              <a:t>    (VP (VBD ran)</a:t>
            </a:r>
          </a:p>
          <a:p>
            <a:r>
              <a:rPr lang="en-US" dirty="0" smtClean="0"/>
              <a:t>      (PP (TO to)</a:t>
            </a:r>
          </a:p>
          <a:p>
            <a:r>
              <a:rPr lang="en-US" dirty="0" smtClean="0"/>
              <a:t>        (NP (DT the) (NN park))))))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40132" y="1905000"/>
            <a:ext cx="84990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(S (NP (NP (DT the) (NN man)) (PP (IN in) (NP (DT the) (NN hat)))) (VP (VBD ran) (PP (TO to (NP (DT the) (NN park))))))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1271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number of related problems:</a:t>
            </a:r>
          </a:p>
          <a:p>
            <a:pPr lvl="1"/>
            <a:r>
              <a:rPr lang="en-US" dirty="0" smtClean="0"/>
              <a:t>Given a sentence, can we determine the syntactic structure?</a:t>
            </a:r>
          </a:p>
          <a:p>
            <a:pPr lvl="1"/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/>
              <a:t>Can we determine how </a:t>
            </a:r>
            <a:r>
              <a:rPr lang="en-US" i="1" dirty="0" smtClean="0"/>
              <a:t>likely</a:t>
            </a:r>
            <a:r>
              <a:rPr lang="en-US" dirty="0" smtClean="0"/>
              <a:t> a sentence is to be grammatical? to be an English sentence?</a:t>
            </a:r>
          </a:p>
          <a:p>
            <a:pPr lvl="1"/>
            <a:r>
              <a:rPr lang="en-US" dirty="0" smtClean="0"/>
              <a:t>Can we generate candidate, grammatical sentences?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6164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29618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is a grammar (3</a:t>
            </a:r>
            <a:r>
              <a:rPr lang="en-US" sz="2800" baseline="30000" dirty="0" smtClean="0">
                <a:solidFill>
                  <a:srgbClr val="FF0000"/>
                </a:solidFill>
              </a:rPr>
              <a:t>rd</a:t>
            </a:r>
            <a:r>
              <a:rPr lang="en-US" sz="2800" dirty="0" smtClean="0">
                <a:solidFill>
                  <a:srgbClr val="FF0000"/>
                </a:solidFill>
              </a:rPr>
              <a:t> grade again…)?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24200"/>
            <a:ext cx="2819400" cy="316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260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Grammar is a set of structural rules that govern the composition of sentences, phrases and words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Lots </a:t>
            </a:r>
            <a:r>
              <a:rPr lang="en-US" dirty="0" smtClean="0"/>
              <a:t>of different kinds of grammars: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regular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context-free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context-sensitive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recursively enumerable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transformation grammars</a:t>
            </a:r>
          </a:p>
        </p:txBody>
      </p:sp>
    </p:spTree>
    <p:extLst>
      <p:ext uri="{BB962C8B-B14F-4D97-AF65-F5344CB8AC3E}">
        <p14:creationId xmlns:p14="http://schemas.microsoft.com/office/powerpoint/2010/main" val="173284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810000" y="3048000"/>
            <a:ext cx="7620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capitol of this state?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Jefferson City (Missouri)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73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free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How many people have heard of them?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Look </a:t>
            </a:r>
            <a:r>
              <a:rPr lang="en-US" dirty="0" smtClean="0"/>
              <a:t>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S </a:t>
            </a:r>
            <a:r>
              <a:rPr lang="en-US" sz="2800" dirty="0" err="1" smtClean="0">
                <a:sym typeface="Symbol" charset="2"/>
              </a:rPr>
              <a:t></a:t>
            </a:r>
            <a:r>
              <a:rPr lang="en-US" sz="2800" dirty="0" smtClean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(single symbol)</a:t>
            </a:r>
            <a:endParaRPr lang="en-US" sz="2800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 smtClean="0">
                <a:solidFill>
                  <a:srgbClr val="000090"/>
                </a:solidFill>
              </a:rPr>
              <a:t>(one or more symbols)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Formally…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</a:t>
            </a:r>
            <a:r>
              <a:rPr lang="en-US" dirty="0" smtClean="0"/>
              <a:t>(NT, T, P, S</a:t>
            </a:r>
            <a:r>
              <a:rPr lang="en-US" dirty="0"/>
              <a:t>)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NT</a:t>
            </a:r>
            <a:r>
              <a:rPr lang="en-US" dirty="0" smtClean="0"/>
              <a:t>: </a:t>
            </a:r>
            <a:r>
              <a:rPr lang="en-US" dirty="0"/>
              <a:t>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T</a:t>
            </a:r>
            <a:r>
              <a:rPr lang="en-US" dirty="0"/>
              <a:t>: finite set of terminal symbols, </a:t>
            </a:r>
            <a:r>
              <a:rPr lang="en-US" dirty="0" smtClean="0"/>
              <a:t>NT </a:t>
            </a:r>
            <a:r>
              <a:rPr lang="en-US" dirty="0"/>
              <a:t>and T are disjoint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P</a:t>
            </a:r>
            <a:r>
              <a:rPr lang="en-US" dirty="0"/>
              <a:t>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</a:t>
            </a:r>
            <a:r>
              <a:rPr lang="en-US" dirty="0" smtClean="0">
                <a:sym typeface="Symbol" charset="2"/>
              </a:rPr>
              <a:t>NT </a:t>
            </a:r>
            <a:r>
              <a:rPr lang="en-US" dirty="0">
                <a:sym typeface="Symbol" charset="2"/>
              </a:rPr>
              <a:t>and   (T </a:t>
            </a:r>
            <a:r>
              <a:rPr lang="en-US" dirty="0" smtClean="0">
                <a:sym typeface="Symbol" charset="2"/>
              </a:rPr>
              <a:t> NT)</a:t>
            </a:r>
            <a:r>
              <a:rPr lang="en-US" dirty="0">
                <a:sym typeface="Symbol" charset="2"/>
              </a:rPr>
              <a:t>*</a:t>
            </a:r>
          </a:p>
          <a:p>
            <a:pPr marL="0" indent="0" eaLnBrk="1" hangingPunct="1">
              <a:buNone/>
            </a:pPr>
            <a:endParaRPr lang="en-US" dirty="0" smtClean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 smtClean="0">
                <a:sym typeface="Symbol" charset="2"/>
              </a:rPr>
              <a:t>S </a:t>
            </a:r>
            <a:r>
              <a:rPr lang="en-US" dirty="0">
                <a:sym typeface="Symbol" charset="2"/>
              </a:rPr>
              <a:t></a:t>
            </a:r>
            <a:r>
              <a:rPr lang="en-US" dirty="0" smtClean="0">
                <a:sym typeface="Symbol" charset="2"/>
              </a:rPr>
              <a:t> NT: </a:t>
            </a:r>
            <a:r>
              <a:rPr lang="en-US" dirty="0">
                <a:sym typeface="Symbol" charset="2"/>
              </a:rPr>
              <a:t>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</a:t>
            </a:r>
            <a:r>
              <a:rPr lang="en-US" sz="2800" dirty="0" smtClean="0"/>
              <a:t>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/>
              <a:t>S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VP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NP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N | </a:t>
            </a: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AdjP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</a:t>
            </a: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| Adv </a:t>
            </a:r>
            <a:r>
              <a:rPr lang="en-US" sz="2400" dirty="0" err="1" smtClean="0">
                <a:sym typeface="Symbol" charset="2"/>
              </a:rPr>
              <a:t>AdjP</a:t>
            </a:r>
            <a:endParaRPr lang="en-US" sz="2400" dirty="0" smtClean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N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Adj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smtClean="0">
                <a:sym typeface="Symbol" charset="2"/>
              </a:rPr>
              <a:t>Adv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 smtClean="0">
                <a:sym typeface="Symbol" charset="2"/>
              </a:rPr>
              <a:t>DetP</a:t>
            </a:r>
            <a:r>
              <a:rPr lang="en-US" sz="2400" dirty="0" smtClean="0">
                <a:sym typeface="Symbol" charset="2"/>
              </a:rPr>
              <a:t> </a:t>
            </a:r>
            <a:r>
              <a:rPr lang="en-US" sz="2400" dirty="0" err="1" smtClean="0">
                <a:sym typeface="Symbol" charset="2"/>
              </a:rPr>
              <a:t></a:t>
            </a:r>
            <a:r>
              <a:rPr lang="en-US" sz="2400" dirty="0" smtClean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886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Can we determine if a sentence is grammatical?</a:t>
            </a:r>
          </a:p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Given a sentence, can we determine the syntactic structure?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we determine how likely a sentence is to be grammatical? to be an English sentence?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we generate candidate, grammatical sentences?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5638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these can we answer with a CFG? How?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99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Can we determine if a sentence is grammatical?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Is it accepted/recognized by the grammar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Applying rules right to left, do we get the start symbol?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 smtClean="0"/>
              <a:t>a sentence, can we determine the syntactic structure?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Keep track of the rules applied…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 smtClean="0"/>
              <a:t>we determine how likely a sentence is to be grammatical? to be an English sentence?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Not yet… no notion of “likelihood” (probability)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Can </a:t>
            </a:r>
            <a:r>
              <a:rPr lang="en-US" dirty="0" smtClean="0"/>
              <a:t>we generate candidate, grammatical sentences?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Start from the start symbol, randomly pick rules that apply (i.e. left hand side matches)</a:t>
            </a:r>
          </a:p>
        </p:txBody>
      </p:sp>
    </p:spTree>
    <p:extLst>
      <p:ext uri="{BB962C8B-B14F-4D97-AF65-F5344CB8AC3E}">
        <p14:creationId xmlns:p14="http://schemas.microsoft.com/office/powerpoint/2010/main" val="242622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 newswire stories from Feb 1988 – Dec 30, 1988</a:t>
            </a:r>
          </a:p>
          <a:p>
            <a:pPr lvl="1"/>
            <a:r>
              <a:rPr lang="en-US" dirty="0" smtClean="0"/>
              <a:t>300K unique words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New words seen on Dec 31</a:t>
            </a:r>
          </a:p>
          <a:p>
            <a:pPr lvl="1"/>
            <a:r>
              <a:rPr lang="en-US" dirty="0" smtClean="0"/>
              <a:t>compounds: prenatal-care, publicly-funded, channel-switching, …</a:t>
            </a:r>
          </a:p>
          <a:p>
            <a:pPr lvl="1"/>
            <a:r>
              <a:rPr lang="en-US" dirty="0" smtClean="0"/>
              <a:t>New words:</a:t>
            </a:r>
          </a:p>
          <a:p>
            <a:pPr lvl="2"/>
            <a:r>
              <a:rPr lang="en-US" dirty="0" smtClean="0"/>
              <a:t>dumbbells, groveled, fuzzier, oxidized, ex-presidency, puppetry, </a:t>
            </a:r>
            <a:r>
              <a:rPr lang="en-US" dirty="0" err="1" smtClean="0"/>
              <a:t>boulderlike</a:t>
            </a:r>
            <a:r>
              <a:rPr lang="en-US" dirty="0" smtClean="0"/>
              <a:t>, over-emphasized, </a:t>
            </a:r>
            <a:r>
              <a:rPr lang="en-US" dirty="0" err="1" smtClean="0"/>
              <a:t>antiprejudice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Words are built up from morphemes</a:t>
            </a:r>
          </a:p>
          <a:p>
            <a:pPr lvl="1"/>
            <a:r>
              <a:rPr lang="en-US" dirty="0" smtClean="0"/>
              <a:t>stems (base/main part of the word)</a:t>
            </a:r>
          </a:p>
          <a:p>
            <a:pPr lvl="1"/>
            <a:r>
              <a:rPr lang="en-US" dirty="0" smtClean="0"/>
              <a:t>affixes</a:t>
            </a:r>
          </a:p>
          <a:p>
            <a:pPr lvl="2"/>
            <a:r>
              <a:rPr lang="en-US" dirty="0" smtClean="0"/>
              <a:t>prefixes</a:t>
            </a:r>
          </a:p>
          <a:p>
            <a:pPr lvl="3"/>
            <a:r>
              <a:rPr lang="en-US" dirty="0" smtClean="0"/>
              <a:t>precedes the stem</a:t>
            </a:r>
          </a:p>
          <a:p>
            <a:pPr lvl="2"/>
            <a:r>
              <a:rPr lang="en-US" dirty="0" smtClean="0"/>
              <a:t>suffixes</a:t>
            </a:r>
          </a:p>
          <a:p>
            <a:pPr lvl="3"/>
            <a:r>
              <a:rPr lang="en-US" dirty="0" smtClean="0"/>
              <a:t>follows the stem</a:t>
            </a:r>
          </a:p>
          <a:p>
            <a:pPr lvl="2"/>
            <a:r>
              <a:rPr lang="en-US" dirty="0" smtClean="0"/>
              <a:t>infixes</a:t>
            </a:r>
          </a:p>
          <a:p>
            <a:pPr lvl="3"/>
            <a:r>
              <a:rPr lang="en-US" dirty="0" smtClean="0"/>
              <a:t>inserted inside the stem</a:t>
            </a:r>
          </a:p>
          <a:p>
            <a:pPr lvl="2"/>
            <a:r>
              <a:rPr lang="en-US" dirty="0" err="1" smtClean="0"/>
              <a:t>circumfixes</a:t>
            </a:r>
            <a:endParaRPr lang="en-US" dirty="0" smtClean="0"/>
          </a:p>
          <a:p>
            <a:pPr lvl="3"/>
            <a:r>
              <a:rPr lang="en-US" dirty="0" smtClean="0"/>
              <a:t>surrounds the stem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Examples?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prefix</a:t>
            </a:r>
          </a:p>
          <a:p>
            <a:pPr lvl="1"/>
            <a:r>
              <a:rPr lang="en-US" dirty="0" smtClean="0"/>
              <a:t>circum- (circumnavigate)</a:t>
            </a:r>
          </a:p>
          <a:p>
            <a:pPr lvl="1"/>
            <a:r>
              <a:rPr lang="en-US" dirty="0" err="1" smtClean="0"/>
              <a:t>dis</a:t>
            </a:r>
            <a:r>
              <a:rPr lang="en-US" dirty="0" smtClean="0"/>
              <a:t>- (dislike)</a:t>
            </a:r>
          </a:p>
          <a:p>
            <a:pPr lvl="1"/>
            <a:r>
              <a:rPr lang="en-US" dirty="0" err="1" smtClean="0"/>
              <a:t>mis</a:t>
            </a:r>
            <a:r>
              <a:rPr lang="en-US" dirty="0" smtClean="0"/>
              <a:t>- (misunderstood)</a:t>
            </a:r>
          </a:p>
          <a:p>
            <a:pPr lvl="1"/>
            <a:r>
              <a:rPr lang="en-US" dirty="0" smtClean="0"/>
              <a:t>com-, de-, </a:t>
            </a:r>
            <a:r>
              <a:rPr lang="en-US" dirty="0" err="1" smtClean="0"/>
              <a:t>dis</a:t>
            </a:r>
            <a:r>
              <a:rPr lang="en-US" dirty="0" smtClean="0"/>
              <a:t>-, in-, re-, post-, trans-, …</a:t>
            </a:r>
          </a:p>
          <a:p>
            <a:pPr marL="0" indent="0">
              <a:buNone/>
            </a:pPr>
            <a:r>
              <a:rPr lang="en-US" dirty="0" smtClean="0"/>
              <a:t>suffix</a:t>
            </a:r>
          </a:p>
          <a:p>
            <a:pPr lvl="1"/>
            <a:r>
              <a:rPr lang="en-US" dirty="0" smtClean="0"/>
              <a:t>-able (movable)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ance</a:t>
            </a:r>
            <a:r>
              <a:rPr lang="en-US" dirty="0" smtClean="0"/>
              <a:t> (resistance)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ly</a:t>
            </a:r>
            <a:r>
              <a:rPr lang="en-US" dirty="0" smtClean="0"/>
              <a:t> (quickly)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tion</a:t>
            </a:r>
            <a:r>
              <a:rPr lang="en-US" dirty="0" smtClean="0"/>
              <a:t>, -</a:t>
            </a:r>
            <a:r>
              <a:rPr lang="en-US" dirty="0" err="1" smtClean="0"/>
              <a:t>ness</a:t>
            </a:r>
            <a:r>
              <a:rPr lang="en-US" dirty="0" smtClean="0"/>
              <a:t>, -ate, -</a:t>
            </a:r>
            <a:r>
              <a:rPr lang="en-US" dirty="0" err="1" smtClean="0"/>
              <a:t>ful</a:t>
            </a:r>
            <a:r>
              <a:rPr lang="en-US" dirty="0" smtClean="0"/>
              <a:t>,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Morpheme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infix</a:t>
            </a:r>
          </a:p>
          <a:p>
            <a:pPr lvl="1"/>
            <a:r>
              <a:rPr lang="en-US" dirty="0" smtClean="0"/>
              <a:t>-fucking- (cinder-fucking-</a:t>
            </a:r>
            <a:r>
              <a:rPr lang="en-US" dirty="0" err="1" smtClean="0"/>
              <a:t>rella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more common in other languages</a:t>
            </a:r>
          </a:p>
          <a:p>
            <a:pPr marL="0" indent="0">
              <a:buNone/>
            </a:pPr>
            <a:r>
              <a:rPr lang="en-US" dirty="0" err="1" smtClean="0"/>
              <a:t>circumfix</a:t>
            </a:r>
            <a:endParaRPr lang="en-US" dirty="0" smtClean="0"/>
          </a:p>
          <a:p>
            <a:pPr lvl="1"/>
            <a:r>
              <a:rPr lang="en-US" dirty="0" smtClean="0"/>
              <a:t>doesn’t really happen in English</a:t>
            </a:r>
          </a:p>
          <a:p>
            <a:pPr lvl="1"/>
            <a:r>
              <a:rPr lang="en-US" dirty="0" smtClean="0"/>
              <a:t>a- -</a:t>
            </a:r>
            <a:r>
              <a:rPr lang="en-US" dirty="0" err="1" smtClean="0"/>
              <a:t>ing</a:t>
            </a:r>
            <a:endParaRPr lang="en-US" dirty="0" smtClean="0"/>
          </a:p>
          <a:p>
            <a:pPr lvl="2"/>
            <a:r>
              <a:rPr lang="en-US" dirty="0" smtClean="0"/>
              <a:t>a-running</a:t>
            </a:r>
          </a:p>
          <a:p>
            <a:pPr lvl="2"/>
            <a:r>
              <a:rPr lang="en-US" dirty="0" smtClean="0"/>
              <a:t>a-jumping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Agglutinative: Finnish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2232075"/>
            <a:ext cx="8610600" cy="29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</a:t>
            </a:r>
            <a:r>
              <a:rPr lang="en-US" sz="2400" dirty="0">
                <a:latin typeface="Linguistics 105" charset="0"/>
              </a:rPr>
              <a:t> 'the-</a:t>
            </a:r>
            <a:r>
              <a:rPr lang="en-US" sz="2400" dirty="0" smtClean="0">
                <a:latin typeface="Linguistics 105" charset="0"/>
              </a:rPr>
              <a:t>house’		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>
                <a:latin typeface="Linguistics 105" charset="0"/>
              </a:rPr>
              <a:t>-pa 'the-shop'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talo-ni</a:t>
            </a:r>
            <a:r>
              <a:rPr lang="en-US" sz="2400" dirty="0">
                <a:latin typeface="Linguistics 105" charset="0"/>
              </a:rPr>
              <a:t> 'my house' 	</a:t>
            </a:r>
            <a:r>
              <a:rPr lang="en-US" sz="2400" dirty="0" smtClean="0">
                <a:latin typeface="Linguistics 105" charset="0"/>
              </a:rPr>
              <a:t>	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-pa-ni</a:t>
            </a:r>
            <a:r>
              <a:rPr lang="en-US" sz="2400" dirty="0">
                <a:latin typeface="Linguistics 105" charset="0"/>
              </a:rPr>
              <a:t> 'my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</a:t>
            </a:r>
            <a:r>
              <a:rPr lang="en-US" sz="2400" dirty="0">
                <a:latin typeface="Linguistics 105" charset="0"/>
              </a:rPr>
              <a:t> 'in the-house' 	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</a:t>
            </a:r>
            <a:r>
              <a:rPr lang="en-US" sz="2400" dirty="0">
                <a:latin typeface="Linguistics 105" charset="0"/>
              </a:rPr>
              <a:t> 'in the-shop'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talo-ssa-ni</a:t>
            </a:r>
            <a:r>
              <a:rPr lang="en-US" sz="2400" dirty="0">
                <a:latin typeface="Linguistics 105" charset="0"/>
              </a:rPr>
              <a:t> 'in my house’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-a-ssa-ni</a:t>
            </a:r>
            <a:r>
              <a:rPr lang="en-US" sz="2400" dirty="0">
                <a:latin typeface="Linguistics 105" charset="0"/>
              </a:rPr>
              <a:t> 'in my shop'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</a:t>
            </a:r>
            <a:r>
              <a:rPr lang="en-US" sz="2400" dirty="0">
                <a:latin typeface="Linguistics 105" charset="0"/>
              </a:rPr>
              <a:t> 'in the-houses’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</a:t>
            </a:r>
            <a:r>
              <a:rPr lang="en-US" sz="2400" dirty="0">
                <a:latin typeface="Linguistics 105" charset="0"/>
              </a:rPr>
              <a:t> 'in the-shops'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err="1">
                <a:latin typeface="Linguistics 105" charset="0"/>
              </a:rPr>
              <a:t>talo-i-ssa-ni</a:t>
            </a:r>
            <a:r>
              <a:rPr lang="en-US" sz="2400" dirty="0">
                <a:latin typeface="Linguistics 105" charset="0"/>
              </a:rPr>
              <a:t> 'in my houses’</a:t>
            </a:r>
            <a:r>
              <a:rPr lang="en-US" sz="2400" dirty="0" smtClean="0">
                <a:latin typeface="Linguistics 105" charset="0"/>
              </a:rPr>
              <a:t>		</a:t>
            </a:r>
            <a:r>
              <a:rPr lang="en-US" sz="2400" dirty="0" err="1" smtClean="0">
                <a:latin typeface="Linguistics 105" charset="0"/>
              </a:rPr>
              <a:t>kaup</a:t>
            </a:r>
            <a:r>
              <a:rPr lang="en-US" sz="2400" dirty="0" err="1">
                <a:latin typeface="Linguistics 105" charset="0"/>
              </a:rPr>
              <a:t>-o-i-ssa-ni</a:t>
            </a:r>
            <a:r>
              <a:rPr lang="en-US" sz="2400" dirty="0">
                <a:latin typeface="Linguistics 105" charset="0"/>
              </a:rPr>
              <a:t> 'in my shops'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4730</TotalTime>
  <Words>2559</Words>
  <Application>Microsoft Macintosh PowerPoint</Application>
  <PresentationFormat>On-screen Show (4:3)</PresentationFormat>
  <Paragraphs>492</Paragraphs>
  <Slides>49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Median</vt:lpstr>
      <vt:lpstr>NLP Linguistics 101</vt:lpstr>
      <vt:lpstr>Admin</vt:lpstr>
      <vt:lpstr>Simplified View of Linguistics</vt:lpstr>
      <vt:lpstr>Morphology</vt:lpstr>
      <vt:lpstr>New words</vt:lpstr>
      <vt:lpstr>Morphology basics</vt:lpstr>
      <vt:lpstr>Morpheme examples</vt:lpstr>
      <vt:lpstr>Morpheme examples</vt:lpstr>
      <vt:lpstr>Agglutinative: Finnish</vt:lpstr>
      <vt:lpstr>Stemming (baby lemmatization)</vt:lpstr>
      <vt:lpstr>Stemming example</vt:lpstr>
      <vt:lpstr>Porter’s algorithm (1980)</vt:lpstr>
      <vt:lpstr>What is Syntax?</vt:lpstr>
      <vt:lpstr>Structure in language</vt:lpstr>
      <vt:lpstr>Structure in language</vt:lpstr>
      <vt:lpstr>Structure in language</vt:lpstr>
      <vt:lpstr>Syntax != Semantics</vt:lpstr>
      <vt:lpstr>Parts of speech</vt:lpstr>
      <vt:lpstr>Parts of speech</vt:lpstr>
      <vt:lpstr>Parts of speech</vt:lpstr>
      <vt:lpstr>English parts of speech</vt:lpstr>
      <vt:lpstr>Tagsets</vt:lpstr>
      <vt:lpstr>English Parts of Speech</vt:lpstr>
      <vt:lpstr>English Parts of Speech (cont.)</vt:lpstr>
      <vt:lpstr>Closed vs. Open Class </vt:lpstr>
      <vt:lpstr>Part of speech tagging</vt:lpstr>
      <vt:lpstr>Ambiguity in POS Tagging</vt:lpstr>
      <vt:lpstr>Ambiguity in POS Tagging</vt:lpstr>
      <vt:lpstr>Ambiguity in POS tagging</vt:lpstr>
      <vt:lpstr>How hard is it?</vt:lpstr>
      <vt:lpstr>POS Tagging Approaches</vt:lpstr>
      <vt:lpstr>Constituency</vt:lpstr>
      <vt:lpstr>Constituency</vt:lpstr>
      <vt:lpstr>Constituency</vt:lpstr>
      <vt:lpstr>Common constituents</vt:lpstr>
      <vt:lpstr>Common constituents</vt:lpstr>
      <vt:lpstr>Common constituents</vt:lpstr>
      <vt:lpstr>Syntactic structure</vt:lpstr>
      <vt:lpstr>Syntactic structure</vt:lpstr>
      <vt:lpstr>Syntactic structure</vt:lpstr>
      <vt:lpstr>Syntactic structure</vt:lpstr>
      <vt:lpstr>Grammars</vt:lpstr>
      <vt:lpstr>Grammars</vt:lpstr>
      <vt:lpstr>States</vt:lpstr>
      <vt:lpstr>Context free grammar</vt:lpstr>
      <vt:lpstr>Formally…</vt:lpstr>
      <vt:lpstr>CFG: Example</vt:lpstr>
      <vt:lpstr>Grammar questions</vt:lpstr>
      <vt:lpstr>Grammar questions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370</cp:revision>
  <dcterms:created xsi:type="dcterms:W3CDTF">2011-02-09T18:38:39Z</dcterms:created>
  <dcterms:modified xsi:type="dcterms:W3CDTF">2014-09-23T23:37:46Z</dcterms:modified>
</cp:coreProperties>
</file>