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.xml" ContentType="application/vnd.openxmlformats-officedocument.presentationml.notesSlide+xml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embeddings/oleObject7.bin" ContentType="application/vnd.openxmlformats-officedocument.oleObject"/>
  <Override PartName="/ppt/notesSlides/notesSlide3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4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5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391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82" r:id="rId16"/>
    <p:sldId id="583" r:id="rId17"/>
    <p:sldId id="584" r:id="rId18"/>
    <p:sldId id="58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no,</a:t>
            </a:r>
            <a:r>
              <a:rPr lang="en-US" baseline="0" dirty="0" smtClean="0"/>
              <a:t> it doesn’t very as theta changes.  It’s a constant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as lambda gets larger we bias more and more towards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31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Goes to 0!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8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image" Target="../media/image13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0.emf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7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8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18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932" y="4038600"/>
            <a:ext cx="6648268" cy="1828800"/>
          </a:xfrm>
        </p:spPr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CS159 Fall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232133"/>
              </p:ext>
            </p:extLst>
          </p:nvPr>
        </p:nvGraphicFramePr>
        <p:xfrm>
          <a:off x="1828800" y="1905000"/>
          <a:ext cx="40608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7" name="Equation" r:id="rId4" imgW="1739900" imgH="431800" progId="Equation.3">
                  <p:embed/>
                </p:oleObj>
              </mc:Choice>
              <mc:Fallback>
                <p:oleObj name="Equation" r:id="rId4" imgW="17399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1905000"/>
                        <a:ext cx="406082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4265399" y="2921833"/>
            <a:ext cx="419100" cy="11673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62200" y="4415135"/>
            <a:ext cx="474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Does p(data) matter for the </a:t>
            </a:r>
            <a:r>
              <a:rPr lang="en-US" sz="2400" dirty="0" err="1" smtClean="0">
                <a:solidFill>
                  <a:srgbClr val="FF0000"/>
                </a:solidFill>
              </a:rPr>
              <a:t>argmax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9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245998"/>
              </p:ext>
            </p:extLst>
          </p:nvPr>
        </p:nvGraphicFramePr>
        <p:xfrm>
          <a:off x="2302455" y="3694124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901" name="Equation" r:id="rId4" imgW="1714500" imgH="215900" progId="Equation.3">
                  <p:embed/>
                </p:oleObj>
              </mc:Choice>
              <mc:Fallback>
                <p:oleObj name="Equation" r:id="rId4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2455" y="3694124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likelihood of the data under the model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84299" y="2643664"/>
            <a:ext cx="1411501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probability of different parameters,</a:t>
            </a:r>
          </a:p>
          <a:p>
            <a:r>
              <a:rPr lang="en-US" sz="2000" dirty="0" smtClean="0"/>
              <a:t>call the </a:t>
            </a:r>
            <a:r>
              <a:rPr lang="en-US" sz="2000" dirty="0" smtClean="0">
                <a:solidFill>
                  <a:srgbClr val="FF6600"/>
                </a:solidFill>
              </a:rPr>
              <a:t>prior</a:t>
            </a:r>
            <a:endParaRPr lang="en-US" sz="2000" dirty="0">
              <a:solidFill>
                <a:srgbClr val="FF66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7899" y="4917824"/>
            <a:ext cx="6582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MLE assume for a prior on the model parameters?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00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067716"/>
              </p:ext>
            </p:extLst>
          </p:nvPr>
        </p:nvGraphicFramePr>
        <p:xfrm>
          <a:off x="2302455" y="3694124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25" name="Equation" r:id="rId4" imgW="1714500" imgH="215900" progId="Equation.3">
                  <p:embed/>
                </p:oleObj>
              </mc:Choice>
              <mc:Fallback>
                <p:oleObj name="Equation" r:id="rId4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2455" y="3694124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likelihood of the data under the model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84299" y="2643664"/>
            <a:ext cx="1411501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probability of different parameters,</a:t>
            </a:r>
          </a:p>
          <a:p>
            <a:r>
              <a:rPr lang="en-US" sz="2000" dirty="0" smtClean="0"/>
              <a:t>call the </a:t>
            </a:r>
            <a:r>
              <a:rPr lang="en-US" sz="2000" dirty="0" smtClean="0">
                <a:solidFill>
                  <a:srgbClr val="FF6600"/>
                </a:solidFill>
              </a:rPr>
              <a:t>prior</a:t>
            </a:r>
            <a:endParaRPr lang="en-US" sz="2000" dirty="0">
              <a:solidFill>
                <a:srgbClr val="FF66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298" y="4917824"/>
            <a:ext cx="83920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Assumes a </a:t>
            </a:r>
            <a:r>
              <a:rPr lang="en-US" sz="2800" dirty="0" smtClean="0">
                <a:solidFill>
                  <a:srgbClr val="FF6600"/>
                </a:solidFill>
              </a:rPr>
              <a:t>uniform prior</a:t>
            </a:r>
            <a:r>
              <a:rPr lang="en-US" sz="2800" dirty="0" smtClean="0">
                <a:solidFill>
                  <a:srgbClr val="0000FF"/>
                </a:solidFill>
              </a:rPr>
              <a:t>, i.e. all </a:t>
            </a:r>
            <a:r>
              <a:rPr lang="en-US" sz="2800" dirty="0" err="1" smtClean="0">
                <a:solidFill>
                  <a:srgbClr val="0000FF"/>
                </a:solidFill>
              </a:rPr>
              <a:t>Θ</a:t>
            </a:r>
            <a:r>
              <a:rPr lang="en-US" sz="2800" dirty="0" smtClean="0">
                <a:solidFill>
                  <a:srgbClr val="0000FF"/>
                </a:solidFill>
              </a:rPr>
              <a:t> are equally likely!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Relies solely on the likelihood</a:t>
            </a:r>
          </a:p>
        </p:txBody>
      </p:sp>
    </p:spTree>
    <p:extLst>
      <p:ext uri="{BB962C8B-B14F-4D97-AF65-F5344CB8AC3E}">
        <p14:creationId xmlns:p14="http://schemas.microsoft.com/office/powerpoint/2010/main" val="1768071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approach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93157"/>
              </p:ext>
            </p:extLst>
          </p:nvPr>
        </p:nvGraphicFramePr>
        <p:xfrm>
          <a:off x="2057400" y="2057400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157" name="Equation" r:id="rId3" imgW="1714500" imgH="215900" progId="Equation.3">
                  <p:embed/>
                </p:oleObj>
              </mc:Choice>
              <mc:Fallback>
                <p:oleObj name="Equation" r:id="rId3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2057400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93521"/>
              </p:ext>
            </p:extLst>
          </p:nvPr>
        </p:nvGraphicFramePr>
        <p:xfrm>
          <a:off x="304800" y="3733800"/>
          <a:ext cx="32575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158" name="Equation" r:id="rId5" imgW="1752600" imgH="457200" progId="Equation.3">
                  <p:embed/>
                </p:oleObj>
              </mc:Choice>
              <mc:Fallback>
                <p:oleObj name="Equation" r:id="rId5" imgW="175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33800"/>
                        <a:ext cx="325755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286000" y="2560638"/>
            <a:ext cx="2209800" cy="11731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600700" y="2560638"/>
            <a:ext cx="190500" cy="11731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56437" y="4071840"/>
            <a:ext cx="3777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use any distribution we’d like</a:t>
            </a:r>
          </a:p>
          <a:p>
            <a:r>
              <a:rPr lang="en-US" dirty="0" smtClean="0"/>
              <a:t>This allows us to impart addition </a:t>
            </a:r>
            <a:r>
              <a:rPr lang="en-US" dirty="0" smtClean="0">
                <a:solidFill>
                  <a:srgbClr val="FF6600"/>
                </a:solidFill>
              </a:rPr>
              <a:t>bias</a:t>
            </a:r>
            <a:r>
              <a:rPr lang="en-US" dirty="0" smtClean="0"/>
              <a:t> into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4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on the prior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207377"/>
              </p:ext>
            </p:extLst>
          </p:nvPr>
        </p:nvGraphicFramePr>
        <p:xfrm>
          <a:off x="1295400" y="2560638"/>
          <a:ext cx="56927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1" name="Equation" r:id="rId3" imgW="2438400" imgH="215900" progId="Equation.3">
                  <p:embed/>
                </p:oleObj>
              </mc:Choice>
              <mc:Fallback>
                <p:oleObj name="Equation" r:id="rId3" imgW="2438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560638"/>
                        <a:ext cx="5692775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959" y="1780652"/>
            <a:ext cx="6342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Remember, the max is the same if we take the log:</a:t>
            </a:r>
            <a:endParaRPr lang="en-US" sz="2400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04755"/>
              </p:ext>
            </p:extLst>
          </p:nvPr>
        </p:nvGraphicFramePr>
        <p:xfrm>
          <a:off x="622505" y="4052093"/>
          <a:ext cx="3651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2" name="Equation" r:id="rId5" imgW="1879600" imgH="457200" progId="Equation.3">
                  <p:embed/>
                </p:oleObj>
              </mc:Choice>
              <mc:Fallback>
                <p:oleObj name="Equation" r:id="rId5" imgW="187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05" y="4052093"/>
                        <a:ext cx="3651250" cy="887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895600" y="3147220"/>
            <a:ext cx="1278609" cy="81518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258528" y="3147220"/>
            <a:ext cx="370872" cy="81518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88084" y="4052093"/>
            <a:ext cx="3777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use any distribution we’d like</a:t>
            </a:r>
          </a:p>
          <a:p>
            <a:r>
              <a:rPr lang="en-US" dirty="0" smtClean="0"/>
              <a:t>This allows us to impart addition </a:t>
            </a:r>
            <a:r>
              <a:rPr lang="en-US" dirty="0" smtClean="0">
                <a:solidFill>
                  <a:srgbClr val="FF6600"/>
                </a:solidFill>
              </a:rPr>
              <a:t>bias</a:t>
            </a:r>
            <a:r>
              <a:rPr lang="en-US" dirty="0" smtClean="0"/>
              <a:t> into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795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71" y="163230"/>
            <a:ext cx="2975268" cy="990600"/>
          </a:xfrm>
        </p:spPr>
        <p:txBody>
          <a:bodyPr/>
          <a:lstStyle/>
          <a:p>
            <a:r>
              <a:rPr lang="en-US" dirty="0" smtClean="0"/>
              <a:t>Prior for NB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2738"/>
              </p:ext>
            </p:extLst>
          </p:nvPr>
        </p:nvGraphicFramePr>
        <p:xfrm>
          <a:off x="2057400" y="1660249"/>
          <a:ext cx="4495800" cy="39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46" name="Equation" r:id="rId4" imgW="2438400" imgH="215900" progId="Equation.3">
                  <p:embed/>
                </p:oleObj>
              </mc:Choice>
              <mc:Fallback>
                <p:oleObj name="Equation" r:id="rId4" imgW="2438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400" y="1660249"/>
                        <a:ext cx="4495800" cy="397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231941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Uniform prior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32490" y="234778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Dirichlet</a:t>
            </a:r>
            <a:r>
              <a:rPr lang="en-US" dirty="0" smtClean="0"/>
              <a:t> prior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352800" y="2209800"/>
            <a:ext cx="0" cy="441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8800" y="3057835"/>
            <a:ext cx="1558910" cy="13139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79747" y="3057835"/>
            <a:ext cx="1582698" cy="13139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3800" y="3057836"/>
            <a:ext cx="1548569" cy="131393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75436" y="4520819"/>
            <a:ext cx="76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= 0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35943" y="4736068"/>
            <a:ext cx="3774657" cy="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9200" y="4659868"/>
            <a:ext cx="1100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increasing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6593" y="3029462"/>
            <a:ext cx="1548569" cy="1313938"/>
          </a:xfrm>
          <a:prstGeom prst="rect">
            <a:avLst/>
          </a:prstGeom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067156"/>
              </p:ext>
            </p:extLst>
          </p:nvPr>
        </p:nvGraphicFramePr>
        <p:xfrm>
          <a:off x="377532" y="5573898"/>
          <a:ext cx="2482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47" name="Equation" r:id="rId9" imgW="1384300" imgH="520700" progId="Equation.3">
                  <p:embed/>
                </p:oleObj>
              </mc:Choice>
              <mc:Fallback>
                <p:oleObj name="Equation" r:id="rId9" imgW="13843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7532" y="5573898"/>
                        <a:ext cx="2482850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84573"/>
              </p:ext>
            </p:extLst>
          </p:nvPr>
        </p:nvGraphicFramePr>
        <p:xfrm>
          <a:off x="3881843" y="5573898"/>
          <a:ext cx="46974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48" name="Equation" r:id="rId11" imgW="3238500" imgH="520700" progId="Equation.3">
                  <p:embed/>
                </p:oleObj>
              </mc:Choice>
              <mc:Fallback>
                <p:oleObj name="Equation" r:id="rId11" imgW="32385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81843" y="5573898"/>
                        <a:ext cx="4697412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973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Prior: another view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3250" y="4731603"/>
            <a:ext cx="6710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happens to our likelihood if, for one of the labels, we never saw a particular feature?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539" y="3500735"/>
            <a:ext cx="74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MLE: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927205"/>
            <a:ext cx="1476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Goes to 0!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47123"/>
              </p:ext>
            </p:extLst>
          </p:nvPr>
        </p:nvGraphicFramePr>
        <p:xfrm>
          <a:off x="2952994" y="3362643"/>
          <a:ext cx="2482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53" name="Equation" r:id="rId4" imgW="1384300" imgH="520700" progId="Equation.3">
                  <p:embed/>
                </p:oleObj>
              </mc:Choice>
              <mc:Fallback>
                <p:oleObj name="Equation" r:id="rId4" imgW="13843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52994" y="3362643"/>
                        <a:ext cx="2482850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778953"/>
              </p:ext>
            </p:extLst>
          </p:nvPr>
        </p:nvGraphicFramePr>
        <p:xfrm>
          <a:off x="2000539" y="2221706"/>
          <a:ext cx="31210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54" name="Equation" r:id="rId6" imgW="2146300" imgH="482600" progId="Equation.3">
                  <p:embed/>
                </p:oleObj>
              </mc:Choice>
              <mc:Fallback>
                <p:oleObj name="Equation" r:id="rId6" imgW="2146300" imgH="4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00539" y="2221706"/>
                        <a:ext cx="3121025" cy="703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73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Prior: another view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3962400" y="3352800"/>
            <a:ext cx="685800" cy="685800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32325" y="5848290"/>
            <a:ext cx="2893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Adding a prior avoids this!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63686"/>
              </p:ext>
            </p:extLst>
          </p:nvPr>
        </p:nvGraphicFramePr>
        <p:xfrm>
          <a:off x="3071336" y="2064415"/>
          <a:ext cx="2482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7" name="Equation" r:id="rId3" imgW="1384300" imgH="520700" progId="Equation.3">
                  <p:embed/>
                </p:oleObj>
              </mc:Choice>
              <mc:Fallback>
                <p:oleObj name="Equation" r:id="rId3" imgW="13843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1336" y="2064415"/>
                        <a:ext cx="2482850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508524"/>
              </p:ext>
            </p:extLst>
          </p:nvPr>
        </p:nvGraphicFramePr>
        <p:xfrm>
          <a:off x="3218871" y="4525963"/>
          <a:ext cx="24876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8" name="Equation" r:id="rId5" imgW="1714500" imgH="520700" progId="Equation.3">
                  <p:embed/>
                </p:oleObj>
              </mc:Choice>
              <mc:Fallback>
                <p:oleObj name="Equation" r:id="rId5" imgW="17145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8871" y="4525963"/>
                        <a:ext cx="2487612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610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705463"/>
            <a:ext cx="1143000" cy="2455863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77232" y="2772110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4372463"/>
            <a:ext cx="1143000" cy="9599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279" y="5638800"/>
            <a:ext cx="3167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label, pretend like we’ve seen each feature/word occur </a:t>
            </a:r>
            <a:r>
              <a:rPr lang="en-US" dirty="0" err="1" smtClean="0"/>
              <a:t>inλadditional</a:t>
            </a:r>
            <a:r>
              <a:rPr lang="en-US" dirty="0" smtClean="0"/>
              <a:t> examples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1066800" y="4953000"/>
            <a:ext cx="381000" cy="6858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5200" y="55626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Sometimes this is also called </a:t>
            </a:r>
            <a:r>
              <a:rPr lang="en-US" sz="2000" dirty="0" smtClean="0">
                <a:solidFill>
                  <a:srgbClr val="FF6600"/>
                </a:solidFill>
              </a:rPr>
              <a:t>smoothing </a:t>
            </a:r>
            <a:r>
              <a:rPr lang="en-US" sz="2000" dirty="0" smtClean="0">
                <a:solidFill>
                  <a:srgbClr val="0000FF"/>
                </a:solidFill>
              </a:rPr>
              <a:t>because it is seen as smoothing or interpolating between the MLE and some other distribution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5203825" y="3175189"/>
            <a:ext cx="685800" cy="685800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74073"/>
              </p:ext>
            </p:extLst>
          </p:nvPr>
        </p:nvGraphicFramePr>
        <p:xfrm>
          <a:off x="4312761" y="1886804"/>
          <a:ext cx="2482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301" name="Equation" r:id="rId3" imgW="1384300" imgH="520700" progId="Equation.3">
                  <p:embed/>
                </p:oleObj>
              </mc:Choice>
              <mc:Fallback>
                <p:oleObj name="Equation" r:id="rId3" imgW="13843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2761" y="1886804"/>
                        <a:ext cx="2482850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355571"/>
              </p:ext>
            </p:extLst>
          </p:nvPr>
        </p:nvGraphicFramePr>
        <p:xfrm>
          <a:off x="4460296" y="4348352"/>
          <a:ext cx="24876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302" name="Equation" r:id="rId5" imgW="1714500" imgH="520700" progId="Equation.3">
                  <p:embed/>
                </p:oleObj>
              </mc:Choice>
              <mc:Fallback>
                <p:oleObj name="Equation" r:id="rId5" imgW="17145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0296" y="4348352"/>
                        <a:ext cx="2487612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6318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2912" y="1848987"/>
            <a:ext cx="8343136" cy="467184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Assignment 7 </a:t>
            </a:r>
            <a:r>
              <a:rPr lang="en-US" dirty="0" smtClean="0"/>
              <a:t>due Friday </a:t>
            </a:r>
            <a:r>
              <a:rPr lang="en-US" dirty="0" smtClean="0"/>
              <a:t>at </a:t>
            </a:r>
            <a:r>
              <a:rPr lang="en-US" dirty="0" smtClean="0"/>
              <a:t>5pm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Project proposals due Thursday at 11:59pm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Grading update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1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75F55"/>
                </a:solidFill>
              </a:rPr>
              <a:t>Intuitive</a:t>
            </a:r>
          </a:p>
          <a:p>
            <a:pPr marL="0" indent="0">
              <a:buNone/>
            </a:pPr>
            <a:endParaRPr lang="en-US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75F55"/>
                </a:solidFill>
              </a:rPr>
              <a:t>Sets the probabilities so as to maximize the probability of the training data</a:t>
            </a:r>
          </a:p>
          <a:p>
            <a:endParaRPr lang="en-US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Problems?</a:t>
            </a:r>
            <a:endParaRPr lang="en-US" dirty="0" smtClean="0">
              <a:solidFill>
                <a:srgbClr val="775F55"/>
              </a:solidFill>
            </a:endParaRPr>
          </a:p>
          <a:p>
            <a:pPr lvl="1"/>
            <a:r>
              <a:rPr lang="en-US" dirty="0" err="1" smtClean="0">
                <a:solidFill>
                  <a:srgbClr val="775F55"/>
                </a:solidFill>
              </a:rPr>
              <a:t>Overfitting</a:t>
            </a:r>
            <a:r>
              <a:rPr lang="en-US" dirty="0" smtClean="0">
                <a:solidFill>
                  <a:srgbClr val="775F55"/>
                </a:solidFill>
              </a:rPr>
              <a:t>!</a:t>
            </a:r>
          </a:p>
          <a:p>
            <a:pPr lvl="1"/>
            <a:r>
              <a:rPr lang="en-US" dirty="0" smtClean="0">
                <a:solidFill>
                  <a:srgbClr val="775F55"/>
                </a:solidFill>
              </a:rPr>
              <a:t>Amount of data</a:t>
            </a:r>
          </a:p>
          <a:p>
            <a:pPr lvl="2"/>
            <a:r>
              <a:rPr lang="en-US" dirty="0" smtClean="0">
                <a:solidFill>
                  <a:srgbClr val="775F55"/>
                </a:solidFill>
              </a:rPr>
              <a:t>particularly problematic for rare events</a:t>
            </a:r>
          </a:p>
          <a:p>
            <a:pPr lvl="1"/>
            <a:r>
              <a:rPr lang="en-US" dirty="0" smtClean="0">
                <a:solidFill>
                  <a:srgbClr val="775F55"/>
                </a:solidFill>
              </a:rPr>
              <a:t>Is our training data representative</a:t>
            </a:r>
          </a:p>
          <a:p>
            <a:pPr lvl="1"/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9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steps for probabilistic modeling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5281221" y="2514600"/>
            <a:ext cx="3461611" cy="4114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Which model do we use, i.e. how do we calculate p(</a:t>
            </a:r>
            <a:r>
              <a:rPr lang="en-US" i="1" dirty="0" smtClean="0"/>
              <a:t>feature, label</a:t>
            </a:r>
            <a:r>
              <a:rPr lang="en-US" dirty="0" smtClean="0"/>
              <a:t>)?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train the model, i.e. how to we we </a:t>
            </a:r>
            <a:r>
              <a:rPr lang="en-US" dirty="0" smtClean="0">
                <a:solidFill>
                  <a:srgbClr val="FF6600"/>
                </a:solidFill>
              </a:rPr>
              <a:t>estimate the probabilities</a:t>
            </a:r>
            <a:r>
              <a:rPr lang="en-US" dirty="0" smtClean="0"/>
              <a:t> for the model?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we deal with </a:t>
            </a:r>
            <a:r>
              <a:rPr lang="en-US" dirty="0" err="1" smtClean="0"/>
              <a:t>overfitting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3464" y="1738595"/>
            <a:ext cx="301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Probabilistic models</a:t>
            </a:r>
            <a:endParaRPr lang="en-US" sz="2800" dirty="0">
              <a:solidFill>
                <a:srgbClr val="0000FF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1738595"/>
            <a:ext cx="0" cy="51194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0387" y="2536521"/>
            <a:ext cx="39339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Step 1: pick a model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Step 2: figure out how to estimate the probabilities for the model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Step 3 (optional): deal with </a:t>
            </a:r>
            <a:r>
              <a:rPr lang="en-US" sz="2400" dirty="0" err="1" smtClean="0"/>
              <a:t>overfitting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" y="5343845"/>
            <a:ext cx="4343400" cy="12954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1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Coin1 data: 3 Heads and 1 Tail</a:t>
            </a:r>
          </a:p>
          <a:p>
            <a:pPr marL="0" indent="0">
              <a:buNone/>
            </a:pPr>
            <a:r>
              <a:rPr lang="en-US" dirty="0" smtClean="0"/>
              <a:t>Coin2 data: 30 Heads and 10 tails</a:t>
            </a:r>
          </a:p>
          <a:p>
            <a:pPr marL="0" indent="0">
              <a:buNone/>
            </a:pPr>
            <a:r>
              <a:rPr lang="en-US" dirty="0" smtClean="0"/>
              <a:t>Coin3 data: 2 Tails</a:t>
            </a:r>
          </a:p>
          <a:p>
            <a:pPr marL="0" indent="0">
              <a:buNone/>
            </a:pPr>
            <a:r>
              <a:rPr lang="en-US" dirty="0" smtClean="0"/>
              <a:t>Coin4 data:  497 Heads and 503 tails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someone asked you what the probability of heads was for each of these coins, what would you say?</a:t>
            </a:r>
          </a:p>
        </p:txBody>
      </p:sp>
    </p:spTree>
    <p:extLst>
      <p:ext uri="{BB962C8B-B14F-4D97-AF65-F5344CB8AC3E}">
        <p14:creationId xmlns:p14="http://schemas.microsoft.com/office/powerpoint/2010/main" val="382206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From a probability standpoint, </a:t>
            </a:r>
            <a:r>
              <a:rPr lang="en-US" dirty="0" smtClean="0"/>
              <a:t>MLE training is </a:t>
            </a:r>
            <a:r>
              <a:rPr lang="en-US" dirty="0" smtClean="0"/>
              <a:t>selecting the </a:t>
            </a:r>
            <a:r>
              <a:rPr lang="en-US" dirty="0" err="1" smtClean="0"/>
              <a:t>Θ</a:t>
            </a:r>
            <a:r>
              <a:rPr lang="en-US" dirty="0" smtClean="0"/>
              <a:t> that maximizes: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693079"/>
              </p:ext>
            </p:extLst>
          </p:nvPr>
        </p:nvGraphicFramePr>
        <p:xfrm>
          <a:off x="3252788" y="2954684"/>
          <a:ext cx="15700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89" name="Equation" r:id="rId3" imgW="673100" imgH="203200" progId="Equation.3">
                  <p:embed/>
                </p:oleObj>
              </mc:Choice>
              <mc:Fallback>
                <p:oleObj name="Equation" r:id="rId3" imgW="673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2788" y="2954684"/>
                        <a:ext cx="1570037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4859" y="4921596"/>
            <a:ext cx="7218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pick </a:t>
            </a:r>
            <a:r>
              <a:rPr lang="en-US" sz="2400" dirty="0" smtClean="0"/>
              <a:t>the most likely model parameters given the data</a:t>
            </a:r>
            <a:endParaRPr lang="en-US" sz="2400" dirty="0"/>
          </a:p>
        </p:txBody>
      </p:sp>
      <p:graphicFrame>
        <p:nvGraphicFramePr>
          <p:cNvPr id="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985611"/>
              </p:ext>
            </p:extLst>
          </p:nvPr>
        </p:nvGraphicFramePr>
        <p:xfrm>
          <a:off x="2597150" y="4113559"/>
          <a:ext cx="28448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90" name="Equation" r:id="rId5" imgW="1219200" imgH="215900" progId="Equation.3">
                  <p:embed/>
                </p:oleObj>
              </mc:Choice>
              <mc:Fallback>
                <p:oleObj name="Equation" r:id="rId5" imgW="1219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7150" y="4113559"/>
                        <a:ext cx="2844800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3549996"/>
            <a:ext cx="537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i.e.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757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revisited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47081"/>
              </p:ext>
            </p:extLst>
          </p:nvPr>
        </p:nvGraphicFramePr>
        <p:xfrm>
          <a:off x="3152775" y="3962400"/>
          <a:ext cx="20748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05" name="Equation" r:id="rId3" imgW="889000" imgH="203200" progId="Equation.3">
                  <p:embed/>
                </p:oleObj>
              </mc:Choice>
              <mc:Fallback>
                <p:oleObj name="Equation" r:id="rId3" imgW="88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2775" y="3962400"/>
                        <a:ext cx="2074863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incorporate a prior belief in what the probabilities might </a:t>
            </a:r>
            <a:r>
              <a:rPr lang="en-US" dirty="0" smtClean="0"/>
              <a:t>be!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do this, we need to break down our probability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5166" y="4788128"/>
            <a:ext cx="171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(Hint: Bayes rule)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7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revisited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2362200"/>
            <a:ext cx="48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each of these probabilities?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75146"/>
              </p:ext>
            </p:extLst>
          </p:nvPr>
        </p:nvGraphicFramePr>
        <p:xfrm>
          <a:off x="2246463" y="3645932"/>
          <a:ext cx="40894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29" name="Equation" r:id="rId3" imgW="1752600" imgH="431800" progId="Equation.3">
                  <p:embed/>
                </p:oleObj>
              </mc:Choice>
              <mc:Fallback>
                <p:oleObj name="Equation" r:id="rId3" imgW="1752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6463" y="3645932"/>
                        <a:ext cx="40894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948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596439"/>
              </p:ext>
            </p:extLst>
          </p:nvPr>
        </p:nvGraphicFramePr>
        <p:xfrm>
          <a:off x="2246463" y="3645932"/>
          <a:ext cx="40894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53" name="Equation" r:id="rId3" imgW="1752600" imgH="431800" progId="Equation.3">
                  <p:embed/>
                </p:oleObj>
              </mc:Choice>
              <mc:Fallback>
                <p:oleObj name="Equation" r:id="rId3" imgW="1752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6463" y="3645932"/>
                        <a:ext cx="40894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likelihood of the data under the model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84299" y="2643664"/>
            <a:ext cx="1600200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probability of different parameters,</a:t>
            </a:r>
          </a:p>
          <a:p>
            <a:r>
              <a:rPr lang="en-US" sz="2000" dirty="0" smtClean="0"/>
              <a:t>call the </a:t>
            </a:r>
            <a:r>
              <a:rPr lang="en-US" sz="2000" dirty="0" smtClean="0">
                <a:solidFill>
                  <a:srgbClr val="FF6600"/>
                </a:solidFill>
              </a:rPr>
              <a:t>prior</a:t>
            </a:r>
            <a:endParaRPr lang="en-US" sz="2000" dirty="0">
              <a:solidFill>
                <a:srgbClr val="FF66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67760" y="5819745"/>
            <a:ext cx="3999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probability of seeing the data (regardless of model)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684499" y="4652407"/>
            <a:ext cx="419100" cy="11673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11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1472</TotalTime>
  <Words>531</Words>
  <Application>Microsoft Macintosh PowerPoint</Application>
  <PresentationFormat>On-screen Show (4:3)</PresentationFormat>
  <Paragraphs>98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Median</vt:lpstr>
      <vt:lpstr>Equation</vt:lpstr>
      <vt:lpstr>priors</vt:lpstr>
      <vt:lpstr>Admin</vt:lpstr>
      <vt:lpstr>Maximum likelihood estimation</vt:lpstr>
      <vt:lpstr>Basic steps for probabilistic modeling</vt:lpstr>
      <vt:lpstr>Priors</vt:lpstr>
      <vt:lpstr>Training revisited</vt:lpstr>
      <vt:lpstr>Estimating revisited</vt:lpstr>
      <vt:lpstr>Estimating revisited</vt:lpstr>
      <vt:lpstr>Priors</vt:lpstr>
      <vt:lpstr>Priors</vt:lpstr>
      <vt:lpstr>Priors</vt:lpstr>
      <vt:lpstr>Priors</vt:lpstr>
      <vt:lpstr>A better approach</vt:lpstr>
      <vt:lpstr>Another view on the prior</vt:lpstr>
      <vt:lpstr>Prior for NB</vt:lpstr>
      <vt:lpstr>Prior: another view</vt:lpstr>
      <vt:lpstr>Prior: another view</vt:lpstr>
      <vt:lpstr>Smoothing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373</cp:revision>
  <dcterms:created xsi:type="dcterms:W3CDTF">2011-03-21T22:01:10Z</dcterms:created>
  <dcterms:modified xsi:type="dcterms:W3CDTF">2014-11-18T21:23:40Z</dcterms:modified>
</cp:coreProperties>
</file>