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8" r:id="rId3"/>
    <p:sldId id="481" r:id="rId4"/>
    <p:sldId id="487" r:id="rId5"/>
    <p:sldId id="490" r:id="rId6"/>
    <p:sldId id="489" r:id="rId7"/>
    <p:sldId id="488" r:id="rId8"/>
    <p:sldId id="482" r:id="rId9"/>
    <p:sldId id="486" r:id="rId10"/>
    <p:sldId id="485" r:id="rId11"/>
    <p:sldId id="483" r:id="rId12"/>
    <p:sldId id="491" r:id="rId13"/>
    <p:sldId id="495" r:id="rId14"/>
    <p:sldId id="494" r:id="rId15"/>
    <p:sldId id="493" r:id="rId16"/>
    <p:sldId id="492" r:id="rId17"/>
    <p:sldId id="484" r:id="rId18"/>
    <p:sldId id="497" r:id="rId19"/>
    <p:sldId id="499" r:id="rId20"/>
    <p:sldId id="500" r:id="rId21"/>
    <p:sldId id="496" r:id="rId22"/>
    <p:sldId id="478" r:id="rId23"/>
    <p:sldId id="477" r:id="rId24"/>
    <p:sldId id="501" r:id="rId25"/>
    <p:sldId id="502" r:id="rId26"/>
    <p:sldId id="504" r:id="rId27"/>
    <p:sldId id="509" r:id="rId28"/>
    <p:sldId id="506" r:id="rId29"/>
    <p:sldId id="514" r:id="rId30"/>
    <p:sldId id="513" r:id="rId31"/>
    <p:sldId id="510" r:id="rId32"/>
    <p:sldId id="515" r:id="rId33"/>
    <p:sldId id="517" r:id="rId34"/>
    <p:sldId id="512" r:id="rId35"/>
    <p:sldId id="511" r:id="rId36"/>
    <p:sldId id="516" r:id="rId37"/>
    <p:sldId id="518" r:id="rId38"/>
    <p:sldId id="519" r:id="rId39"/>
    <p:sldId id="528" r:id="rId40"/>
    <p:sldId id="530" r:id="rId41"/>
    <p:sldId id="532" r:id="rId42"/>
    <p:sldId id="534" r:id="rId43"/>
    <p:sldId id="536" r:id="rId44"/>
    <p:sldId id="537" r:id="rId45"/>
    <p:sldId id="539" r:id="rId46"/>
    <p:sldId id="541" r:id="rId47"/>
    <p:sldId id="538" r:id="rId48"/>
    <p:sldId id="523" r:id="rId49"/>
    <p:sldId id="524" r:id="rId50"/>
    <p:sldId id="526" r:id="rId51"/>
    <p:sldId id="527" r:id="rId52"/>
    <p:sldId id="542" r:id="rId53"/>
    <p:sldId id="548" r:id="rId54"/>
    <p:sldId id="545" r:id="rId55"/>
    <p:sldId id="546" r:id="rId56"/>
    <p:sldId id="547" r:id="rId57"/>
    <p:sldId id="555" r:id="rId58"/>
    <p:sldId id="551" r:id="rId59"/>
    <p:sldId id="552" r:id="rId60"/>
    <p:sldId id="553" r:id="rId61"/>
    <p:sldId id="549" r:id="rId62"/>
    <p:sldId id="554" r:id="rId63"/>
    <p:sldId id="556" r:id="rId64"/>
    <p:sldId id="557" r:id="rId65"/>
    <p:sldId id="558" r:id="rId66"/>
    <p:sldId id="559" r:id="rId67"/>
    <p:sldId id="560" r:id="rId68"/>
    <p:sldId id="562" r:id="rId69"/>
    <p:sldId id="563" r:id="rId70"/>
    <p:sldId id="564" r:id="rId71"/>
    <p:sldId id="565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BA2D4-B704-FB47-9129-6555EC19B7AA}" type="datetimeFigureOut">
              <a:rPr lang="en-US" smtClean="0"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5783A-ADAB-8A42-BAA0-C6ABA18E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8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 model assumptions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does assume that proximity</a:t>
            </a:r>
            <a:r>
              <a:rPr lang="en-US" baseline="0" dirty="0" smtClean="0"/>
              <a:t> in the feature space relates to class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kNN</a:t>
            </a:r>
            <a:r>
              <a:rPr lang="en-US" baseline="0" dirty="0" smtClean="0"/>
              <a:t> can learn any arbitrary separation between the classes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Assumes the data is separable</a:t>
            </a:r>
            <a:r>
              <a:rPr lang="en-US" baseline="0" dirty="0" smtClean="0"/>
              <a:t> by axis-aligned splits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Fairly week</a:t>
            </a:r>
            <a:r>
              <a:rPr lang="en-US" baseline="0" dirty="0" smtClean="0"/>
              <a:t> assumption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many things it can’t learn perfectly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9/19/13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9/19/13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4.emf"/><Relationship Id="rId9" Type="http://schemas.openxmlformats.org/officeDocument/2006/relationships/image" Target="../media/image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Perceptron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2031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2305" y="1918777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44768" y="361828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65606" y="49454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5457" y="453646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67133" y="608658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don’t have strong assumptions about the model, it can take you a longer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Assume now that our model of the blue class is two circles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3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9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7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8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3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67925" y="1202172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7012" y="3894814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5970" y="4785185"/>
            <a:ext cx="474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Knowing the model beforehand can drastically improve the learning and the number of examples required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4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Assignment 1 solution available online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Assignment 2 Due Sunday at midnight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Assignment 2 competition site setup </a:t>
            </a:r>
            <a:r>
              <a:rPr lang="en-US" sz="3200" smtClean="0"/>
              <a:t>later today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4" y="228600"/>
            <a:ext cx="8802786" cy="990600"/>
          </a:xfrm>
        </p:spPr>
        <p:txBody>
          <a:bodyPr>
            <a:normAutofit/>
          </a:bodyPr>
          <a:lstStyle/>
          <a:p>
            <a:r>
              <a:rPr lang="en-US" sz="3600" dirty="0"/>
              <a:t>Make sure your assumption is correct, though!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9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88149"/>
            <a:ext cx="8153400" cy="40141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were the </a:t>
            </a:r>
            <a:r>
              <a:rPr lang="en-US" i="1" dirty="0" smtClean="0">
                <a:solidFill>
                  <a:srgbClr val="FF0000"/>
                </a:solidFill>
              </a:rPr>
              <a:t>model</a:t>
            </a:r>
            <a:r>
              <a:rPr lang="en-US" dirty="0" smtClean="0">
                <a:solidFill>
                  <a:srgbClr val="FF0000"/>
                </a:solidFill>
              </a:rPr>
              <a:t> assumptions (if any) that </a:t>
            </a:r>
            <a:r>
              <a:rPr lang="en-US" i="1" dirty="0" smtClean="0">
                <a:solidFill>
                  <a:srgbClr val="FF0000"/>
                </a:solidFill>
              </a:rPr>
              <a:t>k-</a:t>
            </a:r>
            <a:r>
              <a:rPr lang="en-US" dirty="0" smtClean="0">
                <a:solidFill>
                  <a:srgbClr val="FF0000"/>
                </a:solidFill>
              </a:rPr>
              <a:t>NN and decision trees make about the data?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Are there data sets that could never be learned correctly by either?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MMI10" pitchFamily="34" charset="2"/>
              </a:rPr>
              <a:t>k-NN model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MMI10" pitchFamily="34" charset="2"/>
                </a:rPr>
                <a:t>K</a:t>
              </a:r>
              <a:r>
                <a:rPr lang="en-GB" dirty="0" smtClean="0">
                  <a:latin typeface="CMR12" pitchFamily="34" charset="2"/>
                </a:rPr>
                <a:t> = 1</a:t>
              </a:r>
              <a:endParaRPr lang="en-GB" dirty="0">
                <a:latin typeface="CMR12" pitchFamily="34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09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Decision tree model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0000FF"/>
                </a:solidFill>
              </a:rPr>
              <a:t>Axis-aligned splits/cuts of the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799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8797" y="1803647"/>
            <a:ext cx="8153400" cy="4398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“bias” of a model is how strong the model assumptions are.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low-bias classifiers make minimal assumptions about the data (</a:t>
            </a:r>
            <a:r>
              <a:rPr lang="en-US" i="1" dirty="0" smtClean="0">
                <a:solidFill>
                  <a:srgbClr val="000000"/>
                </a:solidFill>
              </a:rPr>
              <a:t>k-</a:t>
            </a:r>
            <a:r>
              <a:rPr lang="en-US" dirty="0" smtClean="0">
                <a:solidFill>
                  <a:srgbClr val="000000"/>
                </a:solidFill>
              </a:rPr>
              <a:t>NN and DT are generally considered low bias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high-bias classifiers make strong assumptions about the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3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 smtClean="0"/>
              <a:t>hyperplanes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FF6600"/>
                </a:solidFill>
              </a:rPr>
              <a:t>linear model </a:t>
            </a:r>
            <a:r>
              <a:rPr lang="en-US" sz="2400" dirty="0" smtClean="0"/>
              <a:t>is a model that assumes the data is linearly separable</a:t>
            </a:r>
            <a:endParaRPr lang="en-US" sz="2400" dirty="0"/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89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353"/>
            <a:ext cx="8564978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hyperplane</a:t>
            </a:r>
            <a:r>
              <a:rPr lang="en-US" dirty="0" smtClean="0"/>
              <a:t> is line/plane in a high dimensional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133600" cy="224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042" y="5181600"/>
            <a:ext cx="621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rgbClr val="FF0000"/>
                </a:solidFill>
              </a:rPr>
              <a:t>What defines a line?</a:t>
            </a:r>
          </a:p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What defines a </a:t>
            </a:r>
            <a:r>
              <a:rPr lang="en-US" sz="3600" dirty="0" err="1" smtClean="0">
                <a:solidFill>
                  <a:srgbClr val="FF0000"/>
                </a:solidFill>
              </a:rPr>
              <a:t>hyperplane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1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520896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302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813046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6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81638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7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028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229406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345477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6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63637" y="392835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4251" y="425796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5801" y="454327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87351" y="481382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199" y="512867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123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Some machine learning approaches make strong assumptions about the data </a:t>
            </a:r>
          </a:p>
          <a:p>
            <a:pPr lvl="1"/>
            <a:r>
              <a:rPr lang="en-US" dirty="0" smtClean="0"/>
              <a:t>If the assumptions are true this can often lead to better performance</a:t>
            </a:r>
          </a:p>
          <a:p>
            <a:pPr lvl="1"/>
            <a:r>
              <a:rPr lang="en-US" dirty="0" smtClean="0"/>
              <a:t>If the assumptions aren’t true, they can fail miserably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approaches don’t make many assumptions about the data</a:t>
            </a:r>
          </a:p>
          <a:p>
            <a:pPr lvl="1"/>
            <a:r>
              <a:rPr lang="en-US" dirty="0" smtClean="0"/>
              <a:t>This can allow us to learn from more varied data</a:t>
            </a:r>
          </a:p>
          <a:p>
            <a:pPr lvl="1"/>
            <a:r>
              <a:rPr lang="en-US" dirty="0" smtClean="0"/>
              <a:t>But, they are more prone to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 smtClean="0"/>
              <a:t>and generally require more training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6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40931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13854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2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can also view it as the line perpendicular to the </a:t>
            </a:r>
            <a:r>
              <a:rPr lang="en-US" sz="2800" i="1" dirty="0" smtClean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(1,2)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313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line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724639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7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w=(1,2)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Mathematically, how can we classify points based on a line?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BLUE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(1,-1)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6647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line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25838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4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w=(1,2)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Mathematically, how can we classify points based on a line?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BLUE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(1,-1)</a:t>
            </a:r>
            <a:endParaRPr lang="en-US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61670"/>
              </p:ext>
            </p:extLst>
          </p:nvPr>
        </p:nvGraphicFramePr>
        <p:xfrm>
          <a:off x="1020210" y="3504917"/>
          <a:ext cx="21256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5" name="Equation" r:id="rId5" imgW="850900" imgH="177800" progId="Equation.3">
                  <p:embed/>
                </p:oleObj>
              </mc:Choice>
              <mc:Fallback>
                <p:oleObj name="Equation" r:id="rId5" imgW="850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210" y="3504917"/>
                        <a:ext cx="21256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932" y="3460354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(1,1):</a:t>
            </a:r>
            <a:endParaRPr lang="en-US" sz="2400" dirty="0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58213"/>
              </p:ext>
            </p:extLst>
          </p:nvPr>
        </p:nvGraphicFramePr>
        <p:xfrm>
          <a:off x="1020210" y="4430280"/>
          <a:ext cx="2538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6" name="Equation" r:id="rId7" imgW="1016000" imgH="165100" progId="Equation.3">
                  <p:embed/>
                </p:oleObj>
              </mc:Choice>
              <mc:Fallback>
                <p:oleObj name="Equation" r:id="rId7" imgW="1016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0210" y="4430280"/>
                        <a:ext cx="25384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-898" y="4385975"/>
            <a:ext cx="92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(1,-1):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702223" y="3416050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4931" y="438597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593" y="6143587"/>
            <a:ext cx="577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sign indicates which side of the line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49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1172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985894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8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move the line off of the origin?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345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5936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37307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2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2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7812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87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-1.5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881286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0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Now intersects at -1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5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linear model in </a:t>
            </a:r>
            <a:r>
              <a:rPr lang="en-US" i="1" dirty="0" smtClean="0"/>
              <a:t>n</a:t>
            </a:r>
            <a:r>
              <a:rPr lang="en-US" dirty="0" smtClean="0"/>
              <a:t>-dimensional space (i.e. </a:t>
            </a:r>
            <a:r>
              <a:rPr lang="en-US" i="1" dirty="0" smtClean="0"/>
              <a:t>n</a:t>
            </a:r>
            <a:r>
              <a:rPr lang="en-US" dirty="0" smtClean="0"/>
              <a:t> features) is define by </a:t>
            </a:r>
            <a:r>
              <a:rPr lang="en-US" i="1" dirty="0" smtClean="0"/>
              <a:t>n+</a:t>
            </a:r>
            <a:r>
              <a:rPr lang="en-US" dirty="0" smtClean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i="1" dirty="0" smtClean="0"/>
              <a:t>n</a:t>
            </a:r>
            <a:r>
              <a:rPr lang="en-US" dirty="0" smtClean="0"/>
              <a:t>-dimensions, a </a:t>
            </a:r>
            <a:r>
              <a:rPr lang="en-US" i="1" dirty="0" err="1" smtClean="0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97554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6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(where b = -a)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99195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7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078474"/>
              </p:ext>
            </p:extLst>
          </p:nvPr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8" name="Equation" r:id="rId7" imgW="990600" imgH="317500" progId="Equation.3">
                  <p:embed/>
                </p:oleObj>
              </mc:Choice>
              <mc:Fallback>
                <p:oleObj name="Equation" r:id="rId7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linear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classify with a linear model by checking the sign: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Negative example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73445"/>
              </p:ext>
            </p:extLst>
          </p:nvPr>
        </p:nvGraphicFramePr>
        <p:xfrm>
          <a:off x="4580602" y="3084797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3" imgW="990600" imgH="317500" progId="Equation.3">
                  <p:embed/>
                </p:oleObj>
              </mc:Choice>
              <mc:Fallback>
                <p:oleObj name="Equation" r:id="rId3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0602" y="3084797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Positive example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6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f</a:t>
            </a:r>
            <a:r>
              <a:rPr lang="en-US" sz="2400" i="1" baseline="-25000" dirty="0" smtClean="0">
                <a:latin typeface="Arial"/>
                <a:cs typeface="Arial"/>
              </a:rPr>
              <a:t>1</a:t>
            </a:r>
            <a:r>
              <a:rPr lang="en-US" sz="2400" i="1" dirty="0" smtClean="0">
                <a:latin typeface="Arial"/>
                <a:cs typeface="Arial"/>
              </a:rPr>
              <a:t>,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f</a:t>
            </a:r>
            <a:r>
              <a:rPr lang="en-US" sz="2400" i="1" baseline="-25000" dirty="0" smtClean="0">
                <a:latin typeface="Arial"/>
                <a:cs typeface="Arial"/>
              </a:rPr>
              <a:t>2</a:t>
            </a:r>
            <a:r>
              <a:rPr lang="en-US" sz="2400" i="1" dirty="0" smtClean="0">
                <a:latin typeface="Arial"/>
                <a:cs typeface="Arial"/>
              </a:rPr>
              <a:t>, …, </a:t>
            </a:r>
            <a:r>
              <a:rPr lang="en-US" sz="2400" i="1" dirty="0" err="1" smtClean="0">
                <a:latin typeface="Arial"/>
                <a:cs typeface="Arial"/>
              </a:rPr>
              <a:t>f</a:t>
            </a:r>
            <a:r>
              <a:rPr lang="en-US" sz="2400" i="1" baseline="-25000" dirty="0" err="1" smtClean="0">
                <a:latin typeface="Arial"/>
                <a:cs typeface="Arial"/>
              </a:rPr>
              <a:t>n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21817"/>
              </p:ext>
            </p:extLst>
          </p:nvPr>
        </p:nvGraphicFramePr>
        <p:xfrm>
          <a:off x="4580602" y="4153459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5" imgW="990600" imgH="317500" progId="Equation.3">
                  <p:embed/>
                </p:oleObj>
              </mc:Choice>
              <mc:Fallback>
                <p:oleObj name="Equation" r:id="rId5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0602" y="4153459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97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87295" cy="20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Geometrically, we know what a linear model represents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Given a linear model (i.e. a set of weights and b) we can classify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016" y="393717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309" y="442983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3313248" y="424761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79465" y="462644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35896" y="4574164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1303" y="611972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(data with labels)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287826">
            <a:off x="2641715" y="389739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99772" y="4429839"/>
            <a:ext cx="2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learn a linear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5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NEGATIVE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6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NEGATIVE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POSITIVE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NEGATIVE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5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POSITIVE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3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POSITIVE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3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NEGATIVE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9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POSITIVE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1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method to the madness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498" y="4386166"/>
            <a:ext cx="5855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is this learning setup different than the learning we’ve done before?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When might this arise?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3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 algorithm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get to see one example at a time!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6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 algorithm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get to see one example at a time!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 algorithm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get to see one example at a time!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6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 algorithm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get to see one example at a time!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81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 algorithm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get to see one example at a time!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876" y="417544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5400000">
            <a:off x="1414348" y="456414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863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4884" y="5923095"/>
            <a:ext cx="461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model currently say?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0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60149" y="4071870"/>
            <a:ext cx="117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POSITIVE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1888" y="4078158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NEGATIVE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(-1,1)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ight or wrong?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2677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0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29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5529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4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05048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5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1017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6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predicts negative, </a:t>
            </a:r>
            <a:r>
              <a:rPr lang="en-US" sz="2400" dirty="0" smtClean="0">
                <a:solidFill>
                  <a:srgbClr val="FF0000"/>
                </a:solidFill>
              </a:rPr>
              <a:t>wrong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update the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8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57263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2588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4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963952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5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 Arrow 23"/>
          <p:cNvSpPr/>
          <p:nvPr/>
        </p:nvSpPr>
        <p:spPr>
          <a:xfrm rot="6827433" flipH="1">
            <a:off x="5832074" y="4561610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4651" y="5149628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Should move this direction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9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43103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1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84375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1, positive)</a:t>
            </a:r>
            <a:endParaRPr lang="en-US" sz="2800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537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of these contributed to the mistake?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8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672275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3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83547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4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could have contributed (positive feature), but didn’t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change the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5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9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91589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5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270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6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could have contributed (positive feature), but didn’t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8138" y="5771097"/>
            <a:ext cx="118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429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1 -&gt; 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-&gt; 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9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w=(0,1)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93446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9692" y="5397203"/>
            <a:ext cx="438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Graphically, this also makes sense!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0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81375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ight or wrong?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2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448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33233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8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4593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9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26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predicts negative, </a:t>
            </a:r>
            <a:r>
              <a:rPr lang="en-US" sz="2400" dirty="0" smtClean="0">
                <a:solidFill>
                  <a:srgbClr val="008000"/>
                </a:solidFill>
              </a:rPr>
              <a:t>correct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update the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6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6852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8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Already correct… don’t change it!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2390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9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26224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0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9398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6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ight or wrong?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5355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0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42758"/>
              </p:ext>
            </p:extLst>
          </p:nvPr>
        </p:nvGraphicFramePr>
        <p:xfrm>
          <a:off x="381000" y="374967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1" name="Equation" r:id="rId5" imgW="1117600" imgH="177800" progId="Equation.3">
                  <p:embed/>
                </p:oleObj>
              </mc:Choice>
              <mc:Fallback>
                <p:oleObj name="Equation" r:id="rId5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374967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2331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2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predicts negative, </a:t>
            </a:r>
            <a:r>
              <a:rPr lang="en-US" sz="2400" dirty="0" smtClean="0">
                <a:solidFill>
                  <a:srgbClr val="FF0000"/>
                </a:solidFill>
              </a:rPr>
              <a:t>wrong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update the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5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257662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2179319" flipH="1">
            <a:off x="5992541" y="3215358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1408" y="2525922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Should move this direction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8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71141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1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04019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2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-1, positive)</a:t>
            </a:r>
            <a:endParaRPr lang="en-US" sz="2800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537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of these contributed to the mistake?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57724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3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51563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4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-1,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didn’t contribute, but could have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change the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2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77785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1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3548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2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-1,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didn’t contribute, but could have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-&gt; -1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1 -&gt; 0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9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Plus 2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6551312" y="2868047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648" y="2607231"/>
            <a:ext cx="188612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Arial"/>
                <a:cs typeface="Arial"/>
              </a:rPr>
              <a:t>f</a:t>
            </a:r>
            <a:r>
              <a:rPr lang="en-US" sz="2800" i="1" baseline="-25000" dirty="0" smtClean="0">
                <a:latin typeface="Arial"/>
                <a:cs typeface="Arial"/>
              </a:rPr>
              <a:t>1</a:t>
            </a:r>
            <a:r>
              <a:rPr lang="en-US" sz="2800" i="1" dirty="0" smtClean="0">
                <a:latin typeface="Arial"/>
                <a:cs typeface="Arial"/>
              </a:rPr>
              <a:t>, f</a:t>
            </a:r>
            <a:r>
              <a:rPr lang="en-US" sz="2800" i="1" baseline="-25000" dirty="0" smtClean="0">
                <a:latin typeface="Arial"/>
                <a:cs typeface="Arial"/>
              </a:rPr>
              <a:t>2</a:t>
            </a:r>
            <a:r>
              <a:rPr lang="en-US" sz="2800" i="1" dirty="0" smtClean="0">
                <a:latin typeface="Arial"/>
                <a:cs typeface="Arial"/>
              </a:rPr>
              <a:t>, label</a:t>
            </a:r>
            <a:endParaRPr lang="en-US" sz="2800" i="1" baseline="-25000" dirty="0">
              <a:latin typeface="Arial"/>
              <a:cs typeface="Arial"/>
            </a:endParaRPr>
          </a:p>
          <a:p>
            <a:endParaRPr lang="en-US" sz="2800" i="1" baseline="-250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6808" y="3219671"/>
            <a:ext cx="20485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7288" y="3325497"/>
            <a:ext cx="24404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-1,-1, positive</a:t>
            </a:r>
          </a:p>
          <a:p>
            <a:r>
              <a:rPr lang="en-US" sz="2800" dirty="0" smtClean="0">
                <a:latin typeface="Arial"/>
                <a:cs typeface="Arial"/>
              </a:rPr>
              <a:t>-1, 1, positive</a:t>
            </a:r>
          </a:p>
          <a:p>
            <a:r>
              <a:rPr lang="en-US" sz="2800" dirty="0" smtClean="0">
                <a:latin typeface="Arial"/>
                <a:cs typeface="Arial"/>
              </a:rPr>
              <a:t> 1, 1, negative</a:t>
            </a:r>
          </a:p>
          <a:p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1,-1, negative</a:t>
            </a:r>
            <a:endParaRPr lang="en-US" sz="2800" dirty="0"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658719" y="2979688"/>
            <a:ext cx="1090058" cy="2524743"/>
            <a:chOff x="5744593" y="2948051"/>
            <a:chExt cx="1090058" cy="252474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128028" y="5923095"/>
            <a:ext cx="145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w=(-1,0)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30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3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8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7048</TotalTime>
  <Words>1675</Words>
  <Application>Microsoft Macintosh PowerPoint</Application>
  <PresentationFormat>On-screen Show (4:3)</PresentationFormat>
  <Paragraphs>381</Paragraphs>
  <Slides>71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Median</vt:lpstr>
      <vt:lpstr>Equation</vt:lpstr>
      <vt:lpstr>Perceptron Learning</vt:lpstr>
      <vt:lpstr>Admin</vt:lpstr>
      <vt:lpstr>Machine learning models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Model assumptions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What is the data generating distribution?</vt:lpstr>
      <vt:lpstr>What is the data generating distribution?</vt:lpstr>
      <vt:lpstr>Make sure your assumption is correct, though!</vt:lpstr>
      <vt:lpstr>Machine learning models</vt:lpstr>
      <vt:lpstr>k-NN model</vt:lpstr>
      <vt:lpstr>Decision tree model</vt:lpstr>
      <vt:lpstr>Bias</vt:lpstr>
      <vt:lpstr>Linear models</vt:lpstr>
      <vt:lpstr>Hyperplanes</vt:lpstr>
      <vt:lpstr>Defining a line</vt:lpstr>
      <vt:lpstr>Defining a line</vt:lpstr>
      <vt:lpstr>Defining a line</vt:lpstr>
      <vt:lpstr>Defining a line</vt:lpstr>
      <vt:lpstr>Classifying with a line</vt:lpstr>
      <vt:lpstr>Classifying with a line</vt:lpstr>
      <vt:lpstr>Defining a line</vt:lpstr>
      <vt:lpstr>Defining a line</vt:lpstr>
      <vt:lpstr>Defining a line</vt:lpstr>
      <vt:lpstr>Linear models</vt:lpstr>
      <vt:lpstr>Classifying with a linear model</vt:lpstr>
      <vt:lpstr>Learning a linear model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Online learning algorithm</vt:lpstr>
      <vt:lpstr>Online learning algorithm</vt:lpstr>
      <vt:lpstr>Online learning algorithm</vt:lpstr>
      <vt:lpstr>Online learning algorithm</vt:lpstr>
      <vt:lpstr>Online learning algorithm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661</cp:revision>
  <cp:lastPrinted>2013-09-19T19:33:33Z</cp:lastPrinted>
  <dcterms:created xsi:type="dcterms:W3CDTF">2013-09-08T20:10:23Z</dcterms:created>
  <dcterms:modified xsi:type="dcterms:W3CDTF">2013-09-19T19:34:54Z</dcterms:modified>
</cp:coreProperties>
</file>