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8" r:id="rId3"/>
    <p:sldId id="335" r:id="rId4"/>
    <p:sldId id="333" r:id="rId5"/>
    <p:sldId id="342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48" r:id="rId14"/>
    <p:sldId id="347" r:id="rId15"/>
    <p:sldId id="349" r:id="rId16"/>
    <p:sldId id="354" r:id="rId17"/>
    <p:sldId id="355" r:id="rId18"/>
    <p:sldId id="353" r:id="rId19"/>
    <p:sldId id="356" r:id="rId20"/>
    <p:sldId id="362" r:id="rId21"/>
    <p:sldId id="380" r:id="rId22"/>
    <p:sldId id="377" r:id="rId23"/>
    <p:sldId id="357" r:id="rId24"/>
    <p:sldId id="350" r:id="rId25"/>
    <p:sldId id="358" r:id="rId26"/>
    <p:sldId id="359" r:id="rId27"/>
    <p:sldId id="360" r:id="rId28"/>
    <p:sldId id="361" r:id="rId29"/>
    <p:sldId id="381" r:id="rId30"/>
    <p:sldId id="352" r:id="rId31"/>
    <p:sldId id="364" r:id="rId32"/>
    <p:sldId id="365" r:id="rId33"/>
    <p:sldId id="351" r:id="rId34"/>
    <p:sldId id="366" r:id="rId35"/>
    <p:sldId id="383" r:id="rId36"/>
    <p:sldId id="363" r:id="rId37"/>
    <p:sldId id="367" r:id="rId38"/>
    <p:sldId id="368" r:id="rId39"/>
    <p:sldId id="38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Error/noise</a:t>
            </a:r>
            <a:r>
              <a:rPr lang="en-US" baseline="0" dirty="0" smtClean="0"/>
              <a:t> in the data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Missing discriminating preference, e.g. maybe we also need to know whether the person has a good jacket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0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an</a:t>
            </a:r>
            <a:r>
              <a:rPr lang="en-US" baseline="0" dirty="0" smtClean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many of the same things we used to “pre-prune”, i.e.</a:t>
            </a:r>
            <a:r>
              <a:rPr lang="en-US" baseline="0" dirty="0" smtClean="0"/>
              <a:t> stop building 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tend to perform roughly</a:t>
            </a:r>
            <a:r>
              <a:rPr lang="en-US" baseline="0" dirty="0" smtClean="0"/>
              <a:t> the same, so we often won’t worry too much about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9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this is also</a:t>
            </a:r>
            <a:r>
              <a:rPr lang="en-US" baseline="0" dirty="0" smtClean="0"/>
              <a:t> why many decision tree learning algorithms always use binary splits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9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9/13/13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119C8-9BF8-8B48-8701-D6A2B07AF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98342"/>
              </p:ext>
            </p:extLst>
          </p:nvPr>
        </p:nvGraphicFramePr>
        <p:xfrm>
          <a:off x="753479" y="4667792"/>
          <a:ext cx="4170948" cy="1432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89733" y="3588811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0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</a:t>
            </a:r>
            <a:r>
              <a:rPr lang="en-US" dirty="0" smtClean="0">
                <a:solidFill>
                  <a:srgbClr val="BFBFBF"/>
                </a:solidFill>
              </a:rPr>
              <a:t>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NO: 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6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</a:t>
            </a:r>
            <a:r>
              <a:rPr lang="en-US" dirty="0" smtClean="0">
                <a:solidFill>
                  <a:srgbClr val="BFBFBF"/>
                </a:solidFill>
              </a:rPr>
              <a:t>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NO: 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1</a:t>
            </a:r>
            <a:endParaRPr lang="en-US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14226"/>
              </p:ext>
            </p:extLst>
          </p:nvPr>
        </p:nvGraphicFramePr>
        <p:xfrm>
          <a:off x="4798427" y="1903836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982" y="6084500"/>
            <a:ext cx="196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Training error?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81627" y="5715168"/>
            <a:ext cx="4517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Are we always guaranteed to get a training error of 0?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7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Problematic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8802"/>
              </p:ext>
            </p:extLst>
          </p:nvPr>
        </p:nvGraphicFramePr>
        <p:xfrm>
          <a:off x="2205000" y="1729875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Snowy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4525" y="5734913"/>
            <a:ext cx="3033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When can this happen?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7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86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Base case: If all data belong to the same class, create a leaf node with that label </a:t>
            </a:r>
            <a:r>
              <a:rPr lang="en-US" b="1" i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all the data has the same feature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2980" y="3866412"/>
            <a:ext cx="7632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 we always want to go all the way to the bottom?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9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86294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34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85404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2326" y="5337536"/>
            <a:ext cx="3987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that what you would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0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149968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4182" y="54970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6086820" y="58664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819307" y="58664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5640" y="58664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56943" y="58341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68953" y="6342524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3535" y="634252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>
            <a:stCxn id="41" idx="2"/>
            <a:endCxn id="49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77259" y="5032507"/>
            <a:ext cx="137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Maybe…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2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045717"/>
              </p:ext>
            </p:extLst>
          </p:nvPr>
        </p:nvGraphicFramePr>
        <p:xfrm>
          <a:off x="569430" y="1682286"/>
          <a:ext cx="8196618" cy="44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/>
                <a:gridCol w="1366103"/>
                <a:gridCol w="1366103"/>
                <a:gridCol w="1366103"/>
                <a:gridCol w="1366103"/>
                <a:gridCol w="1366103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Jacket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ML</a:t>
                      </a:r>
                      <a:r>
                        <a:rPr lang="en-US" sz="1400" baseline="0" dirty="0" smtClean="0"/>
                        <a:t> grade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0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959631"/>
              </p:ext>
            </p:extLst>
          </p:nvPr>
        </p:nvGraphicFramePr>
        <p:xfrm>
          <a:off x="256079" y="1931712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1871" y="3412241"/>
            <a:ext cx="4410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Overfitting</a:t>
            </a:r>
            <a:r>
              <a:rPr lang="en-US" sz="2400" dirty="0" smtClean="0"/>
              <a:t> occurs when we bias our model too much towards the training data</a:t>
            </a:r>
          </a:p>
          <a:p>
            <a:endParaRPr lang="en-US" sz="2400" dirty="0"/>
          </a:p>
          <a:p>
            <a:r>
              <a:rPr lang="en-US" sz="2400" dirty="0" smtClean="0"/>
              <a:t>Our goal is to learn a </a:t>
            </a:r>
            <a:r>
              <a:rPr lang="en-US" sz="2400" b="1" dirty="0" smtClean="0"/>
              <a:t>general</a:t>
            </a:r>
            <a:r>
              <a:rPr lang="en-US" sz="2400" dirty="0" smtClean="0"/>
              <a:t> model that will work on the training data as well as other data (i.e. test data)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89889" y="2777147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7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</a:t>
            </a:r>
            <a:r>
              <a:rPr lang="en-US" sz="3200" dirty="0" smtClean="0"/>
              <a:t>1… how’d it go?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Assignment 2</a:t>
            </a:r>
          </a:p>
          <a:p>
            <a:pPr>
              <a:buFontTx/>
              <a:buChar char="-"/>
            </a:pPr>
            <a:r>
              <a:rPr lang="en-US" sz="3200" dirty="0" smtClean="0"/>
              <a:t>out soon</a:t>
            </a:r>
          </a:p>
          <a:p>
            <a:pPr>
              <a:buFontTx/>
              <a:buChar char="-"/>
            </a:pPr>
            <a:r>
              <a:rPr lang="en-US" sz="3200" dirty="0" smtClean="0"/>
              <a:t>building decision trees</a:t>
            </a:r>
          </a:p>
          <a:p>
            <a:pPr>
              <a:buFontTx/>
              <a:buChar char="-"/>
            </a:pPr>
            <a:r>
              <a:rPr lang="en-US" sz="3200" dirty="0" smtClean="0"/>
              <a:t>Java with some starter code</a:t>
            </a:r>
          </a:p>
          <a:p>
            <a:pPr>
              <a:buFontTx/>
              <a:buChar char="-"/>
            </a:pPr>
            <a:r>
              <a:rPr lang="en-US" sz="3200" dirty="0" smtClean="0"/>
              <a:t>competition</a:t>
            </a:r>
          </a:p>
          <a:p>
            <a:pPr>
              <a:buFontTx/>
              <a:buChar char="-"/>
            </a:pPr>
            <a:r>
              <a:rPr lang="en-US" sz="3200" dirty="0" smtClean="0"/>
              <a:t>extra credit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973" y="5841860"/>
            <a:ext cx="867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Our decision tree learning procedure always decreases training error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50" y="1609655"/>
            <a:ext cx="66167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9750" y="6319400"/>
            <a:ext cx="281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that what we want?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3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 error!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Machine </a:t>
            </a:r>
            <a:r>
              <a:rPr lang="en-US" sz="2400" dirty="0"/>
              <a:t>learning is about predicting the future based on the past</a:t>
            </a:r>
            <a:r>
              <a:rPr lang="en-US" sz="2400" dirty="0" smtClean="0"/>
              <a:t>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</a:t>
            </a:r>
            <a:r>
              <a:rPr lang="tr-TR" sz="2400" dirty="0" smtClean="0">
                <a:solidFill>
                  <a:schemeClr val="tx2"/>
                </a:solidFill>
              </a:rPr>
              <a:t>Hal </a:t>
            </a:r>
            <a:r>
              <a:rPr lang="tr-TR" sz="2400" dirty="0" err="1" smtClean="0">
                <a:solidFill>
                  <a:schemeClr val="tx2"/>
                </a:solidFill>
              </a:rPr>
              <a:t>Daume</a:t>
            </a:r>
            <a:r>
              <a:rPr lang="tr-TR" sz="2400" dirty="0" smtClean="0">
                <a:solidFill>
                  <a:schemeClr val="tx2"/>
                </a:solidFill>
              </a:rPr>
              <a:t> III</a:t>
            </a:r>
            <a:endParaRPr lang="tr-TR" sz="2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561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854" y="4655446"/>
            <a:ext cx="1308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19287826">
            <a:off x="1648475" y="4111748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2511793" y="4473223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23459" y="4706779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predictor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269" y="3541889"/>
            <a:ext cx="71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past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7801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76891" y="3541889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287826">
            <a:off x="7931673" y="3974257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predict</a:t>
            </a:r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6485952" y="448100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97618" y="4714558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predictor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86994" y="354188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94934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66543" y="4655446"/>
            <a:ext cx="1143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Testing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32" name="Right Arrow 31"/>
          <p:cNvSpPr/>
          <p:nvPr/>
        </p:nvSpPr>
        <p:spPr>
          <a:xfrm>
            <a:off x="5777251" y="486695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815927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939" y="3270250"/>
            <a:ext cx="1993562" cy="347662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7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pic>
        <p:nvPicPr>
          <p:cNvPr id="12" name="Picture 11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5005" y="1608652"/>
            <a:ext cx="6592642" cy="4201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973" y="5857805"/>
            <a:ext cx="8945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Even though the training error is decreasing, the testing error can go up!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826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9348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0790" y="5337536"/>
            <a:ext cx="467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prevent </a:t>
            </a:r>
            <a:r>
              <a:rPr lang="en-US" sz="2800" dirty="0" err="1" smtClean="0">
                <a:solidFill>
                  <a:srgbClr val="FF0000"/>
                </a:solidFill>
              </a:rPr>
              <a:t>overfitting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5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If all data belong to the same class, create a leaf node with that label </a:t>
            </a: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</a:t>
            </a:r>
            <a:r>
              <a:rPr lang="en-US" sz="2800" dirty="0" smtClean="0"/>
              <a:t>values </a:t>
            </a:r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</a:p>
          <a:p>
            <a:pPr>
              <a:buFontTx/>
              <a:buChar char="-"/>
            </a:pPr>
            <a:r>
              <a:rPr lang="en-US" sz="2800" dirty="0" smtClean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125" y="4996418"/>
            <a:ext cx="5638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One idea: stop building the tree early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6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If all data belong to the same class, create a leaf node with that label </a:t>
            </a: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</a:t>
            </a:r>
            <a:r>
              <a:rPr lang="en-US" sz="2800" dirty="0" smtClean="0"/>
              <a:t>values </a:t>
            </a:r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</a:p>
          <a:p>
            <a:pPr>
              <a:buFontTx/>
              <a:buChar char="-"/>
            </a:pPr>
            <a:r>
              <a:rPr lang="en-US" sz="2800" dirty="0" smtClean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 smtClean="0"/>
              <a:t>We only have a certain </a:t>
            </a:r>
            <a:r>
              <a:rPr lang="en-US" sz="2800" dirty="0" smtClean="0"/>
              <a:t>number/fraction </a:t>
            </a:r>
            <a:r>
              <a:rPr lang="en-US" sz="2800" dirty="0" smtClean="0"/>
              <a:t>of examples remaining</a:t>
            </a:r>
          </a:p>
          <a:p>
            <a:pPr>
              <a:buFontTx/>
              <a:buChar char="-"/>
            </a:pPr>
            <a:r>
              <a:rPr lang="en-US" sz="2800" dirty="0" smtClean="0"/>
              <a:t>We’ve reached a particular training error</a:t>
            </a:r>
          </a:p>
          <a:p>
            <a:pPr>
              <a:buFontTx/>
              <a:buChar char="-"/>
            </a:pPr>
            <a:r>
              <a:rPr lang="en-US" sz="2800" dirty="0" smtClean="0"/>
              <a:t>Use development data (more on this later)</a:t>
            </a:r>
          </a:p>
          <a:p>
            <a:pPr>
              <a:buFontTx/>
              <a:buChar char="-"/>
            </a:pPr>
            <a:r>
              <a:rPr lang="en-US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5890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5109" y="2228324"/>
            <a:ext cx="4287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Pruning: after the tree is built, go back and “prune” the tree, i.e. remove some lower parts of the tree</a:t>
            </a:r>
          </a:p>
          <a:p>
            <a:endParaRPr lang="en-US" sz="2400" dirty="0"/>
          </a:p>
          <a:p>
            <a:r>
              <a:rPr lang="en-US" sz="2400" dirty="0" smtClean="0"/>
              <a:t>Similar to stopping early, but done after the entire tree is built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736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Build the full tree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7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Build the full tree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81527" y="5803185"/>
            <a:ext cx="4151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Prune back leaves that are too specific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1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88940" y="5603130"/>
            <a:ext cx="29738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Pruning criterion?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4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 case: If all data belong to the same class, create a leaf node with that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Otherwise:</a:t>
            </a:r>
          </a:p>
          <a:p>
            <a:pPr>
              <a:buFontTx/>
              <a:buChar char="-"/>
            </a:pPr>
            <a:r>
              <a:rPr lang="en-US" dirty="0" smtClean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 smtClean="0"/>
              <a:t>pick the feature with the highest score, partition the data based on that data value and call recursively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7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non-binary attributes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496014"/>
              </p:ext>
            </p:extLst>
          </p:nvPr>
        </p:nvGraphicFramePr>
        <p:xfrm>
          <a:off x="430071" y="1723132"/>
          <a:ext cx="82677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Worksheet" r:id="rId3" imgW="8267700" imgH="4203700" progId="Excel.Sheet.12">
                  <p:embed/>
                </p:oleObj>
              </mc:Choice>
              <mc:Fallback>
                <p:oleObj name="Worksheet" r:id="rId3" imgW="8267700" imgH="420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071" y="1723132"/>
                        <a:ext cx="8267700" cy="420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772047" y="1723132"/>
            <a:ext cx="5107121" cy="195108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071" y="1680424"/>
            <a:ext cx="1276855" cy="237816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261" y="6089273"/>
            <a:ext cx="8628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 we do with features that have multiple values? Real-values?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with multiple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38358" y="3333602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4802" y="2867289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1507437" y="3236621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2279082" y="3236621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1452" y="3236621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77563" y="3204355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25687" y="376878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9671" y="3694671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  <a:endCxn id="13" idx="0"/>
          </p:cNvCxnSpPr>
          <p:nvPr/>
        </p:nvCxnSpPr>
        <p:spPr>
          <a:xfrm flipH="1">
            <a:off x="2208211" y="3236621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8358" y="376732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7601" y="4587931"/>
            <a:ext cx="2884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Treat as an n-</a:t>
            </a:r>
            <a:r>
              <a:rPr lang="en-US" sz="2400" dirty="0" err="1" smtClean="0">
                <a:solidFill>
                  <a:srgbClr val="0000FF"/>
                </a:solidFill>
              </a:rPr>
              <a:t>ary</a:t>
            </a:r>
            <a:r>
              <a:rPr lang="en-US" sz="2400" dirty="0" smtClean="0">
                <a:solidFill>
                  <a:srgbClr val="0000FF"/>
                </a:solidFill>
              </a:rPr>
              <a:t> split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93110" y="4587931"/>
            <a:ext cx="377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Treat as multiple binary splits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7189" y="2217206"/>
            <a:ext cx="7672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Rainy?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4909828" y="2586538"/>
            <a:ext cx="650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5560824" y="2586538"/>
            <a:ext cx="83289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13839" y="258653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41047" y="2513307"/>
            <a:ext cx="102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28074" y="311870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6000" y="406400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1194" y="406400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56278" y="3051955"/>
            <a:ext cx="8679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Snowy?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2"/>
            <a:endCxn id="26" idx="0"/>
          </p:cNvCxnSpPr>
          <p:nvPr/>
        </p:nvCxnSpPr>
        <p:spPr>
          <a:xfrm flipH="1">
            <a:off x="6041047" y="3421287"/>
            <a:ext cx="449192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4" idx="0"/>
          </p:cNvCxnSpPr>
          <p:nvPr/>
        </p:nvCxnSpPr>
        <p:spPr>
          <a:xfrm>
            <a:off x="6490239" y="3421287"/>
            <a:ext cx="562934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31796" y="3518268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87938" y="351826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9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Real-valued features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1754" y="4292221"/>
            <a:ext cx="126658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Fare &lt; $20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flipH="1">
            <a:off x="1174396" y="4661553"/>
            <a:ext cx="90064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2075044" y="4661553"/>
            <a:ext cx="58323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481" y="4652589"/>
            <a:ext cx="48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44515" y="4629287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5980" y="1897983"/>
            <a:ext cx="8460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any comparison test (&gt;, &lt;, ≤, ≥) to split the data into two parts</a:t>
            </a:r>
          </a:p>
          <a:p>
            <a:endParaRPr lang="en-US" sz="2800" dirty="0"/>
          </a:p>
          <a:p>
            <a:r>
              <a:rPr lang="en-US" sz="2800" dirty="0" smtClean="0"/>
              <a:t>Select a range filter, i.e. min &lt; value &lt; max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406336" y="4259955"/>
            <a:ext cx="60316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Fare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4505688" y="4629287"/>
            <a:ext cx="1202229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2"/>
          </p:cNvCxnSpPr>
          <p:nvPr/>
        </p:nvCxnSpPr>
        <p:spPr>
          <a:xfrm flipH="1">
            <a:off x="5406336" y="4629287"/>
            <a:ext cx="301581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5707917" y="4629287"/>
            <a:ext cx="751089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>
            <a:off x="5707917" y="4629287"/>
            <a:ext cx="1529447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04383" y="4620323"/>
            <a:ext cx="64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0-10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88974" y="4946495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10-20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32653" y="4914229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0-50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39035" y="4652589"/>
            <a:ext cx="59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4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splitting 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4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Otherwise: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calculate the </a:t>
            </a:r>
            <a:r>
              <a:rPr lang="en-US" dirty="0">
                <a:solidFill>
                  <a:srgbClr val="FF0000"/>
                </a:solidFill>
              </a:rPr>
              <a:t>“score”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for each feature if we used it to split the data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pick the feature with the highest score, partition the data based on that data value and call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recursively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648" y="4690009"/>
            <a:ext cx="7977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We used training error for the score.  Any other 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6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splitting criterion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201" y="1485900"/>
            <a:ext cx="47371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763" y="5516440"/>
            <a:ext cx="8658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Entropy: how much uncertainty there is in the distribution over labels after the split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Gini</a:t>
            </a:r>
            <a:r>
              <a:rPr lang="en-US" sz="2000" dirty="0" smtClean="0"/>
              <a:t>: sum of the square of the label proportions after split</a:t>
            </a:r>
          </a:p>
          <a:p>
            <a:r>
              <a:rPr lang="en-US" sz="2000" dirty="0" smtClean="0"/>
              <a:t>- Training error = misclassification error</a:t>
            </a:r>
          </a:p>
        </p:txBody>
      </p:sp>
    </p:spTree>
    <p:extLst>
      <p:ext uri="{BB962C8B-B14F-4D97-AF65-F5344CB8AC3E}">
        <p14:creationId xmlns:p14="http://schemas.microsoft.com/office/powerpoint/2010/main" val="125386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3398" y="1612900"/>
            <a:ext cx="2800477" cy="95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Good?   Bad?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3028950"/>
            <a:ext cx="3238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7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</a:t>
            </a:r>
            <a:r>
              <a:rPr lang="en-US" dirty="0" smtClean="0"/>
              <a:t>trees: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Very intuitive and easy to interpret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Fast to run and fairly easy to implement (Assignment 2 </a:t>
            </a:r>
            <a:r>
              <a:rPr lang="en-US" dirty="0" smtClean="0">
                <a:sym typeface="Wingdings"/>
              </a:rPr>
              <a:t>)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/>
              <a:t>Historically, perform fairly well (especially with a few more tricks we’ll see later 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prior assumptions about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1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careful with features with lots of values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05880"/>
              </p:ext>
            </p:extLst>
          </p:nvPr>
        </p:nvGraphicFramePr>
        <p:xfrm>
          <a:off x="2956048" y="2276057"/>
          <a:ext cx="4170950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90"/>
                <a:gridCol w="834190"/>
                <a:gridCol w="834190"/>
                <a:gridCol w="834190"/>
                <a:gridCol w="834190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7218" y="6108996"/>
            <a:ext cx="5200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feature would be at the top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0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be problematic (slow, bad performance) with large numbers of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Can’t learn some very simple data sets (e.g. some types of linearly separable data)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Pruning/tuning can be tricky to get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3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Base </a:t>
            </a:r>
            <a:r>
              <a:rPr lang="en-US" dirty="0" smtClean="0"/>
              <a:t>cases: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 smtClean="0"/>
              <a:t>all data belong to the same class, </a:t>
            </a:r>
            <a:r>
              <a:rPr lang="en-US" dirty="0" smtClean="0"/>
              <a:t>pick that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all the data have the same feature values, pick majority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we’re out of features to examine, pick majority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the we don’t have any data left, pick majority label of </a:t>
            </a:r>
            <a:r>
              <a:rPr lang="en-US" i="1" dirty="0" smtClean="0"/>
              <a:t>parent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FF6600"/>
                </a:solidFill>
              </a:rPr>
              <a:t>If some other stopping criteria </a:t>
            </a:r>
            <a:r>
              <a:rPr lang="en-US" dirty="0" smtClean="0"/>
              <a:t>exists to avoid </a:t>
            </a:r>
            <a:r>
              <a:rPr lang="en-US" dirty="0" err="1" smtClean="0"/>
              <a:t>overfitting</a:t>
            </a:r>
            <a:r>
              <a:rPr lang="en-US" dirty="0" smtClean="0"/>
              <a:t>, pick majority label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Otherwise:</a:t>
            </a:r>
          </a:p>
          <a:p>
            <a:pPr>
              <a:buFontTx/>
              <a:buChar char="-"/>
            </a:pPr>
            <a:r>
              <a:rPr lang="en-US" dirty="0" smtClean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 smtClean="0"/>
              <a:t>pick the feature with the highest score, partition the data based on that data value and call recursively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3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897850" y="5571650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34337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34294" y="5105337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6466929" y="5474669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7238574" y="5474669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0944" y="5474669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37055" y="5442403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070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091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2" idx="2"/>
            <a:endCxn id="32" idx="0"/>
          </p:cNvCxnSpPr>
          <p:nvPr/>
        </p:nvCxnSpPr>
        <p:spPr>
          <a:xfrm flipH="1">
            <a:off x="7203550" y="5474669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18450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1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63704" y="5145595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error</a:t>
            </a:r>
            <a:r>
              <a:rPr lang="en-US" sz="2400" dirty="0" smtClean="0"/>
              <a:t>: the average error over the training set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3</a:t>
            </a:r>
            <a:r>
              <a:rPr lang="en-US" sz="2000" dirty="0" smtClean="0">
                <a:solidFill>
                  <a:srgbClr val="008000"/>
                </a:solidFill>
              </a:rPr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10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10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4</a:t>
            </a:r>
            <a:r>
              <a:rPr lang="en-US" sz="2000" dirty="0" smtClean="0">
                <a:solidFill>
                  <a:srgbClr val="008000"/>
                </a:solidFill>
              </a:rPr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10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2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error vs. accuracy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12937" y="5705893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error</a:t>
            </a:r>
            <a:r>
              <a:rPr lang="en-US" sz="2400" dirty="0" smtClean="0"/>
              <a:t>: the average error over the training set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3</a:t>
            </a:r>
            <a:r>
              <a:rPr lang="en-US" sz="2000" dirty="0" smtClean="0">
                <a:solidFill>
                  <a:srgbClr val="FF6600"/>
                </a:solidFill>
              </a:rPr>
              <a:t>/</a:t>
            </a:r>
            <a:r>
              <a:rPr lang="en-US" sz="2000" dirty="0" smtClean="0">
                <a:solidFill>
                  <a:srgbClr val="FF6600"/>
                </a:solidFill>
              </a:rPr>
              <a:t>10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/</a:t>
            </a:r>
            <a:r>
              <a:rPr lang="en-US" sz="2000" dirty="0" smtClean="0">
                <a:solidFill>
                  <a:srgbClr val="FF6600"/>
                </a:solidFill>
              </a:rPr>
              <a:t>10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4</a:t>
            </a:r>
            <a:r>
              <a:rPr lang="en-US" sz="2000" dirty="0" smtClean="0">
                <a:solidFill>
                  <a:srgbClr val="FF6600"/>
                </a:solidFill>
              </a:rPr>
              <a:t>/</a:t>
            </a:r>
            <a:r>
              <a:rPr lang="en-US" sz="2000" dirty="0" smtClean="0">
                <a:solidFill>
                  <a:srgbClr val="FF6600"/>
                </a:solidFill>
              </a:rPr>
              <a:t>10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8216" y="6168501"/>
            <a:ext cx="833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Training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ccuracy</a:t>
            </a:r>
            <a:r>
              <a:rPr lang="en-US" sz="2400" dirty="0" smtClean="0"/>
              <a:t>: </a:t>
            </a:r>
            <a:r>
              <a:rPr lang="en-US" sz="2400" dirty="0" smtClean="0"/>
              <a:t>the average </a:t>
            </a:r>
            <a:r>
              <a:rPr lang="en-US" sz="2400" dirty="0" smtClean="0"/>
              <a:t>percent correct over the training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8216" y="3613651"/>
            <a:ext cx="98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Training 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error: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6744" y="4204261"/>
            <a:ext cx="1145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Training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accuracy: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39356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7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smtClean="0">
                <a:solidFill>
                  <a:srgbClr val="0000FF"/>
                </a:solidFill>
              </a:rPr>
              <a:t>10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58031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8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smtClean="0">
                <a:solidFill>
                  <a:srgbClr val="0000FF"/>
                </a:solidFill>
              </a:rPr>
              <a:t>10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01197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6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smtClean="0">
                <a:solidFill>
                  <a:srgbClr val="0000FF"/>
                </a:solidFill>
              </a:rPr>
              <a:t>10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8024" y="5143500"/>
            <a:ext cx="5821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error = 1-accuracy    (and vice versa)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93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85112"/>
              </p:ext>
            </p:extLst>
          </p:nvPr>
        </p:nvGraphicFramePr>
        <p:xfrm>
          <a:off x="4858508" y="3518405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68510"/>
              </p:ext>
            </p:extLst>
          </p:nvPr>
        </p:nvGraphicFramePr>
        <p:xfrm>
          <a:off x="140541" y="3603609"/>
          <a:ext cx="4170948" cy="173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8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386343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dirty="0" smtClean="0"/>
              <a:t>NO: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6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rgbClr val="BFBFBF"/>
                  </a:solidFill>
                </a:rPr>
                <a:t>NO: 0</a:t>
              </a:r>
              <a:endParaRPr lang="en-US" dirty="0">
                <a:solidFill>
                  <a:srgbClr val="BFBFB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79945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25142" y="3322862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1</a:t>
            </a:r>
            <a:r>
              <a:rPr lang="en-US" sz="2000" dirty="0" smtClean="0">
                <a:solidFill>
                  <a:srgbClr val="008000"/>
                </a:solidFill>
              </a:rPr>
              <a:t>/6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4808" y="5639043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/6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2557</TotalTime>
  <Words>2334</Words>
  <Application>Microsoft Macintosh PowerPoint</Application>
  <PresentationFormat>On-screen Show (4:3)</PresentationFormat>
  <Paragraphs>1085</Paragraphs>
  <Slides>39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Median</vt:lpstr>
      <vt:lpstr>Worksheet</vt:lpstr>
      <vt:lpstr>Introduction to Machine Learning</vt:lpstr>
      <vt:lpstr>Admin</vt:lpstr>
      <vt:lpstr>Building decision trees</vt:lpstr>
      <vt:lpstr>Partitioning the data</vt:lpstr>
      <vt:lpstr>Decision trees</vt:lpstr>
      <vt:lpstr>Training error vs. accuracy</vt:lpstr>
      <vt:lpstr>Recurse</vt:lpstr>
      <vt:lpstr>Recurse</vt:lpstr>
      <vt:lpstr>Recurse</vt:lpstr>
      <vt:lpstr>Recurse</vt:lpstr>
      <vt:lpstr>Recurse</vt:lpstr>
      <vt:lpstr>Recurse</vt:lpstr>
      <vt:lpstr>Problematic data</vt:lpstr>
      <vt:lpstr>Recursive approach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Overfitting</vt:lpstr>
      <vt:lpstr>Overfitting</vt:lpstr>
      <vt:lpstr>Test set error!</vt:lpstr>
      <vt:lpstr>Overfitting</vt:lpstr>
      <vt:lpstr>Overfitting</vt:lpstr>
      <vt:lpstr>Preventing overfitting</vt:lpstr>
      <vt:lpstr>Preventing overfitting</vt:lpstr>
      <vt:lpstr>Preventing overfitting: pruning</vt:lpstr>
      <vt:lpstr>Preventing overfitting: pruning</vt:lpstr>
      <vt:lpstr>Preventing overfitting: pruning</vt:lpstr>
      <vt:lpstr>Preventing overfitting: pruning</vt:lpstr>
      <vt:lpstr>Handling non-binary attributes</vt:lpstr>
      <vt:lpstr>Features with multiple values</vt:lpstr>
      <vt:lpstr>Real-valued features</vt:lpstr>
      <vt:lpstr>Other splitting criterion</vt:lpstr>
      <vt:lpstr>Other splitting criterion</vt:lpstr>
      <vt:lpstr>Decision trees</vt:lpstr>
      <vt:lpstr>Decision trees: the good</vt:lpstr>
      <vt:lpstr>Decision trees: the bad</vt:lpstr>
      <vt:lpstr>Decision trees: the bad</vt:lpstr>
      <vt:lpstr>Final DT algorithm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360</cp:revision>
  <dcterms:created xsi:type="dcterms:W3CDTF">2013-09-08T20:10:23Z</dcterms:created>
  <dcterms:modified xsi:type="dcterms:W3CDTF">2013-09-13T16:18:12Z</dcterms:modified>
</cp:coreProperties>
</file>