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358" r:id="rId3"/>
    <p:sldId id="456" r:id="rId4"/>
    <p:sldId id="464" r:id="rId5"/>
    <p:sldId id="465" r:id="rId6"/>
    <p:sldId id="466" r:id="rId7"/>
    <p:sldId id="468" r:id="rId8"/>
    <p:sldId id="469" r:id="rId9"/>
    <p:sldId id="467" r:id="rId10"/>
    <p:sldId id="470" r:id="rId11"/>
    <p:sldId id="472" r:id="rId12"/>
    <p:sldId id="463" r:id="rId13"/>
    <p:sldId id="480" r:id="rId14"/>
    <p:sldId id="482" r:id="rId15"/>
    <p:sldId id="483" r:id="rId16"/>
    <p:sldId id="484" r:id="rId17"/>
    <p:sldId id="485" r:id="rId18"/>
    <p:sldId id="486" r:id="rId19"/>
    <p:sldId id="487" r:id="rId20"/>
    <p:sldId id="490" r:id="rId21"/>
    <p:sldId id="489" r:id="rId22"/>
    <p:sldId id="491" r:id="rId23"/>
    <p:sldId id="492" r:id="rId24"/>
    <p:sldId id="495" r:id="rId25"/>
    <p:sldId id="496" r:id="rId26"/>
    <p:sldId id="497" r:id="rId27"/>
    <p:sldId id="500" r:id="rId28"/>
    <p:sldId id="498" r:id="rId29"/>
    <p:sldId id="499" r:id="rId30"/>
    <p:sldId id="493" r:id="rId31"/>
    <p:sldId id="501" r:id="rId32"/>
    <p:sldId id="502" r:id="rId33"/>
    <p:sldId id="505" r:id="rId34"/>
    <p:sldId id="506" r:id="rId35"/>
    <p:sldId id="507" r:id="rId36"/>
    <p:sldId id="481" r:id="rId37"/>
    <p:sldId id="443" r:id="rId38"/>
    <p:sldId id="444" r:id="rId39"/>
    <p:sldId id="445" r:id="rId40"/>
    <p:sldId id="450" r:id="rId41"/>
    <p:sldId id="453" r:id="rId42"/>
    <p:sldId id="451" r:id="rId43"/>
    <p:sldId id="45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4" autoAdjust="0"/>
    <p:restoredTop sz="94660"/>
  </p:normalViewPr>
  <p:slideViewPr>
    <p:cSldViewPr snapToObjects="1">
      <p:cViewPr varScale="1">
        <p:scale>
          <a:sx n="75" d="100"/>
          <a:sy n="75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chain rule!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mtClean="0"/>
              <a:t>chain rule!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24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29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62" y="2417523"/>
            <a:ext cx="2394065" cy="188505"/>
          </a:xfrm>
          <a:noFill/>
          <a:ln/>
        </p:spPr>
        <p:txBody>
          <a:bodyPr lIns="61904" tIns="25396" rIns="61904" bIns="25396">
            <a:spAutoFit/>
          </a:bodyPr>
          <a:lstStyle/>
          <a:p>
            <a:pPr marL="331266" indent="-331266" defTabSz="881293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 discrete, we could simply do a much</a:t>
            </a:r>
            <a:r>
              <a:rPr lang="en-US" baseline="0" dirty="0" smtClean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37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20" Type="http://schemas.openxmlformats.org/officeDocument/2006/relationships/tags" Target="../tags/tag26.xml"/><Relationship Id="rId21" Type="http://schemas.openxmlformats.org/officeDocument/2006/relationships/tags" Target="../tags/tag27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10" Type="http://schemas.openxmlformats.org/officeDocument/2006/relationships/tags" Target="../tags/tag16.xml"/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tags" Target="../tags/tag21.xml"/><Relationship Id="rId16" Type="http://schemas.openxmlformats.org/officeDocument/2006/relationships/tags" Target="../tags/tag22.xml"/><Relationship Id="rId17" Type="http://schemas.openxmlformats.org/officeDocument/2006/relationships/tags" Target="../tags/tag23.xml"/><Relationship Id="rId18" Type="http://schemas.openxmlformats.org/officeDocument/2006/relationships/tags" Target="../tags/tag24.xml"/><Relationship Id="rId19" Type="http://schemas.openxmlformats.org/officeDocument/2006/relationships/tags" Target="../tags/tag25.xml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CS451 –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Probabilities are nice to work with</a:t>
            </a:r>
          </a:p>
          <a:p>
            <a:pPr lvl="1"/>
            <a:r>
              <a:rPr lang="en-US" dirty="0" smtClean="0"/>
              <a:t>range between 0 and 1</a:t>
            </a:r>
          </a:p>
          <a:p>
            <a:pPr lvl="1"/>
            <a:r>
              <a:rPr lang="en-US" dirty="0" smtClean="0"/>
              <a:t>can combine them in a well understood way</a:t>
            </a:r>
          </a:p>
          <a:p>
            <a:pPr lvl="1"/>
            <a:r>
              <a:rPr lang="en-US" dirty="0" smtClean="0"/>
              <a:t>lots of mathematical background/theory</a:t>
            </a:r>
          </a:p>
          <a:p>
            <a:pPr lvl="1"/>
            <a:r>
              <a:rPr lang="en-US" dirty="0" smtClean="0"/>
              <a:t>an aside: to get the benefit of probabilistic output you can sometimes </a:t>
            </a:r>
            <a:r>
              <a:rPr lang="en-US" dirty="0" smtClean="0">
                <a:solidFill>
                  <a:srgbClr val="FF6600"/>
                </a:solidFill>
              </a:rPr>
              <a:t>calibrate</a:t>
            </a:r>
            <a:r>
              <a:rPr lang="en-US" dirty="0" smtClean="0"/>
              <a:t> the confidence output of a non-probabilistic classifier</a:t>
            </a:r>
          </a:p>
          <a:p>
            <a:pPr lvl="1"/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Provide a strong, well-founded groundwork</a:t>
            </a:r>
          </a:p>
          <a:p>
            <a:pPr marL="822960" lvl="1" indent="-457200"/>
            <a:r>
              <a:rPr lang="en-US" dirty="0" smtClean="0"/>
              <a:t>Allow us to make clear decisions about things like regularization</a:t>
            </a:r>
          </a:p>
          <a:p>
            <a:pPr marL="822960" lvl="1" indent="-457200"/>
            <a:r>
              <a:rPr lang="en-US" dirty="0" smtClean="0"/>
              <a:t>Tend to be much less “heuristic” than the models we’ve seen</a:t>
            </a:r>
          </a:p>
          <a:p>
            <a:pPr marL="822960" lvl="1" indent="-457200"/>
            <a:r>
              <a:rPr lang="en-US" dirty="0" smtClean="0"/>
              <a:t>Different models have very clear meanings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9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models: big questions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5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problems we’ve been dealing with so far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76989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232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632" y="1738595"/>
            <a:ext cx="213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ML in general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5181600" y="2514600"/>
            <a:ext cx="3461611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Which model do we use (decision tree, linear model, non-parametric)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How do train the model?</a:t>
            </a: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How do we deal with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6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82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was the data generating distribution?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set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generating distribution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6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picking a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generating distribution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we’re really trying to do is model is the data generating distribution, that is how likely the feature/label combinations 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42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494598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88030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31945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rule?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9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962608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6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57952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7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75450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8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41045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9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32915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0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9751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1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3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 1: pick a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88068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79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So, far we have made NO assumptions about the data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17445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80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>
              <a:buFontTx/>
              <a:buChar char="-"/>
            </a:pPr>
            <a:r>
              <a:rPr lang="en-US" dirty="0" smtClean="0"/>
              <a:t>L2 normalization constant should be 2 (not 1)</a:t>
            </a:r>
          </a:p>
          <a:p>
            <a:pPr>
              <a:buFontTx/>
              <a:buChar char="-"/>
            </a:pPr>
            <a:r>
              <a:rPr lang="en-US" dirty="0" smtClean="0"/>
              <a:t>Just a handful of changes to the Perceptron code!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distribution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25169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725714"/>
                <a:gridCol w="725714"/>
                <a:gridCol w="725714"/>
                <a:gridCol w="725714"/>
                <a:gridCol w="725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p( 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Wine </a:t>
            </a:r>
            <a:r>
              <a:rPr lang="en-US" sz="2400" dirty="0">
                <a:solidFill>
                  <a:schemeClr val="tx2"/>
                </a:solidFill>
              </a:rPr>
              <a:t>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all </a:t>
            </a:r>
            <a:r>
              <a:rPr lang="en-US" sz="1800" dirty="0">
                <a:solidFill>
                  <a:schemeClr val="tx2"/>
                </a:solidFill>
              </a:rPr>
              <a:t>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133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7000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Any problems with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distribution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3824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725714"/>
                <a:gridCol w="725714"/>
                <a:gridCol w="725714"/>
                <a:gridCol w="725714"/>
                <a:gridCol w="725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p( 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Storing a table of that size is impossible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How are we supposed to learn/estimate each entry in the table?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 1: pick a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72392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1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</a:t>
            </a:r>
            <a:r>
              <a:rPr lang="en-US" sz="2400" dirty="0" smtClean="0"/>
              <a:t>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 smtClean="0"/>
              <a:t>We did this before, e.g. assume the data is linearly separable</a:t>
            </a:r>
          </a:p>
          <a:p>
            <a:endParaRPr lang="en-US" sz="2400" dirty="0"/>
          </a:p>
          <a:p>
            <a:r>
              <a:rPr lang="en-US" sz="2400" dirty="0" smtClean="0"/>
              <a:t>These assumptions allow us to represent the data more compactly and to estimate the parameters of the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11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aside: independence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1676400"/>
            <a:ext cx="8537448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Two variables </a:t>
            </a:r>
            <a:r>
              <a:rPr lang="en-US" sz="2800" dirty="0"/>
              <a:t>are independent if one has nothing whatever to do with</a:t>
            </a:r>
            <a:r>
              <a:rPr lang="en-US" sz="2800" dirty="0" smtClean="0"/>
              <a:t> the other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For </a:t>
            </a:r>
            <a:r>
              <a:rPr lang="en-US" sz="2800" dirty="0"/>
              <a:t>two independent</a:t>
            </a:r>
            <a:r>
              <a:rPr lang="en-US" sz="2800" dirty="0" smtClean="0"/>
              <a:t> variables, </a:t>
            </a:r>
            <a:r>
              <a:rPr lang="en-US" sz="2800" dirty="0"/>
              <a:t>knowing</a:t>
            </a:r>
            <a:r>
              <a:rPr lang="en-US" sz="2800" dirty="0" smtClean="0"/>
              <a:t> the value of one </a:t>
            </a:r>
            <a:r>
              <a:rPr lang="en-US" sz="2800" dirty="0"/>
              <a:t>does not change the </a:t>
            </a:r>
            <a:r>
              <a:rPr lang="en-US" sz="2800" dirty="0" smtClean="0"/>
              <a:t>probability distribution of the other variable (or the probability of any individual event)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the result of the toss of a coin is independent of a roll of a dice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price of tea in England is independent of the </a:t>
            </a:r>
            <a:r>
              <a:rPr lang="en-US" sz="2400" dirty="0" smtClean="0">
                <a:ea typeface="ＭＳ Ｐゴシック" charset="-128"/>
              </a:rPr>
              <a:t>whether or not you pass AI</a:t>
            </a:r>
          </a:p>
          <a:p>
            <a:pPr lvl="1" eaLnBrk="1" hangingPunct="1"/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539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6352701" cy="6945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/>
              <a:t>or </a:t>
            </a:r>
            <a:r>
              <a:rPr lang="en-US" dirty="0" smtClean="0"/>
              <a:t>dependent</a:t>
            </a:r>
            <a:r>
              <a:rPr lang="en-US" dirty="0"/>
              <a:t>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3320293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Catching a </a:t>
            </a:r>
            <a:r>
              <a:rPr lang="en-US" dirty="0"/>
              <a:t>cold and</a:t>
            </a:r>
            <a:r>
              <a:rPr lang="en-US" dirty="0" smtClean="0"/>
              <a:t> having </a:t>
            </a:r>
            <a:r>
              <a:rPr lang="en-US" dirty="0"/>
              <a:t>cat-allergy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 smtClean="0"/>
              <a:t>Height and longevity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70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A and B are independent (written …)</a:t>
            </a:r>
          </a:p>
          <a:p>
            <a:pPr lvl="1"/>
            <a:r>
              <a:rPr lang="en-US" sz="2400" dirty="0" smtClean="0"/>
              <a:t>P(A,B) =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 smtClean="0"/>
              <a:t>P(A|B) =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 smtClean="0"/>
              <a:t>P(B|A) =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2743200"/>
            <a:ext cx="4114800" cy="1828800"/>
            <a:chOff x="1600200" y="2286000"/>
            <a:chExt cx="41148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286000"/>
              <a:ext cx="4114800" cy="18288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05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10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10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A and B are independent (written …)</a:t>
            </a:r>
          </a:p>
          <a:p>
            <a:pPr lvl="1"/>
            <a:r>
              <a:rPr lang="en-US" sz="2400" dirty="0" smtClean="0"/>
              <a:t>P(A,B) = </a:t>
            </a:r>
            <a:r>
              <a:rPr lang="en-US" sz="2400" dirty="0" smtClean="0">
                <a:solidFill>
                  <a:srgbClr val="0000FF"/>
                </a:solidFill>
              </a:rPr>
              <a:t>P(A)P(B)</a:t>
            </a:r>
          </a:p>
          <a:p>
            <a:pPr lvl="1"/>
            <a:r>
              <a:rPr lang="en-US" sz="2400" dirty="0" smtClean="0"/>
              <a:t>P(A|B) = </a:t>
            </a:r>
            <a:r>
              <a:rPr lang="en-US" sz="2400" dirty="0" smtClean="0">
                <a:solidFill>
                  <a:srgbClr val="0000FF"/>
                </a:solidFill>
              </a:rPr>
              <a:t>P(A)</a:t>
            </a:r>
          </a:p>
          <a:p>
            <a:pPr lvl="1"/>
            <a:r>
              <a:rPr lang="en-US" sz="2400" dirty="0" smtClean="0"/>
              <a:t>P(B|A) = </a:t>
            </a:r>
            <a:r>
              <a:rPr lang="en-US" sz="2400" dirty="0" smtClean="0">
                <a:solidFill>
                  <a:srgbClr val="0000FF"/>
                </a:solidFill>
              </a:rPr>
              <a:t>P(B)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2743200"/>
            <a:ext cx="4114800" cy="1828800"/>
            <a:chOff x="1600200" y="2286000"/>
            <a:chExt cx="41148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286000"/>
              <a:ext cx="4114800" cy="18288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05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10000" y="2590800"/>
              <a:ext cx="1676400" cy="1219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2895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19600" y="5791200"/>
            <a:ext cx="42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independence help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5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A and B are independent</a:t>
            </a:r>
          </a:p>
          <a:p>
            <a:pPr lvl="1"/>
            <a:r>
              <a:rPr lang="en-US" sz="2400" dirty="0" smtClean="0"/>
              <a:t>P(A,B) = P(A)P(B)</a:t>
            </a:r>
          </a:p>
          <a:p>
            <a:pPr lvl="1"/>
            <a:r>
              <a:rPr lang="en-US" sz="2400" dirty="0" smtClean="0"/>
              <a:t>P(A|B) = P(A)</a:t>
            </a:r>
          </a:p>
          <a:p>
            <a:pPr lvl="1"/>
            <a:r>
              <a:rPr lang="en-US" sz="2400" dirty="0" smtClean="0"/>
              <a:t>P(B|A) = P(B)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063143"/>
            <a:ext cx="853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storage requirement for the distributions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complexity of the distribution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Reduces the number of probabilities we need to estimate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9584"/>
            <a:ext cx="8839200" cy="4797416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</a:t>
            </a:r>
            <a:r>
              <a:rPr lang="en-US" sz="2400" dirty="0" smtClean="0"/>
              <a:t>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 smtClean="0">
                <a:ea typeface="ＭＳ Ｐゴシック" charset="-128"/>
              </a:rPr>
              <a:t>height and length of life</a:t>
            </a:r>
          </a:p>
          <a:p>
            <a:pPr marL="800100" lvl="1" indent="-342900" eaLnBrk="1" hangingPunct="1"/>
            <a:r>
              <a:rPr lang="en-US" sz="2000" dirty="0" smtClean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 smtClean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 smtClean="0"/>
              <a:t>If </a:t>
            </a:r>
            <a:r>
              <a:rPr lang="en-US" sz="2400" dirty="0"/>
              <a:t>A, B are conditionally independent</a:t>
            </a:r>
            <a:r>
              <a:rPr lang="en-US" sz="2400" dirty="0" smtClean="0"/>
              <a:t> of C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</a:t>
            </a:r>
            <a:r>
              <a:rPr lang="en-US" sz="2000" dirty="0">
                <a:ea typeface="ＭＳ Ｐゴシック" charset="-128"/>
              </a:rPr>
              <a:t>(A|B</a:t>
            </a:r>
            <a:r>
              <a:rPr lang="en-US" sz="2000" dirty="0" smtClean="0">
                <a:ea typeface="ＭＳ Ｐゴシック" charset="-128"/>
              </a:rPr>
              <a:t>,C</a:t>
            </a:r>
            <a:r>
              <a:rPr lang="en-US" sz="2000" dirty="0">
                <a:ea typeface="ＭＳ Ｐゴシック" charset="-128"/>
              </a:rPr>
              <a:t>) = P(A|C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 smtClean="0">
                <a:ea typeface="ＭＳ Ｐゴシック" charset="-128"/>
              </a:rPr>
              <a:t>but P(A,B) ≠ P(A)P(B)</a:t>
            </a:r>
            <a:endParaRPr 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965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the data with a probabilistic model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specifically, learn p(</a:t>
            </a:r>
            <a:r>
              <a:rPr lang="en-US" sz="2400" i="1" dirty="0" smtClean="0"/>
              <a:t>features,</a:t>
            </a:r>
            <a:r>
              <a:rPr lang="en-US" sz="2400" i="1" dirty="0"/>
              <a:t> </a:t>
            </a:r>
            <a:r>
              <a:rPr lang="en-US" sz="2400" i="1" dirty="0" smtClean="0"/>
              <a:t>label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p(</a:t>
            </a:r>
            <a:r>
              <a:rPr lang="en-US" sz="2400" i="1" dirty="0" smtClean="0"/>
              <a:t>features, label</a:t>
            </a:r>
            <a:r>
              <a:rPr lang="en-US" sz="2400" dirty="0" smtClean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149738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80518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3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assume?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254099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4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78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22745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8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37558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9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Assumes feature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 smtClean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075" y="5601220"/>
            <a:ext cx="33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the wine problem?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148038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4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2590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Assumes feature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is independent of the the other features </a:t>
            </a:r>
            <a:r>
              <a:rPr lang="en-US" sz="2800" i="1" dirty="0" smtClean="0">
                <a:solidFill>
                  <a:srgbClr val="000000"/>
                </a:solidFill>
              </a:rPr>
              <a:t>given the label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3657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Assumes the probability of a word occurring in a review is independent of the other words </a:t>
            </a:r>
            <a:r>
              <a:rPr lang="en-US" sz="2800" i="1" dirty="0" smtClean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68" y="479524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example, the probability of “pinot” occurring is independent of whether or not “wine” occurs given that the review is about “chardonnay”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38" y="6195924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assumption true?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8425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9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For example, the fact that “pinot” occurs will probably make it </a:t>
            </a:r>
            <a:r>
              <a:rPr lang="en-US" sz="2800" i="1" dirty="0" smtClean="0">
                <a:solidFill>
                  <a:srgbClr val="000000"/>
                </a:solidFill>
              </a:rPr>
              <a:t>more likely</a:t>
            </a:r>
            <a:r>
              <a:rPr lang="en-US" sz="2800" dirty="0" smtClean="0">
                <a:solidFill>
                  <a:srgbClr val="000000"/>
                </a:solidFill>
              </a:rPr>
              <a:t> that “noir” occurs (or take a compound phrase like “San Francisco”)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304641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0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61757"/>
              </p:ext>
            </p:extLst>
          </p:nvPr>
        </p:nvGraphicFramePr>
        <p:xfrm>
          <a:off x="612648" y="1828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4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48" y="1828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5310"/>
              </p:ext>
            </p:extLst>
          </p:nvPr>
        </p:nvGraphicFramePr>
        <p:xfrm>
          <a:off x="3071813" y="3048000"/>
          <a:ext cx="2490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5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1813" y="3048000"/>
                        <a:ext cx="24907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4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naïve </a:t>
            </a:r>
            <a:r>
              <a:rPr lang="en-US" dirty="0" err="1" smtClean="0">
                <a:solidFill>
                  <a:srgbClr val="FF6600"/>
                </a:solidFill>
              </a:rPr>
              <a:t>bayes</a:t>
            </a:r>
            <a:r>
              <a:rPr lang="en-US" dirty="0" smtClean="0">
                <a:solidFill>
                  <a:srgbClr val="FF6600"/>
                </a:solidFill>
              </a:rPr>
              <a:t> assumption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binary features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discrete features, i.e. counts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real valued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65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|y</a:t>
            </a:r>
            <a:r>
              <a:rPr lang="en-US" sz="2400" dirty="0" smtClean="0"/>
              <a:t>) is the probability of a particular feature value given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99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x|y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Binary features: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861587"/>
              </p:ext>
            </p:extLst>
          </p:nvPr>
        </p:nvGraphicFramePr>
        <p:xfrm>
          <a:off x="1774825" y="2185988"/>
          <a:ext cx="43211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2" name="Equation" r:id="rId4" imgW="1917700" imgH="571500" progId="Equation.3">
                  <p:embed/>
                </p:oleObj>
              </mc:Choice>
              <mc:Fallback>
                <p:oleObj name="Equation" r:id="rId4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4825" y="2185988"/>
                        <a:ext cx="4321175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0068" y="3810000"/>
            <a:ext cx="2892552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Other features: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Could use lookup table for each value, but doesn’t generalize well</a:t>
            </a:r>
          </a:p>
          <a:p>
            <a:endParaRPr lang="en-US" sz="2000" dirty="0" smtClean="0"/>
          </a:p>
          <a:p>
            <a:r>
              <a:rPr lang="en-US" sz="2000" dirty="0" smtClean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gaussian</a:t>
            </a:r>
            <a:r>
              <a:rPr lang="en-US" sz="2000" dirty="0" smtClean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poisson</a:t>
            </a:r>
            <a:r>
              <a:rPr lang="en-US" sz="2000" dirty="0" smtClean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biased coin toss!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 smtClean="0">
              <a:solidFill>
                <a:srgbClr val="775F55"/>
              </a:solidFill>
            </a:endParaRP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 smtClean="0">
                <a:solidFill>
                  <a:srgbClr val="775F55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775F55"/>
                </a:solidFill>
              </a:rPr>
              <a:t>i</a:t>
            </a:r>
            <a:r>
              <a:rPr lang="en-US" sz="2500" dirty="0" err="1" smtClean="0">
                <a:solidFill>
                  <a:srgbClr val="775F55"/>
                </a:solidFill>
              </a:rPr>
              <a:t>|y</a:t>
            </a:r>
            <a:r>
              <a:rPr lang="en-US" sz="2500" dirty="0" smtClean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that any review is about Pinot Noir?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 smtClean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20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2866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6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38352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7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7836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8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8942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9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1399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0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30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probability of a pinot noir review?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don’t know!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can </a:t>
            </a:r>
            <a:r>
              <a:rPr lang="en-US" sz="2800" b="1" i="1" dirty="0" smtClean="0">
                <a:solidFill>
                  <a:srgbClr val="0000FF"/>
                </a:solidFill>
              </a:rPr>
              <a:t>estimate</a:t>
            </a:r>
            <a:r>
              <a:rPr lang="en-US" sz="2800" dirty="0" smtClean="0">
                <a:solidFill>
                  <a:srgbClr val="0000FF"/>
                </a:solidFill>
              </a:rPr>
              <a:t> that based on data, though: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review labeled pinot noir</a:t>
            </a:r>
          </a:p>
          <a:p>
            <a:endParaRPr lang="en-US" sz="2000" dirty="0" smtClean="0"/>
          </a:p>
          <a:p>
            <a:r>
              <a:rPr lang="en-US" sz="2000" dirty="0" smtClean="0"/>
              <a:t>   total number of reviews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181600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263" y="6113058"/>
            <a:ext cx="690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called the </a:t>
            </a:r>
            <a:r>
              <a:rPr lang="en-US" sz="2400" dirty="0" smtClean="0">
                <a:solidFill>
                  <a:srgbClr val="FF6600"/>
                </a:solidFill>
              </a:rPr>
              <a:t>maximum likelihood estimation</a:t>
            </a:r>
            <a:r>
              <a:rPr lang="en-US" sz="2400" dirty="0" smtClean="0"/>
              <a:t>. 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example: classifying fruit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red, round, leaf, 3oz,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green, round, no leaf, 4oz,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4oz,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green, curved, no leaf, 5oz,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label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examples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model: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p(</a:t>
              </a:r>
              <a:r>
                <a:rPr lang="en-US" sz="1400" i="1" dirty="0" smtClean="0"/>
                <a:t>features, label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04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flip a coin 100 times.  60 times you get heads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for heads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(head) = 0.60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flip a coin 100 times.  60 times you get heads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likelihood of the data under this model (each coin flip is a data point)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9000" y="4038600"/>
            <a:ext cx="1828800" cy="76200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flip a coin 100 times.  60 times you get heads.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MLE for heads: p(head) = 0.60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likelihood of the data under this model (each coin flip is a data point)?</a:t>
            </a:r>
          </a:p>
          <a:p>
            <a:pPr lvl="1"/>
            <a:endParaRPr lang="en-US" dirty="0" smtClean="0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90883"/>
              </p:ext>
            </p:extLst>
          </p:nvPr>
        </p:nvGraphicFramePr>
        <p:xfrm>
          <a:off x="2624138" y="4803775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77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803775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61969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log(0.60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 smtClean="0">
                <a:solidFill>
                  <a:srgbClr val="0000FF"/>
                </a:solidFill>
              </a:rPr>
              <a:t>40</a:t>
            </a:r>
            <a:r>
              <a:rPr lang="en-US" sz="2400" dirty="0" smtClean="0">
                <a:solidFill>
                  <a:srgbClr val="0000FF"/>
                </a:solidFill>
              </a:rPr>
              <a:t>) = -67.3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do any better?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p(heads</a:t>
            </a:r>
            <a:r>
              <a:rPr lang="en-US" dirty="0" smtClean="0"/>
              <a:t>) = 0.5</a:t>
            </a:r>
          </a:p>
          <a:p>
            <a:pPr marL="365760" lvl="1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log(0.50</a:t>
            </a:r>
            <a:r>
              <a:rPr lang="en-US" sz="2800" baseline="30000" dirty="0" smtClean="0">
                <a:solidFill>
                  <a:srgbClr val="0000FF"/>
                </a:solidFill>
              </a:rPr>
              <a:t>60</a:t>
            </a:r>
            <a:r>
              <a:rPr lang="en-US" sz="2800" dirty="0" smtClean="0">
                <a:solidFill>
                  <a:srgbClr val="0000FF"/>
                </a:solidFill>
              </a:rPr>
              <a:t> * 0.50</a:t>
            </a:r>
            <a:r>
              <a:rPr lang="en-US" sz="2800" baseline="30000" dirty="0" smtClean="0">
                <a:solidFill>
                  <a:srgbClr val="0000FF"/>
                </a:solidFill>
              </a:rPr>
              <a:t>40</a:t>
            </a:r>
            <a:r>
              <a:rPr lang="en-US" sz="2800" dirty="0" smtClean="0">
                <a:solidFill>
                  <a:srgbClr val="0000FF"/>
                </a:solidFill>
              </a:rPr>
              <a:t>) =-69.3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p(heads</a:t>
            </a:r>
            <a:r>
              <a:rPr lang="en-US" dirty="0" smtClean="0"/>
              <a:t>) = 0.7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log(0.70</a:t>
            </a:r>
            <a:r>
              <a:rPr lang="en-US" sz="2800" baseline="30000" dirty="0" smtClean="0">
                <a:solidFill>
                  <a:srgbClr val="0000FF"/>
                </a:solidFill>
              </a:rPr>
              <a:t>60</a:t>
            </a:r>
            <a:r>
              <a:rPr lang="en-US" sz="2800" dirty="0" smtClean="0">
                <a:solidFill>
                  <a:srgbClr val="0000FF"/>
                </a:solidFill>
              </a:rPr>
              <a:t> * 0.30</a:t>
            </a:r>
            <a:r>
              <a:rPr lang="en-US" sz="2800" baseline="30000" dirty="0" smtClean="0">
                <a:solidFill>
                  <a:srgbClr val="0000FF"/>
                </a:solidFill>
              </a:rPr>
              <a:t>40</a:t>
            </a:r>
            <a:r>
              <a:rPr lang="en-US" sz="2800" dirty="0" smtClean="0">
                <a:solidFill>
                  <a:srgbClr val="0000FF"/>
                </a:solidFill>
              </a:rPr>
              <a:t>)=-69.5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1558"/>
              </p:ext>
            </p:extLst>
          </p:nvPr>
        </p:nvGraphicFramePr>
        <p:xfrm>
          <a:off x="1524000" y="2362200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1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6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81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 vs. classifier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Probabilistic model: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Classifier: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banana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models: classification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375" y="6193100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use a probabilistic model for classification/prediction?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an unlabeled example: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redict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7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0.004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Pick the label with the highest probability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0.00002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 vs. classifier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Probabilistic model: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Classifier: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banana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probabilistic models?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5755</TotalTime>
  <Words>2151</Words>
  <Application>Microsoft Macintosh PowerPoint</Application>
  <PresentationFormat>On-screen Show (4:3)</PresentationFormat>
  <Paragraphs>444</Paragraphs>
  <Slides>43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Median</vt:lpstr>
      <vt:lpstr>Equation</vt:lpstr>
      <vt:lpstr>Probabilistic Models</vt:lpstr>
      <vt:lpstr>Admin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Same problems we’ve been dealing with so far</vt:lpstr>
      <vt:lpstr>Basic steps for probabilistic modeling</vt:lpstr>
      <vt:lpstr>Basic steps for probabilistic modeling</vt:lpstr>
      <vt:lpstr>What was the data generating distribution?</vt:lpstr>
      <vt:lpstr>Step 1: picking a model</vt:lpstr>
      <vt:lpstr>Some maths</vt:lpstr>
      <vt:lpstr>Some maths</vt:lpstr>
      <vt:lpstr>Step  1: pick a model</vt:lpstr>
      <vt:lpstr>Full distribution tables</vt:lpstr>
      <vt:lpstr>27000</vt:lpstr>
      <vt:lpstr>Full distribution tables</vt:lpstr>
      <vt:lpstr>Step  1: pick a model</vt:lpstr>
      <vt:lpstr>An aside: independence</vt:lpstr>
      <vt:lpstr>independent or dependent?</vt:lpstr>
      <vt:lpstr>Independent variables</vt:lpstr>
      <vt:lpstr>Independent variables</vt:lpstr>
      <vt:lpstr>Independent variables</vt:lpstr>
      <vt:lpstr>Conditional Independence</vt:lpstr>
      <vt:lpstr>Naïve Bayes assumption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Obtaining probabilities</vt:lpstr>
      <vt:lpstr>Estimating probabilities</vt:lpstr>
      <vt:lpstr>Maximum Likelihood Estimation (MLE)</vt:lpstr>
      <vt:lpstr>Maximum Likelihood Estimation (MLE)</vt:lpstr>
      <vt:lpstr>MLE example</vt:lpstr>
      <vt:lpstr>MLE example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495</cp:revision>
  <cp:lastPrinted>2013-10-24T22:50:31Z</cp:lastPrinted>
  <dcterms:created xsi:type="dcterms:W3CDTF">2011-01-25T19:35:23Z</dcterms:created>
  <dcterms:modified xsi:type="dcterms:W3CDTF">2013-10-25T18:02:15Z</dcterms:modified>
</cp:coreProperties>
</file>