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embeddings/oleObject2.bin" ContentType="application/vnd.openxmlformats-officedocument.oleObject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embeddings/oleObject3.bin" ContentType="application/vnd.openxmlformats-officedocument.oleObject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2"/>
  </p:notesMasterIdLst>
  <p:sldIdLst>
    <p:sldId id="256" r:id="rId2"/>
    <p:sldId id="358" r:id="rId3"/>
    <p:sldId id="359" r:id="rId4"/>
    <p:sldId id="389" r:id="rId5"/>
    <p:sldId id="391" r:id="rId6"/>
    <p:sldId id="360" r:id="rId7"/>
    <p:sldId id="361" r:id="rId8"/>
    <p:sldId id="362" r:id="rId9"/>
    <p:sldId id="363" r:id="rId10"/>
    <p:sldId id="364" r:id="rId11"/>
    <p:sldId id="365" r:id="rId12"/>
    <p:sldId id="392" r:id="rId13"/>
    <p:sldId id="393" r:id="rId14"/>
    <p:sldId id="366" r:id="rId15"/>
    <p:sldId id="367" r:id="rId16"/>
    <p:sldId id="394" r:id="rId17"/>
    <p:sldId id="368" r:id="rId18"/>
    <p:sldId id="369" r:id="rId19"/>
    <p:sldId id="436" r:id="rId20"/>
    <p:sldId id="370" r:id="rId21"/>
    <p:sldId id="376" r:id="rId22"/>
    <p:sldId id="377" r:id="rId23"/>
    <p:sldId id="378" r:id="rId24"/>
    <p:sldId id="395" r:id="rId25"/>
    <p:sldId id="396" r:id="rId26"/>
    <p:sldId id="413" r:id="rId27"/>
    <p:sldId id="397" r:id="rId28"/>
    <p:sldId id="398" r:id="rId29"/>
    <p:sldId id="399" r:id="rId30"/>
    <p:sldId id="404" r:id="rId31"/>
    <p:sldId id="405" r:id="rId32"/>
    <p:sldId id="406" r:id="rId33"/>
    <p:sldId id="407" r:id="rId34"/>
    <p:sldId id="408" r:id="rId35"/>
    <p:sldId id="432" r:id="rId36"/>
    <p:sldId id="409" r:id="rId37"/>
    <p:sldId id="410" r:id="rId38"/>
    <p:sldId id="434" r:id="rId39"/>
    <p:sldId id="411" r:id="rId40"/>
    <p:sldId id="41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94660"/>
  </p:normalViewPr>
  <p:slideViewPr>
    <p:cSldViewPr snapToObjects="1">
      <p:cViewPr varScale="1">
        <p:scale>
          <a:sx n="64" d="100"/>
          <a:sy n="64" d="100"/>
        </p:scale>
        <p:origin x="-1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4" Type="http://schemas.openxmlformats.org/officeDocument/2006/relationships/image" Target="../media/image21.emf"/><Relationship Id="rId5" Type="http://schemas.openxmlformats.org/officeDocument/2006/relationships/image" Target="../media/image22.emf"/><Relationship Id="rId1" Type="http://schemas.openxmlformats.org/officeDocument/2006/relationships/image" Target="../media/image18.emf"/><Relationship Id="rId2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Relationship Id="rId2" Type="http://schemas.openxmlformats.org/officeDocument/2006/relationships/image" Target="../media/image24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4" Type="http://schemas.openxmlformats.org/officeDocument/2006/relationships/image" Target="../media/image28.emf"/><Relationship Id="rId5" Type="http://schemas.openxmlformats.org/officeDocument/2006/relationships/image" Target="../media/image29.emf"/><Relationship Id="rId1" Type="http://schemas.openxmlformats.org/officeDocument/2006/relationships/image" Target="../media/image25.emf"/><Relationship Id="rId2" Type="http://schemas.openxmlformats.org/officeDocument/2006/relationships/image" Target="../media/image2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Relationship Id="rId2" Type="http://schemas.openxmlformats.org/officeDocument/2006/relationships/image" Target="../media/image33.emf"/><Relationship Id="rId3" Type="http://schemas.openxmlformats.org/officeDocument/2006/relationships/image" Target="../media/image3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Relationship Id="rId2" Type="http://schemas.openxmlformats.org/officeDocument/2006/relationships/image" Target="../media/image3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3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22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tags" Target="../tags/tag16.xml"/><Relationship Id="rId12" Type="http://schemas.openxmlformats.org/officeDocument/2006/relationships/slideLayout" Target="../slideLayouts/slideLayout2.xml"/><Relationship Id="rId13" Type="http://schemas.openxmlformats.org/officeDocument/2006/relationships/oleObject" Target="../embeddings/oleObject2.bin"/><Relationship Id="rId1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tags" Target="../tags/tag7.xml"/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tags" Target="../tags/tag10.xml"/><Relationship Id="rId6" Type="http://schemas.openxmlformats.org/officeDocument/2006/relationships/tags" Target="../tags/tag11.xml"/><Relationship Id="rId7" Type="http://schemas.openxmlformats.org/officeDocument/2006/relationships/tags" Target="../tags/tag12.xml"/><Relationship Id="rId8" Type="http://schemas.openxmlformats.org/officeDocument/2006/relationships/tags" Target="../tags/tag13.xml"/><Relationship Id="rId9" Type="http://schemas.openxmlformats.org/officeDocument/2006/relationships/tags" Target="../tags/tag14.xml"/><Relationship Id="rId10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tags" Target="../tags/tag26.xml"/><Relationship Id="rId12" Type="http://schemas.openxmlformats.org/officeDocument/2006/relationships/slideLayout" Target="../slideLayouts/slideLayout2.xml"/><Relationship Id="rId13" Type="http://schemas.openxmlformats.org/officeDocument/2006/relationships/oleObject" Target="../embeddings/oleObject3.bin"/><Relationship Id="rId14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tags" Target="../tags/tag17.xml"/><Relationship Id="rId3" Type="http://schemas.openxmlformats.org/officeDocument/2006/relationships/tags" Target="../tags/tag18.xml"/><Relationship Id="rId4" Type="http://schemas.openxmlformats.org/officeDocument/2006/relationships/tags" Target="../tags/tag19.xml"/><Relationship Id="rId5" Type="http://schemas.openxmlformats.org/officeDocument/2006/relationships/tags" Target="../tags/tag20.xml"/><Relationship Id="rId6" Type="http://schemas.openxmlformats.org/officeDocument/2006/relationships/tags" Target="../tags/tag21.xml"/><Relationship Id="rId7" Type="http://schemas.openxmlformats.org/officeDocument/2006/relationships/tags" Target="../tags/tag22.xml"/><Relationship Id="rId8" Type="http://schemas.openxmlformats.org/officeDocument/2006/relationships/tags" Target="../tags/tag23.xml"/><Relationship Id="rId9" Type="http://schemas.openxmlformats.org/officeDocument/2006/relationships/tags" Target="../tags/tag24.xml"/><Relationship Id="rId10" Type="http://schemas.openxmlformats.org/officeDocument/2006/relationships/tags" Target="../tags/tag25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tags" Target="../tags/tag36.xml"/><Relationship Id="rId12" Type="http://schemas.openxmlformats.org/officeDocument/2006/relationships/slideLayout" Target="../slideLayouts/slideLayout2.xml"/><Relationship Id="rId13" Type="http://schemas.openxmlformats.org/officeDocument/2006/relationships/oleObject" Target="../embeddings/oleObject4.bin"/><Relationship Id="rId14" Type="http://schemas.openxmlformats.org/officeDocument/2006/relationships/image" Target="../media/image6.emf"/><Relationship Id="rId1" Type="http://schemas.openxmlformats.org/officeDocument/2006/relationships/vmlDrawing" Target="../drawings/vmlDrawing4.vml"/><Relationship Id="rId2" Type="http://schemas.openxmlformats.org/officeDocument/2006/relationships/tags" Target="../tags/tag27.xml"/><Relationship Id="rId3" Type="http://schemas.openxmlformats.org/officeDocument/2006/relationships/tags" Target="../tags/tag28.xml"/><Relationship Id="rId4" Type="http://schemas.openxmlformats.org/officeDocument/2006/relationships/tags" Target="../tags/tag29.xml"/><Relationship Id="rId5" Type="http://schemas.openxmlformats.org/officeDocument/2006/relationships/tags" Target="../tags/tag30.xml"/><Relationship Id="rId6" Type="http://schemas.openxmlformats.org/officeDocument/2006/relationships/tags" Target="../tags/tag31.xml"/><Relationship Id="rId7" Type="http://schemas.openxmlformats.org/officeDocument/2006/relationships/tags" Target="../tags/tag32.xml"/><Relationship Id="rId8" Type="http://schemas.openxmlformats.org/officeDocument/2006/relationships/tags" Target="../tags/tag33.xml"/><Relationship Id="rId9" Type="http://schemas.openxmlformats.org/officeDocument/2006/relationships/tags" Target="../tags/tag34.xml"/><Relationship Id="rId10" Type="http://schemas.openxmlformats.org/officeDocument/2006/relationships/tags" Target="../tags/tag3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2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3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Relationship Id="rId6" Type="http://schemas.openxmlformats.org/officeDocument/2006/relationships/image" Target="../media/image14.png"/><Relationship Id="rId1" Type="http://schemas.openxmlformats.org/officeDocument/2006/relationships/tags" Target="../tags/tag37.xml"/><Relationship Id="rId2" Type="http://schemas.openxmlformats.org/officeDocument/2006/relationships/tags" Target="../tags/tag3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5.xml"/><Relationship Id="rId6" Type="http://schemas.openxmlformats.org/officeDocument/2006/relationships/image" Target="../media/image14.png"/><Relationship Id="rId1" Type="http://schemas.openxmlformats.org/officeDocument/2006/relationships/tags" Target="../tags/tag40.xml"/><Relationship Id="rId2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6.xml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5.emf"/><Relationship Id="rId1" Type="http://schemas.openxmlformats.org/officeDocument/2006/relationships/vmlDrawing" Target="../drawings/vmlDrawing8.vml"/><Relationship Id="rId2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9.bin"/><Relationship Id="rId12" Type="http://schemas.openxmlformats.org/officeDocument/2006/relationships/image" Target="../media/image22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8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9.e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20.emf"/><Relationship Id="rId9" Type="http://schemas.openxmlformats.org/officeDocument/2006/relationships/oleObject" Target="../embeddings/oleObject18.bin"/><Relationship Id="rId10" Type="http://schemas.openxmlformats.org/officeDocument/2006/relationships/image" Target="../media/image21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3.emf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4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29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25.e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6.e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7.e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2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0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31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4" Type="http://schemas.openxmlformats.org/officeDocument/2006/relationships/image" Target="../media/image32.emf"/><Relationship Id="rId5" Type="http://schemas.openxmlformats.org/officeDocument/2006/relationships/oleObject" Target="../embeddings/oleObject30.bin"/><Relationship Id="rId6" Type="http://schemas.openxmlformats.org/officeDocument/2006/relationships/image" Target="../media/image33.emf"/><Relationship Id="rId7" Type="http://schemas.openxmlformats.org/officeDocument/2006/relationships/oleObject" Target="../embeddings/oleObject31.bin"/><Relationship Id="rId8" Type="http://schemas.openxmlformats.org/officeDocument/2006/relationships/image" Target="../media/image34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35.emf"/><Relationship Id="rId5" Type="http://schemas.openxmlformats.org/officeDocument/2006/relationships/oleObject" Target="../embeddings/oleObject33.bin"/><Relationship Id="rId6" Type="http://schemas.openxmlformats.org/officeDocument/2006/relationships/image" Target="../media/image36.e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CS451 – Fall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 probability of X </a:t>
            </a:r>
            <a:r>
              <a:rPr lang="en-US" sz="2000" i="1" dirty="0" smtClean="0">
                <a:solidFill>
                  <a:srgbClr val="775F55"/>
                </a:solidFill>
              </a:rPr>
              <a:t>and</a:t>
            </a:r>
            <a:r>
              <a:rPr lang="en-US" sz="2000" dirty="0" smtClean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 distribution over the cross product of possible values</a:t>
            </a:r>
            <a:endParaRPr lang="en-US" sz="2000" dirty="0">
              <a:solidFill>
                <a:srgbClr val="775F55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42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0.89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0.11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/>
                <a:gridCol w="17335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0.92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0.08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810298"/>
              </p:ext>
            </p:extLst>
          </p:nvPr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</a:t>
            </a:r>
            <a:r>
              <a:rPr lang="en-US" sz="2800" dirty="0" err="1" smtClean="0">
                <a:solidFill>
                  <a:srgbClr val="FF0000"/>
                </a:solidFill>
              </a:rPr>
              <a:t>P(ENGPass</a:t>
            </a:r>
            <a:r>
              <a:rPr lang="en-US" sz="2800" dirty="0" smtClean="0">
                <a:solidFill>
                  <a:srgbClr val="FF0000"/>
                </a:solidFill>
              </a:rPr>
              <a:t>)?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229600" cy="21336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smtClean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smtClean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smtClean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Font typeface="Wingdings"/>
              <a:buNone/>
            </a:pPr>
            <a:endParaRPr lang="en-US" sz="2400" i="1" smtClean="0">
              <a:solidFill>
                <a:srgbClr val="775F55"/>
              </a:solidFill>
            </a:endParaRPr>
          </a:p>
          <a:p>
            <a:pPr marL="0" indent="0">
              <a:buFont typeface="Wingdings"/>
              <a:buNone/>
            </a:pPr>
            <a:r>
              <a:rPr lang="en-US" sz="2400" i="1" smtClean="0">
                <a:solidFill>
                  <a:srgbClr val="775F55"/>
                </a:solidFill>
              </a:rPr>
              <a:t>All</a:t>
            </a:r>
            <a:r>
              <a:rPr lang="en-US" sz="2400" smtClean="0">
                <a:solidFill>
                  <a:srgbClr val="775F55"/>
                </a:solidFill>
              </a:rPr>
              <a:t> questions/probabilities of the two variables can be calculate from the joint distribution</a:t>
            </a:r>
            <a:endParaRPr lang="en-US" sz="2400" dirty="0" smtClean="0">
              <a:solidFill>
                <a:srgbClr val="775F55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775F55"/>
                </a:solidFill>
              </a:rPr>
              <a:t>All</a:t>
            </a:r>
            <a:r>
              <a:rPr lang="en-US" sz="2400" dirty="0" smtClean="0">
                <a:solidFill>
                  <a:srgbClr val="775F55"/>
                </a:solidFill>
              </a:rPr>
              <a:t> questions/probabilities of the two variables can be calculate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did you figure that out?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0.92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048" name="Equation" r:id="rId3" imgW="1066800" imgH="368300" progId="Equation.3">
                  <p:embed/>
                </p:oleObj>
              </mc:Choice>
              <mc:Fallback>
                <p:oleObj name="Equation" r:id="rId3" imgW="10668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26486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61248" cy="4495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As we learn more information, we can update our probability distribution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/>
            </a:r>
            <a:br>
              <a:rPr lang="en-US" sz="2400" dirty="0" smtClean="0">
                <a:solidFill>
                  <a:srgbClr val="775F55"/>
                </a:solidFill>
              </a:rPr>
            </a:br>
            <a:r>
              <a:rPr lang="en-US" sz="2400" dirty="0" smtClean="0">
                <a:solidFill>
                  <a:srgbClr val="775F55"/>
                </a:solidFill>
              </a:rPr>
              <a:t>P(X|Y) models this (read “probability of X </a:t>
            </a:r>
            <a:r>
              <a:rPr lang="en-US" sz="2400" i="1" dirty="0" smtClean="0">
                <a:solidFill>
                  <a:srgbClr val="775F55"/>
                </a:solidFill>
              </a:rPr>
              <a:t>given</a:t>
            </a:r>
            <a:r>
              <a:rPr lang="en-US" sz="2400" dirty="0" smtClean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of a heads </a:t>
            </a:r>
            <a:r>
              <a:rPr lang="en-US" sz="2000" i="1" dirty="0" smtClean="0">
                <a:solidFill>
                  <a:srgbClr val="775F55"/>
                </a:solidFill>
              </a:rPr>
              <a:t>given</a:t>
            </a:r>
            <a:r>
              <a:rPr lang="en-US" sz="2000" dirty="0" smtClean="0">
                <a:solidFill>
                  <a:srgbClr val="775F55"/>
                </a:solidFill>
              </a:rPr>
              <a:t> that both sides of the coin are heads?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the document is about Chardonnay, given that it contains the word “Pinot”?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What is the probability of the word “noir” given that the sentence also contains the word “pinot”?</a:t>
            </a:r>
            <a:endParaRPr lang="en-US" sz="2400" dirty="0" smtClean="0">
              <a:solidFill>
                <a:srgbClr val="775F55"/>
              </a:solidFill>
            </a:endParaRP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775F55"/>
                </a:solidFill>
              </a:rPr>
              <a:t>Notice that it is still a distribution over the values 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88" name="Equation" r:id="rId13" imgW="774700" imgH="177800" progId="Equation.3">
                  <p:embed/>
                </p:oleObj>
              </mc:Choice>
              <mc:Fallback>
                <p:oleObj name="Equation" r:id="rId13" imgW="774700" imgH="177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22438"/>
                        <a:ext cx="24415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 terms of </a:t>
            </a:r>
            <a:r>
              <a:rPr lang="en-US" sz="2400" dirty="0" err="1" smtClean="0">
                <a:solidFill>
                  <a:srgbClr val="FF0000"/>
                </a:solidFill>
              </a:rPr>
              <a:t>pior</a:t>
            </a:r>
            <a:r>
              <a:rPr lang="en-US" sz="2400" dirty="0" smtClean="0">
                <a:solidFill>
                  <a:srgbClr val="FF0000"/>
                </a:solidFill>
              </a:rPr>
              <a:t> and joint distributions, what is the conditional probability distribution?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72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Given that y has happened, in what proportion of those events does x also happen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Given that </a:t>
            </a:r>
            <a:r>
              <a:rPr lang="en-US" sz="2400" dirty="0" err="1" smtClean="0">
                <a:solidFill>
                  <a:srgbClr val="0000FF"/>
                </a:solidFill>
              </a:rPr>
              <a:t>y</a:t>
            </a:r>
            <a:r>
              <a:rPr lang="en-US" sz="2400" dirty="0" smtClean="0">
                <a:solidFill>
                  <a:srgbClr val="0000FF"/>
                </a:solidFill>
              </a:rPr>
              <a:t> has happened, what proportion of those events does </a:t>
            </a:r>
            <a:r>
              <a:rPr lang="en-US" sz="2400" dirty="0" err="1" smtClean="0">
                <a:solidFill>
                  <a:srgbClr val="0000FF"/>
                </a:solidFill>
              </a:rPr>
              <a:t>x</a:t>
            </a:r>
            <a:r>
              <a:rPr lang="en-US" sz="2400" dirty="0" smtClean="0">
                <a:solidFill>
                  <a:srgbClr val="0000FF"/>
                </a:solidFill>
              </a:rPr>
              <a:t> also happen 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What is: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p(</a:t>
            </a:r>
            <a:r>
              <a:rPr lang="en-US" sz="2000" dirty="0" err="1" smtClean="0">
                <a:solidFill>
                  <a:srgbClr val="FF0000"/>
                </a:solidFill>
              </a:rPr>
              <a:t>MLPass</a:t>
            </a:r>
            <a:r>
              <a:rPr lang="en-US" sz="2000" dirty="0" smtClean="0">
                <a:solidFill>
                  <a:srgbClr val="FF0000"/>
                </a:solidFill>
              </a:rPr>
              <a:t>=true | </a:t>
            </a:r>
            <a:r>
              <a:rPr lang="en-US" sz="2000" dirty="0" err="1" smtClean="0">
                <a:solidFill>
                  <a:srgbClr val="FF0000"/>
                </a:solidFill>
              </a:rPr>
              <a:t>EngPass</a:t>
            </a:r>
            <a:r>
              <a:rPr lang="en-US" sz="2000" dirty="0" smtClean="0">
                <a:solidFill>
                  <a:srgbClr val="FF0000"/>
                </a:solidFill>
              </a:rPr>
              <a:t>=false)?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3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x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 smtClean="0">
                <a:solidFill>
                  <a:schemeClr val="tx2"/>
                </a:solidFill>
                <a:latin typeface="Century Schoolbook" charset="0"/>
              </a:rPr>
              <a:t>y</a:t>
            </a:r>
            <a:endParaRPr lang="en-US" dirty="0">
              <a:solidFill>
                <a:schemeClr val="tx2"/>
              </a:solidFill>
              <a:latin typeface="Century Schoolbook" charset="0"/>
            </a:endParaRP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solidFill>
                  <a:srgbClr val="FF0000"/>
                </a:solidFill>
              </a:rPr>
              <a:t>What is: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p(</a:t>
            </a:r>
            <a:r>
              <a:rPr lang="en-US" sz="2000" dirty="0" err="1" smtClean="0">
                <a:solidFill>
                  <a:srgbClr val="FF0000"/>
                </a:solidFill>
              </a:rPr>
              <a:t>MLPass</a:t>
            </a:r>
            <a:r>
              <a:rPr lang="en-US" sz="2000" dirty="0" smtClean="0">
                <a:solidFill>
                  <a:srgbClr val="FF0000"/>
                </a:solidFill>
              </a:rPr>
              <a:t>=true | </a:t>
            </a:r>
            <a:r>
              <a:rPr lang="en-US" sz="2000" dirty="0" err="1" smtClean="0">
                <a:solidFill>
                  <a:srgbClr val="FF0000"/>
                </a:solidFill>
              </a:rPr>
              <a:t>EngPass</a:t>
            </a:r>
            <a:r>
              <a:rPr lang="en-US" sz="2000" dirty="0" smtClean="0">
                <a:solidFill>
                  <a:srgbClr val="FF0000"/>
                </a:solidFill>
              </a:rPr>
              <a:t>=false)?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46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AND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.88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.04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false, 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.07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47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2435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0.125</a:t>
            </a:r>
            <a:endParaRPr lang="en-US" sz="2800" dirty="0"/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448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335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Notice this is very different than p(</a:t>
            </a:r>
            <a:r>
              <a:rPr lang="en-US" sz="2400" dirty="0" err="1" smtClean="0">
                <a:solidFill>
                  <a:srgbClr val="0000FF"/>
                </a:solidFill>
              </a:rPr>
              <a:t>MLPass</a:t>
            </a:r>
            <a:r>
              <a:rPr lang="en-US" sz="2400" dirty="0" smtClean="0">
                <a:solidFill>
                  <a:srgbClr val="0000FF"/>
                </a:solidFill>
              </a:rPr>
              <a:t>=true) = 0.89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Both are distributions over 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4400" y="1674810"/>
            <a:ext cx="3027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Conditional probability</a:t>
            </a:r>
            <a:endParaRPr lang="en-US" sz="2400" dirty="0"/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959163"/>
              </p:ext>
            </p:extLst>
          </p:nvPr>
        </p:nvGraphicFramePr>
        <p:xfrm>
          <a:off x="5994400" y="2971800"/>
          <a:ext cx="10906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57" name="Equation" r:id="rId3" imgW="533400" imgH="203200" progId="Equation.3">
                  <p:embed/>
                </p:oleObj>
              </mc:Choice>
              <mc:Fallback>
                <p:oleObj name="Equation" r:id="rId3" imgW="533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2971800"/>
                        <a:ext cx="10906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0759" y="1827210"/>
            <a:ext cx="2582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Unconditional/prior</a:t>
            </a:r>
          </a:p>
          <a:p>
            <a:r>
              <a:rPr lang="en-US" sz="2400" dirty="0" smtClean="0"/>
              <a:t>probability</a:t>
            </a:r>
            <a:endParaRPr lang="en-US" sz="2400" dirty="0"/>
          </a:p>
        </p:txBody>
      </p:sp>
      <p:graphicFrame>
        <p:nvGraphicFramePr>
          <p:cNvPr id="9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416372"/>
              </p:ext>
            </p:extLst>
          </p:nvPr>
        </p:nvGraphicFramePr>
        <p:xfrm>
          <a:off x="1408112" y="2971800"/>
          <a:ext cx="7270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58" name="Equation" r:id="rId5" imgW="355600" imgH="203200" progId="Equation.3">
                  <p:embed/>
                </p:oleObj>
              </mc:Choice>
              <mc:Fallback>
                <p:oleObj name="Equation" r:id="rId5" imgW="355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2" y="2971800"/>
                        <a:ext cx="727075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55357"/>
              </p:ext>
            </p:extLst>
          </p:nvPr>
        </p:nvGraphicFramePr>
        <p:xfrm>
          <a:off x="787096" y="4114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422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0.89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0.11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26566"/>
              </p:ext>
            </p:extLst>
          </p:nvPr>
        </p:nvGraphicFramePr>
        <p:xfrm>
          <a:off x="5486400" y="4153104"/>
          <a:ext cx="3279648" cy="165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520"/>
                <a:gridCol w="19131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MLPass|EngPass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=false)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0.125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0.875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16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Midterm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Grading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Assignment 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 office hours tomorrow from 10-11am (though I’ll be around most of the rest of the day)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>When talking about a particular assignment, you should technically write </a:t>
            </a:r>
            <a:r>
              <a:rPr lang="en-US" sz="2800" dirty="0" err="1" smtClean="0">
                <a:solidFill>
                  <a:srgbClr val="775F55"/>
                </a:solidFill>
              </a:rPr>
              <a:t>p(X</a:t>
            </a:r>
            <a:r>
              <a:rPr lang="en-US" sz="2800" dirty="0" smtClean="0">
                <a:solidFill>
                  <a:srgbClr val="775F55"/>
                </a:solidFill>
              </a:rPr>
              <a:t>=</a:t>
            </a:r>
            <a:r>
              <a:rPr lang="en-US" sz="2800" dirty="0" err="1" smtClean="0">
                <a:solidFill>
                  <a:srgbClr val="775F55"/>
                </a:solidFill>
              </a:rPr>
              <a:t>x</a:t>
            </a:r>
            <a:r>
              <a:rPr lang="en-US" sz="2800" dirty="0" smtClean="0">
                <a:solidFill>
                  <a:srgbClr val="775F55"/>
                </a:solidFill>
              </a:rPr>
              <a:t>), etc.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/>
            </a:r>
            <a:br>
              <a:rPr lang="en-US" sz="2800" dirty="0" smtClean="0">
                <a:solidFill>
                  <a:srgbClr val="775F55"/>
                </a:solidFill>
              </a:rPr>
            </a:br>
            <a:r>
              <a:rPr lang="en-US" sz="2800" dirty="0" smtClean="0">
                <a:solidFill>
                  <a:srgbClr val="775F55"/>
                </a:solidFill>
              </a:rPr>
              <a:t>However, when it’s clear , we’ll often shorten it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/>
            </a:r>
            <a:br>
              <a:rPr lang="en-US" sz="2800" dirty="0" smtClean="0">
                <a:solidFill>
                  <a:srgbClr val="775F55"/>
                </a:solidFill>
              </a:rPr>
            </a:br>
            <a:r>
              <a:rPr lang="en-US" sz="2800" dirty="0" smtClean="0">
                <a:solidFill>
                  <a:srgbClr val="775F55"/>
                </a:solidFill>
              </a:rPr>
              <a:t>Also, we may also say P(X) or p(x) to generically mean any particular value, i.e. P(X=</a:t>
            </a:r>
            <a:r>
              <a:rPr lang="en-US" sz="2800" dirty="0" err="1" smtClean="0">
                <a:solidFill>
                  <a:srgbClr val="775F55"/>
                </a:solidFill>
              </a:rPr>
              <a:t>x</a:t>
            </a:r>
            <a:r>
              <a:rPr lang="en-US" sz="2800" dirty="0" smtClean="0">
                <a:solidFill>
                  <a:srgbClr val="775F55"/>
                </a:solidFill>
              </a:rPr>
              <a:t>)</a:t>
            </a:r>
            <a:endParaRPr lang="en-US" sz="2800" dirty="0">
              <a:solidFill>
                <a:srgbClr val="775F55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50292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5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292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7007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6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7007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5626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1917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0.125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of probabilities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  <a:sym typeface="Symbol" charset="2"/>
              </a:rPr>
              <a:t>or</a:t>
            </a:r>
            <a:r>
              <a:rPr lang="en-US" dirty="0" smtClean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</a:t>
            </a:r>
            <a:r>
              <a:rPr lang="en-US" dirty="0" smtClean="0">
                <a:ea typeface="ＭＳ Ｐゴシック" charset="-128"/>
              </a:rPr>
              <a:t> ?</a:t>
            </a:r>
            <a:endParaRPr lang="en-US" dirty="0">
              <a:ea typeface="ＭＳ Ｐゴシック" charset="-128"/>
            </a:endParaRP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Properties of probabilities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ea typeface="ＭＳ Ｐゴシック" charset="-128"/>
              </a:rPr>
              <a:t>P</a:t>
            </a:r>
            <a:r>
              <a:rPr lang="en-US" dirty="0">
                <a:ea typeface="ＭＳ Ｐゴシック" charset="-128"/>
              </a:rPr>
              <a:t>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i="1" dirty="0" smtClean="0">
                <a:ea typeface="ＭＳ Ｐゴシック" charset="-128"/>
                <a:sym typeface="Symbol" charset="2"/>
              </a:rPr>
              <a:t>or</a:t>
            </a:r>
            <a:r>
              <a:rPr lang="en-US" dirty="0" smtClean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 smtClean="0">
                <a:ea typeface="ＭＳ Ｐゴシック" charset="-128"/>
              </a:rPr>
              <a:t>A</a:t>
            </a:r>
            <a:r>
              <a:rPr lang="en-US" dirty="0" smtClean="0">
                <a:ea typeface="ＭＳ Ｐゴシック" charset="-128"/>
              </a:rPr>
              <a:t>,</a:t>
            </a:r>
            <a:r>
              <a:rPr lang="en-US" i="1" dirty="0" smtClean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</a:t>
            </a:r>
            <a:r>
              <a:rPr lang="en-US" dirty="0" smtClean="0"/>
              <a:t> probabilities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382000" cy="3975755"/>
          </a:xfrm>
          <a:noFill/>
        </p:spPr>
        <p:txBody>
          <a:bodyPr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 smtClean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 smtClean="0">
                <a:solidFill>
                  <a:schemeClr val="tx2"/>
                </a:solidFill>
              </a:rPr>
              <a:t>1</a:t>
            </a:r>
            <a:r>
              <a:rPr lang="en-US" sz="2500" dirty="0" smtClean="0">
                <a:solidFill>
                  <a:schemeClr val="tx2"/>
                </a:solidFill>
              </a:rPr>
              <a:t>, e</a:t>
            </a:r>
            <a:r>
              <a:rPr lang="en-US" sz="2500" baseline="-25000" dirty="0" smtClean="0">
                <a:solidFill>
                  <a:schemeClr val="tx2"/>
                </a:solidFill>
              </a:rPr>
              <a:t>2</a:t>
            </a:r>
            <a:r>
              <a:rPr lang="en-US" sz="2500" dirty="0" smtClean="0">
                <a:solidFill>
                  <a:schemeClr val="tx2"/>
                </a:solidFill>
              </a:rPr>
              <a:t>, …, e</a:t>
            </a:r>
            <a:r>
              <a:rPr lang="en-US" sz="2500" baseline="-25000" dirty="0" smtClean="0">
                <a:solidFill>
                  <a:schemeClr val="tx2"/>
                </a:solidFill>
              </a:rPr>
              <a:t>n</a:t>
            </a:r>
            <a:endParaRPr lang="en-US" sz="2500" dirty="0" smtClean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(E1, E2</a:t>
            </a:r>
            <a:r>
              <a:rPr lang="en-US" sz="2800" dirty="0" smtClean="0">
                <a:solidFill>
                  <a:schemeClr val="tx2"/>
                </a:solidFill>
              </a:rPr>
              <a:t>) </a:t>
            </a:r>
            <a:r>
              <a:rPr lang="en-US" sz="2800" dirty="0" smtClean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 smtClean="0">
                <a:solidFill>
                  <a:schemeClr val="tx2"/>
                </a:solidFill>
              </a:rPr>
              <a:t>P</a:t>
            </a:r>
            <a:r>
              <a:rPr lang="en-US" sz="2800" dirty="0">
                <a:solidFill>
                  <a:schemeClr val="tx2"/>
                </a:solidFill>
              </a:rPr>
              <a:t>(E1</a:t>
            </a:r>
            <a:r>
              <a:rPr lang="en-US" sz="2800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637268"/>
              </p:ext>
            </p:extLst>
          </p:nvPr>
        </p:nvGraphicFramePr>
        <p:xfrm>
          <a:off x="1715814" y="4038600"/>
          <a:ext cx="262758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520" name="Equation" r:id="rId6" imgW="1270000" imgH="368300" progId="Equation.3">
                  <p:embed/>
                </p:oleObj>
              </mc:Choice>
              <mc:Fallback>
                <p:oleObj name="Equation" r:id="rId6" imgW="12700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4038600"/>
                        <a:ext cx="262758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rule (aka product rule)</a:t>
            </a:r>
            <a:endParaRPr lang="en-US" dirty="0"/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251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7526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252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8288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 smtClean="0">
                <a:solidFill>
                  <a:srgbClr val="775F55"/>
                </a:solidFill>
              </a:rPr>
              <a:t>AND</a:t>
            </a:r>
            <a:r>
              <a:rPr lang="en-US" sz="2400" dirty="0" smtClean="0">
                <a:solidFill>
                  <a:srgbClr val="775F55"/>
                </a:solidFill>
              </a:rPr>
              <a:t> Y occurring as two steps: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775F55"/>
                </a:solidFill>
              </a:rPr>
              <a:t>Y occurs with some probability P(Y)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775F55"/>
                </a:solidFill>
              </a:rPr>
              <a:t>Then, X occurs, given that Y has occurred</a:t>
            </a:r>
          </a:p>
          <a:p>
            <a:pPr algn="l"/>
            <a:r>
              <a:rPr lang="en-US" sz="2400" dirty="0" smtClean="0">
                <a:solidFill>
                  <a:srgbClr val="775F55"/>
                </a:solidFill>
              </a:rPr>
              <a:t> </a:t>
            </a:r>
            <a:endParaRPr lang="en-US" sz="2400" dirty="0">
              <a:solidFill>
                <a:srgbClr val="775F5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 smtClean="0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707822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rule</a:t>
            </a:r>
            <a:endParaRPr lang="en-US" dirty="0"/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0" name="Equation" r:id="rId3" imgW="1892300" imgH="177800" progId="Equation.3">
                  <p:embed/>
                </p:oleObj>
              </mc:Choice>
              <mc:Fallback>
                <p:oleObj name="Equation" r:id="rId3" imgW="1892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905000"/>
                        <a:ext cx="386873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1" name="Equation" r:id="rId5" imgW="1765300" imgH="177800" progId="Equation.3">
                  <p:embed/>
                </p:oleObj>
              </mc:Choice>
              <mc:Fallback>
                <p:oleObj name="Equation" r:id="rId5" imgW="1765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6099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2" name="Equation" r:id="rId7" imgW="2247900" imgH="177800" progId="Equation.3">
                  <p:embed/>
                </p:oleObj>
              </mc:Choice>
              <mc:Fallback>
                <p:oleObj name="Equation" r:id="rId7" imgW="22479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8000"/>
                        <a:ext cx="45974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3" name="Equation" r:id="rId9" imgW="1778000" imgH="177800" progId="Equation.3">
                  <p:embed/>
                </p:oleObj>
              </mc:Choice>
              <mc:Fallback>
                <p:oleObj name="Equation" r:id="rId9" imgW="17780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57600"/>
                        <a:ext cx="36353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489277"/>
              </p:ext>
            </p:extLst>
          </p:nvPr>
        </p:nvGraphicFramePr>
        <p:xfrm>
          <a:off x="1676400" y="4724400"/>
          <a:ext cx="5181600" cy="740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4" name="Equation" r:id="rId11" imgW="1244600" imgH="177800" progId="Equation.3">
                  <p:embed/>
                </p:oleObj>
              </mc:Choice>
              <mc:Fallback>
                <p:oleObj name="Equation" r:id="rId11" imgW="12446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5181600" cy="74022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the chain rule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 smtClean="0">
                <a:solidFill>
                  <a:srgbClr val="775F55"/>
                </a:solidFill>
              </a:rPr>
              <a:t>P(Y)</a:t>
            </a:r>
          </a:p>
          <a:p>
            <a:pPr lvl="1"/>
            <a:r>
              <a:rPr lang="en-US" sz="2100" dirty="0" smtClean="0">
                <a:solidFill>
                  <a:srgbClr val="775F55"/>
                </a:solidFill>
              </a:rPr>
              <a:t>P(X|Y) </a:t>
            </a:r>
            <a:endParaRPr lang="en-US" sz="2100" dirty="0">
              <a:solidFill>
                <a:srgbClr val="775F55"/>
              </a:solidFill>
            </a:endParaRP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07" name="Equation" r:id="rId3" imgW="1054100" imgH="368300" progId="Equation.3">
                  <p:embed/>
                </p:oleObj>
              </mc:Choice>
              <mc:Fallback>
                <p:oleObj name="Equation" r:id="rId3" imgW="10541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14600"/>
                        <a:ext cx="2108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08" name="Equation" r:id="rId5" imgW="1384300" imgH="368300" progId="Equation.3">
                  <p:embed/>
                </p:oleObj>
              </mc:Choice>
              <mc:Fallback>
                <p:oleObj name="Equation" r:id="rId5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34000"/>
                        <a:ext cx="2768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6019800"/>
            <a:ext cx="782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This is called “summing over” or “marginalizing out” a variable 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Bayes</a:t>
            </a:r>
            <a:r>
              <a:rPr lang="en-US" dirty="0" smtClean="0"/>
              <a:t>’ rule (theorem)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762000" y="1905000"/>
            <a:ext cx="7342188" cy="2133600"/>
            <a:chOff x="762000" y="1905000"/>
            <a:chExt cx="7342188" cy="2133600"/>
          </a:xfrm>
        </p:grpSpPr>
        <p:graphicFrame>
          <p:nvGraphicFramePr>
            <p:cNvPr id="4" name="Content Placeholder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4125975"/>
                </p:ext>
              </p:extLst>
            </p:nvPr>
          </p:nvGraphicFramePr>
          <p:xfrm>
            <a:off x="762000" y="1905000"/>
            <a:ext cx="2441575" cy="804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764" name="Equation" r:id="rId3" imgW="1193800" imgH="393700" progId="Equation.3">
                    <p:embed/>
                  </p:oleObj>
                </mc:Choice>
                <mc:Fallback>
                  <p:oleObj name="Equation" r:id="rId3" imgW="1193800" imgH="393700" progId="Equation.3">
                    <p:embed/>
                    <p:pic>
                      <p:nvPicPr>
                        <p:cNvPr id="0" name="Content Placeholder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2000" y="1905000"/>
                          <a:ext cx="2441575" cy="8048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Content Placeholder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3812891"/>
                </p:ext>
              </p:extLst>
            </p:nvPr>
          </p:nvGraphicFramePr>
          <p:xfrm>
            <a:off x="5029200" y="1981200"/>
            <a:ext cx="3013075" cy="363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765" name="Equation" r:id="rId5" imgW="1473200" imgH="177800" progId="Equation.3">
                    <p:embed/>
                  </p:oleObj>
                </mc:Choice>
                <mc:Fallback>
                  <p:oleObj name="Equation" r:id="rId5" imgW="1473200" imgH="1778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9200" y="1981200"/>
                          <a:ext cx="3013075" cy="363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ight Arrow 5"/>
            <p:cNvSpPr/>
            <p:nvPr/>
          </p:nvSpPr>
          <p:spPr bwMode="auto">
            <a:xfrm>
              <a:off x="3657600" y="1981200"/>
              <a:ext cx="1066800" cy="533400"/>
            </a:xfrm>
            <a:prstGeom prst="rightArrow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graphicFrame>
          <p:nvGraphicFramePr>
            <p:cNvPr id="7" name="Content Placeholder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6923381"/>
                </p:ext>
              </p:extLst>
            </p:nvPr>
          </p:nvGraphicFramePr>
          <p:xfrm>
            <a:off x="796925" y="3233737"/>
            <a:ext cx="2441575" cy="804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766" name="Equation" r:id="rId7" imgW="1193800" imgH="393700" progId="Equation.3">
                    <p:embed/>
                  </p:oleObj>
                </mc:Choice>
                <mc:Fallback>
                  <p:oleObj name="Equation" r:id="rId7" imgW="1193800" imgH="3937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925" y="3233737"/>
                          <a:ext cx="2441575" cy="8048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Content Placeholder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6610026"/>
                </p:ext>
              </p:extLst>
            </p:nvPr>
          </p:nvGraphicFramePr>
          <p:xfrm>
            <a:off x="5038725" y="3309938"/>
            <a:ext cx="3065463" cy="363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767" name="Equation" r:id="rId9" imgW="1498600" imgH="177800" progId="Equation.3">
                    <p:embed/>
                  </p:oleObj>
                </mc:Choice>
                <mc:Fallback>
                  <p:oleObj name="Equation" r:id="rId9" imgW="1498600" imgH="1778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8725" y="3309938"/>
                          <a:ext cx="3065463" cy="363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ight Arrow 8"/>
            <p:cNvSpPr/>
            <p:nvPr/>
          </p:nvSpPr>
          <p:spPr bwMode="auto">
            <a:xfrm>
              <a:off x="3692525" y="3309937"/>
              <a:ext cx="1066800" cy="533400"/>
            </a:xfrm>
            <a:prstGeom prst="rightArrow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</p:grpSp>
      <p:graphicFrame>
        <p:nvGraphicFramePr>
          <p:cNvPr id="250886" name="Content Placeholder 3"/>
          <p:cNvGraphicFramePr>
            <a:graphicFrameLocks noChangeAspect="1"/>
          </p:cNvGraphicFramePr>
          <p:nvPr/>
        </p:nvGraphicFramePr>
        <p:xfrm>
          <a:off x="2133600" y="4876800"/>
          <a:ext cx="42693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768" name="Equation" r:id="rId11" imgW="1574800" imgH="393700" progId="Equation.3">
                  <p:embed/>
                </p:oleObj>
              </mc:Choice>
              <mc:Fallback>
                <p:oleObj name="Equation" r:id="rId11" imgW="15748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76800"/>
                        <a:ext cx="426930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Bayes’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>Allows us to talk about P(Y|X) rather than P(X|Y)</a:t>
            </a:r>
          </a:p>
          <a:p>
            <a:pPr marL="0" indent="0">
              <a:buNone/>
            </a:pPr>
            <a:endParaRPr lang="en-US" sz="28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>Sometimes this can be more intuitive</a:t>
            </a:r>
          </a:p>
          <a:p>
            <a:pPr marL="0" indent="0">
              <a:buNone/>
            </a:pPr>
            <a:endParaRPr lang="en-US" sz="28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68" name="Equation" r:id="rId3" imgW="1574800" imgH="393700" progId="Equation.3">
                  <p:embed/>
                </p:oleObj>
              </mc:Choice>
              <mc:Fallback>
                <p:oleObj name="Equation" r:id="rId3" imgW="1574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2687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Bayes’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solidFill>
                  <a:srgbClr val="775F55"/>
                </a:solidFill>
              </a:rPr>
              <a:t>p(disease</a:t>
            </a:r>
            <a:r>
              <a:rPr lang="en-US" sz="2400" dirty="0" smtClean="0">
                <a:solidFill>
                  <a:srgbClr val="775F55"/>
                </a:solidFill>
              </a:rPr>
              <a:t> | symptoms)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For everyone who had those symptoms, how many had the disease?</a:t>
            </a:r>
          </a:p>
          <a:p>
            <a:pPr lvl="1"/>
            <a:r>
              <a:rPr lang="en-US" sz="2000" dirty="0" err="1" smtClean="0">
                <a:solidFill>
                  <a:srgbClr val="775F55"/>
                </a:solidFill>
              </a:rPr>
              <a:t>p(symptoms|disease</a:t>
            </a:r>
            <a:r>
              <a:rPr lang="en-US" sz="2000" dirty="0" smtClean="0">
                <a:solidFill>
                  <a:srgbClr val="775F55"/>
                </a:solidFill>
              </a:rPr>
              <a:t>)</a:t>
            </a:r>
          </a:p>
          <a:p>
            <a:pPr lvl="2"/>
            <a:r>
              <a:rPr lang="en-US" sz="1800" dirty="0" smtClean="0">
                <a:solidFill>
                  <a:srgbClr val="775F55"/>
                </a:solidFill>
              </a:rPr>
              <a:t>For everyone that had the disease, how many had this symptom?</a:t>
            </a:r>
          </a:p>
          <a:p>
            <a:pPr lvl="2"/>
            <a:endParaRPr lang="en-US" sz="18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p( label| features )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For all examples that had those features, how many had that label?</a:t>
            </a:r>
          </a:p>
          <a:p>
            <a:pPr lvl="1"/>
            <a:r>
              <a:rPr lang="en-US" sz="2000" dirty="0" smtClean="0">
                <a:solidFill>
                  <a:srgbClr val="775F55"/>
                </a:solidFill>
              </a:rPr>
              <a:t>p(features | label)</a:t>
            </a:r>
          </a:p>
          <a:p>
            <a:pPr lvl="2"/>
            <a:r>
              <a:rPr lang="en-US" sz="1800" dirty="0" smtClean="0">
                <a:solidFill>
                  <a:srgbClr val="775F55"/>
                </a:solidFill>
              </a:rPr>
              <a:t>For all the examples with that label, how many had this feature</a:t>
            </a:r>
          </a:p>
          <a:p>
            <a:endParaRPr lang="en-US" sz="2400" dirty="0" smtClean="0">
              <a:solidFill>
                <a:srgbClr val="775F55"/>
              </a:solidFill>
            </a:endParaRPr>
          </a:p>
          <a:p>
            <a:r>
              <a:rPr lang="en-US" sz="2400" dirty="0" err="1" smtClean="0">
                <a:solidFill>
                  <a:srgbClr val="775F55"/>
                </a:solidFill>
              </a:rPr>
              <a:t>p(cause</a:t>
            </a:r>
            <a:r>
              <a:rPr lang="en-US" sz="2400" dirty="0" smtClean="0">
                <a:solidFill>
                  <a:srgbClr val="775F55"/>
                </a:solidFill>
              </a:rPr>
              <a:t> | effect) vs. </a:t>
            </a:r>
            <a:r>
              <a:rPr lang="en-US" sz="2400" dirty="0" err="1" smtClean="0">
                <a:solidFill>
                  <a:srgbClr val="775F55"/>
                </a:solidFill>
              </a:rPr>
              <a:t>p(effect</a:t>
            </a:r>
            <a:r>
              <a:rPr lang="en-US" sz="2400" dirty="0" smtClean="0">
                <a:solidFill>
                  <a:srgbClr val="775F55"/>
                </a:solidFill>
              </a:rPr>
              <a:t> | cause)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</a:t>
            </a:r>
            <a:r>
              <a:rPr lang="en-US" dirty="0" smtClean="0"/>
              <a:t>Theory: terminology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85806" y="2286000"/>
            <a:ext cx="8235950" cy="3154300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experiment</a:t>
            </a:r>
            <a:r>
              <a:rPr lang="en-US" sz="2400" dirty="0">
                <a:solidFill>
                  <a:schemeClr val="tx2"/>
                </a:solidFill>
              </a:rPr>
              <a:t> has a set of potential outcomes, e.g., throw a </a:t>
            </a:r>
            <a:r>
              <a:rPr lang="en-US" sz="2400" dirty="0" smtClean="0">
                <a:solidFill>
                  <a:schemeClr val="tx2"/>
                </a:solidFill>
              </a:rPr>
              <a:t>dice, “look at” another sentence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The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FF6600"/>
                </a:solidFill>
              </a:rPr>
              <a:t>sample space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an experiment is the set of all possible outcomes, e.g., {1, 2, 3, 4, 5, 6</a:t>
            </a:r>
            <a:r>
              <a:rPr lang="en-US" sz="2400" dirty="0" smtClean="0">
                <a:solidFill>
                  <a:schemeClr val="tx2"/>
                </a:solidFill>
              </a:rPr>
              <a:t>}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For machine learning the sample spaces can </a:t>
            </a:r>
            <a:r>
              <a:rPr lang="en-US" sz="2400" b="1" i="1" dirty="0" smtClean="0">
                <a:solidFill>
                  <a:schemeClr val="tx2"/>
                </a:solidFill>
              </a:rPr>
              <a:t>very</a:t>
            </a:r>
            <a:r>
              <a:rPr lang="en-US" sz="2400" dirty="0" smtClean="0">
                <a:solidFill>
                  <a:schemeClr val="tx2"/>
                </a:solidFill>
              </a:rPr>
              <a:t> large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 just won’t put these away.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These, I just won’t put away.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V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direct object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I just won’t put       away.</a:t>
              </a:r>
              <a:endParaRPr lang="en-US" sz="32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filler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What</a:t>
            </a:r>
            <a:r>
              <a:rPr lang="en-US" sz="3200" dirty="0" smtClean="0"/>
              <a:t> did you put       away?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socks </a:t>
            </a:r>
            <a:r>
              <a:rPr lang="en-US" sz="3200" dirty="0" smtClean="0">
                <a:solidFill>
                  <a:srgbClr val="0000FF"/>
                </a:solidFill>
              </a:rPr>
              <a:t>that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 smtClean="0"/>
              <a:t>put       away.</a:t>
            </a:r>
            <a:endParaRPr lang="en-US" sz="3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Whose</a:t>
            </a:r>
            <a:r>
              <a:rPr lang="en-US" sz="3200" dirty="0" smtClean="0"/>
              <a:t> socks did you fold      and put       away?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Whose</a:t>
              </a:r>
              <a:r>
                <a:rPr lang="en-US" sz="3200" dirty="0" smtClean="0"/>
                <a:t> socks did you fold       ?</a:t>
              </a:r>
              <a:endParaRPr lang="en-US" sz="3200" dirty="0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gap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Whose</a:t>
              </a:r>
              <a:r>
                <a:rPr lang="en-US" sz="3200" dirty="0" smtClean="0"/>
                <a:t> socks did you put        away?</a:t>
              </a:r>
              <a:endParaRPr lang="en-US" sz="3200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gap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These</a:t>
            </a:r>
            <a:r>
              <a:rPr lang="en-US" sz="3200" dirty="0" smtClean="0"/>
              <a:t> I’ll put       away without folding       .</a:t>
            </a:r>
            <a:endParaRPr lang="en-US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0000FF"/>
                  </a:solidFill>
                </a:rPr>
                <a:t>These</a:t>
              </a:r>
              <a:r>
                <a:rPr lang="en-US" sz="3200" dirty="0" smtClean="0"/>
                <a:t> without folding         .</a:t>
              </a:r>
              <a:endParaRPr lang="en-US" sz="3200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 smtClean="0"/>
                  <a:t> I’ll put        away.</a:t>
                </a:r>
                <a:endParaRPr lang="en-US" sz="3200" dirty="0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gap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gap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       away without folding        .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1. Cannot exist by themselves (parasitic)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my pants away without folding        .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2. They’re optional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These</a:t>
            </a:r>
            <a:r>
              <a:rPr lang="en-US" sz="2800" dirty="0" smtClean="0"/>
              <a:t> I’ll put        away without folding them.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gap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http://literalminded.wordpress.com/2009/02/10/dougs-parasitic-gap/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parasitic gaps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pPr marL="0" indent="0">
              <a:buNone/>
            </a:pPr>
            <a:endParaRPr lang="en-US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75F55"/>
                </a:solidFill>
              </a:rPr>
              <a:t>Problem: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775F55"/>
                </a:solidFill>
              </a:rPr>
              <a:t>Maggie Louise Gal (aka “ML” Gal) has developed a machine learning approach to identify parasitic gaps.  If a sentence has a parasitic gap, it correctly identifies it 95% of the time.  If it doesn’t, it will incorrectly say it does with probability 0.005.  </a:t>
            </a:r>
            <a:r>
              <a:rPr lang="en-US" dirty="0" smtClean="0">
                <a:solidFill>
                  <a:srgbClr val="FF0000"/>
                </a:solidFill>
              </a:rPr>
              <a:t>Suppose we run it on a sentence and the algorithm says it is a parasitic gap, what is the probability it actually is?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Maggie </a:t>
            </a:r>
            <a:r>
              <a:rPr lang="en-US" dirty="0" smtClean="0">
                <a:solidFill>
                  <a:srgbClr val="775F55"/>
                </a:solidFill>
              </a:rPr>
              <a:t>Louise </a:t>
            </a:r>
            <a:r>
              <a:rPr lang="en-US" dirty="0">
                <a:solidFill>
                  <a:srgbClr val="775F55"/>
                </a:solidFill>
              </a:rPr>
              <a:t>Gal (aka “ML” Gal) has developed a machine learning approach to identify parasitic gaps.  If a sentence has a parasitic gap, it correctly identifies it 95% of the time.  If it doesn’t, it will incorrectly say it does with probability 0.005.  </a:t>
            </a:r>
            <a:r>
              <a:rPr lang="en-US" dirty="0">
                <a:solidFill>
                  <a:srgbClr val="FF0000"/>
                </a:solidFill>
              </a:rPr>
              <a:t>Suppose we run it on a sentence and the algorithm says it is a parasitic gap, what is the probability it actually is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question do we want to ask?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6340"/>
              </p:ext>
            </p:extLst>
          </p:nvPr>
        </p:nvGraphicFramePr>
        <p:xfrm>
          <a:off x="914400" y="3952875"/>
          <a:ext cx="15192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52875"/>
                        <a:ext cx="15192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Maggie </a:t>
            </a:r>
            <a:r>
              <a:rPr lang="en-US" dirty="0" smtClean="0">
                <a:solidFill>
                  <a:srgbClr val="775F55"/>
                </a:solidFill>
              </a:rPr>
              <a:t>Louise </a:t>
            </a:r>
            <a:r>
              <a:rPr lang="en-US" dirty="0">
                <a:solidFill>
                  <a:srgbClr val="775F55"/>
                </a:solidFill>
              </a:rPr>
              <a:t>Gal (aka “ML” Gal) has developed a machine learning approach to identify parasitic gaps.  If a sentence has a parasitic gap, it correctly identifies it 95% of the time.  If it doesn’t, it will incorrectly say it does with probability 0.005.  </a:t>
            </a:r>
            <a:r>
              <a:rPr lang="en-US" dirty="0">
                <a:solidFill>
                  <a:srgbClr val="FF0000"/>
                </a:solidFill>
              </a:rPr>
              <a:t>Suppose we run it on a sentence and the algorithm says it is a parasitic gap, what is the probability it actually is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97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90" name="Equation" r:id="rId3" imgW="1308100" imgH="393700" progId="Equation.3">
                  <p:embed/>
                </p:oleObj>
              </mc:Choice>
              <mc:Fallback>
                <p:oleObj name="Equation" r:id="rId3" imgW="1308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43186"/>
                        <a:ext cx="3006982" cy="905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91" name="Equation" r:id="rId5" imgW="1054100" imgH="558800" progId="Equation.3">
                  <p:embed/>
                </p:oleObj>
              </mc:Choice>
              <mc:Fallback>
                <p:oleObj name="Equation" r:id="rId5" imgW="1054100" imgH="558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87912"/>
                        <a:ext cx="2424112" cy="128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92" name="Equation" r:id="rId7" imgW="1714500" imgH="393700" progId="Equation.3">
                  <p:embed/>
                </p:oleObj>
              </mc:Choice>
              <mc:Fallback>
                <p:oleObj name="Equation" r:id="rId7" imgW="1714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913313"/>
                        <a:ext cx="3943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Maggie </a:t>
            </a:r>
            <a:r>
              <a:rPr lang="en-US" dirty="0" smtClean="0">
                <a:solidFill>
                  <a:srgbClr val="775F55"/>
                </a:solidFill>
              </a:rPr>
              <a:t>Louise </a:t>
            </a:r>
            <a:r>
              <a:rPr lang="en-US" dirty="0">
                <a:solidFill>
                  <a:srgbClr val="775F55"/>
                </a:solidFill>
              </a:rPr>
              <a:t>Gal (aka “ML” Gal) has developed a machine learning approach to identify parasitic gaps.  If a sentence has a parasitic gap, it correctly identifies it 95% of the time.  If it doesn’t, it will incorrectly say it does with probability 0.005.  </a:t>
            </a:r>
            <a:r>
              <a:rPr lang="en-US" dirty="0">
                <a:solidFill>
                  <a:srgbClr val="FF0000"/>
                </a:solidFill>
              </a:rPr>
              <a:t>Suppose we run it on a sentence and the algorithm says it is a parasitic gap, what is the probability it actually is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</a:t>
            </a:r>
            <a:r>
              <a:rPr lang="en-US" dirty="0" smtClean="0"/>
              <a:t>Theory: terminology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24000"/>
            <a:ext cx="8235950" cy="4778899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An </a:t>
            </a:r>
            <a:r>
              <a:rPr lang="en-US" sz="2000" b="1" dirty="0">
                <a:solidFill>
                  <a:srgbClr val="FF6600"/>
                </a:solidFill>
              </a:rPr>
              <a:t>event</a:t>
            </a:r>
            <a:r>
              <a:rPr lang="en-US" sz="2000" dirty="0">
                <a:solidFill>
                  <a:schemeClr val="tx2"/>
                </a:solidFill>
              </a:rPr>
              <a:t> is a subset of the sample </a:t>
            </a:r>
            <a:r>
              <a:rPr lang="en-US" sz="2000" dirty="0" smtClean="0">
                <a:solidFill>
                  <a:schemeClr val="tx2"/>
                </a:solidFill>
              </a:rPr>
              <a:t>space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Dice rolls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odd = {1, 3, 5</a:t>
            </a:r>
            <a:r>
              <a:rPr lang="en-US" sz="1800" dirty="0" smtClean="0">
                <a:solidFill>
                  <a:schemeClr val="tx2"/>
                </a:solidFill>
                <a:ea typeface="ＭＳ Ｐゴシック" charset="-128"/>
              </a:rPr>
              <a:t>}</a:t>
            </a: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 smtClean="0">
              <a:solidFill>
                <a:schemeClr val="tx2"/>
              </a:solidFill>
              <a:ea typeface="ＭＳ Ｐゴシック" charset="-128"/>
            </a:endParaRP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 smtClean="0">
                <a:solidFill>
                  <a:schemeClr val="tx2"/>
                </a:solidFill>
                <a:ea typeface="ＭＳ Ｐゴシック" charset="-128"/>
              </a:rPr>
              <a:t>Machine learning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chemeClr val="tx2"/>
                </a:solidFill>
                <a:ea typeface="ＭＳ Ｐゴシック" charset="-128"/>
              </a:rPr>
              <a:t>A particular feature has a particular values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chemeClr val="tx2"/>
                </a:solidFill>
                <a:ea typeface="ＭＳ Ｐゴシック" charset="-128"/>
              </a:rPr>
              <a:t>An example, i.e. a particular setting of features values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 smtClean="0">
                <a:solidFill>
                  <a:schemeClr val="tx2"/>
                </a:solidFill>
                <a:ea typeface="ＭＳ Ｐゴシック" charset="-128"/>
              </a:rPr>
              <a:t>label = Chardonnay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of parasitic gaps</a:t>
            </a:r>
            <a:endParaRPr lang="en-US" dirty="0"/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61" name="Equation" r:id="rId3" imgW="2159000" imgH="393700" progId="Equation.3">
                  <p:embed/>
                </p:oleObj>
              </mc:Choice>
              <mc:Fallback>
                <p:oleObj name="Equation" r:id="rId3" imgW="2159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667125"/>
                        <a:ext cx="4965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 = gap</a:t>
            </a:r>
          </a:p>
          <a:p>
            <a:r>
              <a:rPr lang="en-US" sz="2000" dirty="0" smtClean="0"/>
              <a:t>T = test positive</a:t>
            </a:r>
            <a:endParaRPr lang="en-US" sz="2000" dirty="0"/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62" name="Equation" r:id="rId5" imgW="2616200" imgH="368300" progId="Equation.3">
                  <p:embed/>
                </p:oleObj>
              </mc:Choice>
              <mc:Fallback>
                <p:oleObj name="Equation" r:id="rId5" imgW="26162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81575"/>
                        <a:ext cx="60166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Maggie </a:t>
            </a:r>
            <a:r>
              <a:rPr lang="en-US" dirty="0" smtClean="0">
                <a:solidFill>
                  <a:srgbClr val="775F55"/>
                </a:solidFill>
              </a:rPr>
              <a:t>Louise </a:t>
            </a:r>
            <a:r>
              <a:rPr lang="en-US" dirty="0">
                <a:solidFill>
                  <a:srgbClr val="775F55"/>
                </a:solidFill>
              </a:rPr>
              <a:t>Gal (aka “ML” Gal) has developed a machine learning approach to identify parasitic gaps.  If a sentence has a parasitic gap, it correctly identifies it 95% of the time.  If it doesn’t, it will incorrectly say it does with probability 0.005.  </a:t>
            </a:r>
            <a:r>
              <a:rPr lang="en-US" dirty="0">
                <a:solidFill>
                  <a:srgbClr val="FF0000"/>
                </a:solidFill>
              </a:rPr>
              <a:t>Suppose we run it on a sentence and the algorithm says it is a parasitic gap, what is the probability it actually is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p(label=survived)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p(label=Chardonnay)</a:t>
            </a:r>
          </a:p>
          <a:p>
            <a:pPr lvl="1"/>
            <a:r>
              <a:rPr lang="en-US" dirty="0" err="1" smtClean="0">
                <a:solidFill>
                  <a:schemeClr val="tx2"/>
                </a:solidFill>
              </a:rPr>
              <a:t>p(parasitic</a:t>
            </a:r>
            <a:r>
              <a:rPr lang="en-US" dirty="0" smtClean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p(“Pinot” occurred)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A random variable is a mapping from the sample space to a number (think events)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 smtClean="0">
                <a:solidFill>
                  <a:schemeClr val="tx2"/>
                </a:solidFill>
              </a:rPr>
              <a:t>X</a:t>
            </a:r>
            <a:r>
              <a:rPr lang="en-US" sz="2400" dirty="0" smtClean="0">
                <a:solidFill>
                  <a:schemeClr val="tx2"/>
                </a:solidFill>
              </a:rPr>
              <a:t>, could be the number of heads for a coin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Really for notational convenience, since the event space can sometimes be irregular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/>
                <a:gridCol w="706794"/>
                <a:gridCol w="703683"/>
                <a:gridCol w="753533"/>
                <a:gridCol w="855133"/>
                <a:gridCol w="855133"/>
                <a:gridCol w="855133"/>
                <a:gridCol w="855133"/>
                <a:gridCol w="855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space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We’re interested in probability of the different values of a random variable</a:t>
            </a:r>
            <a:br>
              <a:rPr lang="en-US" sz="2400" dirty="0" smtClean="0">
                <a:solidFill>
                  <a:srgbClr val="775F55"/>
                </a:solidFill>
              </a:rPr>
            </a:br>
            <a:endParaRPr lang="en-US" sz="24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775F55"/>
                </a:solidFill>
              </a:rPr>
              <a:t>The definition of probabilities over </a:t>
            </a:r>
            <a:r>
              <a:rPr lang="en-US" sz="2400" i="1" dirty="0" smtClean="0">
                <a:solidFill>
                  <a:srgbClr val="775F55"/>
                </a:solidFill>
              </a:rPr>
              <a:t>all</a:t>
            </a:r>
            <a:r>
              <a:rPr lang="en-US" sz="2400" dirty="0" smtClean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400" b="1" dirty="0" smtClean="0">
                <a:solidFill>
                  <a:srgbClr val="FF6600"/>
                </a:solidFill>
              </a:rPr>
              <a:t>probability distribution  </a:t>
            </a:r>
            <a:endParaRPr lang="en-US" sz="24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78900"/>
              </p:ext>
            </p:extLst>
          </p:nvPr>
        </p:nvGraphicFramePr>
        <p:xfrm>
          <a:off x="762000" y="3916167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/>
                <a:gridCol w="706794"/>
                <a:gridCol w="703683"/>
                <a:gridCol w="753533"/>
                <a:gridCol w="855133"/>
                <a:gridCol w="855133"/>
                <a:gridCol w="855133"/>
                <a:gridCol w="855133"/>
                <a:gridCol w="855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space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HTT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THT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TTT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chemeClr val="tx2"/>
                          </a:solidFill>
                        </a:rPr>
                        <a:t>X</a:t>
                      </a:r>
                      <a:endParaRPr lang="en-US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612553"/>
              </p:ext>
            </p:extLst>
          </p:nvPr>
        </p:nvGraphicFramePr>
        <p:xfrm>
          <a:off x="3048000" y="4805167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1/8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3/8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3/8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1/8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A probability distribution assigns probability values to </a:t>
            </a:r>
            <a:r>
              <a:rPr lang="en-US" sz="2000" i="1" dirty="0" smtClean="0">
                <a:solidFill>
                  <a:schemeClr val="tx2"/>
                </a:solidFill>
              </a:rPr>
              <a:t>all possible values </a:t>
            </a:r>
            <a:r>
              <a:rPr lang="en-US" sz="2000" dirty="0" smtClean="0">
                <a:solidFill>
                  <a:schemeClr val="tx2"/>
                </a:solidFill>
              </a:rPr>
              <a:t>of a random variable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P(X=3) = -1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Unconditional/prior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>Simplest form of probability is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P(X)</a:t>
            </a:r>
          </a:p>
          <a:p>
            <a:pPr marL="0" indent="0">
              <a:buNone/>
            </a:pPr>
            <a:endParaRPr lang="en-US" sz="2800" dirty="0" smtClean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775F55"/>
                </a:solidFill>
              </a:rPr>
              <a:t>Prior probability: without any additional information, what is the probability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heads?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surviving the titanic?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wine review containing the word “banana”?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What is the probability of a passenger on the titanic being under 21 years old?</a:t>
            </a:r>
          </a:p>
          <a:p>
            <a:pPr lvl="1"/>
            <a:r>
              <a:rPr lang="en-US" sz="2400" dirty="0" smtClean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4485</TotalTime>
  <Words>1975</Words>
  <Application>Microsoft Macintosh PowerPoint</Application>
  <PresentationFormat>On-screen Show (4:3)</PresentationFormat>
  <Paragraphs>384</Paragraphs>
  <Slides>40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Median</vt:lpstr>
      <vt:lpstr>Equation</vt:lpstr>
      <vt:lpstr>Probability</vt:lpstr>
      <vt:lpstr>Admin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Probability distribution</vt:lpstr>
      <vt:lpstr>Unconditional/prior probability</vt:lpstr>
      <vt:lpstr>Joint distribution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Both are distributions over X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Bayes’ rule</vt:lpstr>
      <vt:lpstr>Bayes’ rule</vt:lpstr>
      <vt:lpstr>Gaps</vt:lpstr>
      <vt:lpstr>Gaps</vt:lpstr>
      <vt:lpstr>Gaps</vt:lpstr>
      <vt:lpstr>Parasitic gaps</vt:lpstr>
      <vt:lpstr>Parasitic gaps</vt:lpstr>
      <vt:lpstr>Parasitic gaps</vt:lpstr>
      <vt:lpstr>Frequency of parasitic gaps</vt:lpstr>
      <vt:lpstr>Prob of parasitic gaps</vt:lpstr>
      <vt:lpstr>Prob of parasitic gaps</vt:lpstr>
      <vt:lpstr>Prob of parasitic gaps</vt:lpstr>
      <vt:lpstr>Prob of parasitic gaps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338</cp:revision>
  <dcterms:created xsi:type="dcterms:W3CDTF">2011-01-25T19:35:23Z</dcterms:created>
  <dcterms:modified xsi:type="dcterms:W3CDTF">2013-10-23T16:13:43Z</dcterms:modified>
</cp:coreProperties>
</file>