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6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7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8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9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77.bin" ContentType="application/vnd.openxmlformats-officedocument.oleObject"/>
  <Override PartName="/ppt/embeddings/Microsoft_Equation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373" r:id="rId4"/>
    <p:sldId id="371" r:id="rId5"/>
    <p:sldId id="311" r:id="rId6"/>
    <p:sldId id="312" r:id="rId7"/>
    <p:sldId id="339" r:id="rId8"/>
    <p:sldId id="375" r:id="rId9"/>
    <p:sldId id="376" r:id="rId10"/>
    <p:sldId id="377" r:id="rId11"/>
    <p:sldId id="378" r:id="rId12"/>
    <p:sldId id="379" r:id="rId13"/>
    <p:sldId id="314" r:id="rId14"/>
    <p:sldId id="380" r:id="rId15"/>
    <p:sldId id="331" r:id="rId16"/>
    <p:sldId id="332" r:id="rId17"/>
    <p:sldId id="333" r:id="rId18"/>
    <p:sldId id="334" r:id="rId19"/>
    <p:sldId id="372" r:id="rId20"/>
    <p:sldId id="335" r:id="rId21"/>
    <p:sldId id="336" r:id="rId22"/>
    <p:sldId id="337" r:id="rId23"/>
    <p:sldId id="354" r:id="rId24"/>
    <p:sldId id="356" r:id="rId25"/>
    <p:sldId id="338" r:id="rId26"/>
    <p:sldId id="349" r:id="rId27"/>
    <p:sldId id="351" r:id="rId28"/>
    <p:sldId id="352" r:id="rId29"/>
    <p:sldId id="353" r:id="rId30"/>
    <p:sldId id="357" r:id="rId31"/>
    <p:sldId id="358" r:id="rId32"/>
    <p:sldId id="348" r:id="rId33"/>
    <p:sldId id="329" r:id="rId34"/>
    <p:sldId id="328" r:id="rId35"/>
    <p:sldId id="322" r:id="rId36"/>
    <p:sldId id="330" r:id="rId37"/>
    <p:sldId id="360" r:id="rId38"/>
    <p:sldId id="361" r:id="rId39"/>
    <p:sldId id="363" r:id="rId40"/>
    <p:sldId id="364" r:id="rId41"/>
    <p:sldId id="365" r:id="rId42"/>
    <p:sldId id="366" r:id="rId43"/>
    <p:sldId id="367" r:id="rId44"/>
    <p:sldId id="368" r:id="rId45"/>
    <p:sldId id="308" r:id="rId46"/>
    <p:sldId id="369" r:id="rId47"/>
    <p:sldId id="37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3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4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6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A5FD-FF53-A44A-9188-6CFBE49BE89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4216-2D05-844B-94FB-5444D446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 1 norm penalizes non-zero weights,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another way, </a:t>
            </a:r>
            <a:r>
              <a:rPr lang="en-US" dirty="0" smtClean="0"/>
              <a:t>the right hand side says,</a:t>
            </a:r>
            <a:r>
              <a:rPr lang="en-US" baseline="0" dirty="0" smtClean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if they’re magnitude</a:t>
            </a:r>
            <a:r>
              <a:rPr lang="en-US" baseline="0" dirty="0" smtClean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6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10/25/13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10/25/13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0.emf"/><Relationship Id="rId10" Type="http://schemas.openxmlformats.org/officeDocument/2006/relationships/image" Target="../media/image31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39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40.emf"/><Relationship Id="rId16" Type="http://schemas.openxmlformats.org/officeDocument/2006/relationships/oleObject" Target="../embeddings/oleObject51.bin"/><Relationship Id="rId17" Type="http://schemas.openxmlformats.org/officeDocument/2006/relationships/image" Target="../media/image41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37.emf"/><Relationship Id="rId10" Type="http://schemas.openxmlformats.org/officeDocument/2006/relationships/oleObject" Target="../embeddings/oleObject4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4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47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50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56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59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60.e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61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2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64.emf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65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kit-learn.org/stable/modules/sgd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093913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4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315125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5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140317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6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597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7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52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23534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is this large/small?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52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44023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0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they’re the same sign, as the predicted gets larger there update gets smaller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If they’re different, the more different they are, the bigger the update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3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this calculated on?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Is this what we want to optimize?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51172"/>
              </p:ext>
            </p:extLst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3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2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87741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6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796552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7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21712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8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468791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9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for gradient descent, we always update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8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92579"/>
              </p:ext>
            </p:extLst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0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We’re calculating this on the </a:t>
            </a:r>
            <a:r>
              <a:rPr lang="en-US" sz="2400" b="1" dirty="0" smtClean="0">
                <a:solidFill>
                  <a:srgbClr val="0000FF"/>
                </a:solidFill>
              </a:rPr>
              <a:t>training set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We still need to be careful about </a:t>
            </a:r>
            <a:r>
              <a:rPr lang="en-US" sz="2400" dirty="0" err="1" smtClean="0">
                <a:solidFill>
                  <a:srgbClr val="0000FF"/>
                </a:solidFill>
              </a:rPr>
              <a:t>overfitting</a:t>
            </a:r>
            <a:r>
              <a:rPr lang="en-US" sz="2400" dirty="0" smtClean="0">
                <a:solidFill>
                  <a:srgbClr val="0000FF"/>
                </a:solidFill>
              </a:rPr>
              <a:t>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The min </a:t>
            </a:r>
            <a:r>
              <a:rPr lang="en-US" sz="2400" dirty="0" err="1" smtClean="0">
                <a:solidFill>
                  <a:srgbClr val="0000FF"/>
                </a:solidFill>
              </a:rPr>
              <a:t>w,b</a:t>
            </a:r>
            <a:r>
              <a:rPr lang="en-US" sz="2400" dirty="0" smtClean="0">
                <a:solidFill>
                  <a:srgbClr val="0000FF"/>
                </a:solidFill>
              </a:rPr>
              <a:t> on the training set is generally NOT the min for the test set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we deal with this for the perceptron algorithm?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revisited: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regularizer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is an additional criteria to the loss function to make sure that we don’t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called a </a:t>
            </a:r>
            <a:r>
              <a:rPr lang="en-US" dirty="0" err="1" smtClean="0"/>
              <a:t>regularizer</a:t>
            </a:r>
            <a:r>
              <a:rPr lang="en-US" dirty="0" smtClean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a bias on the model forces the learning to prefer certain types of weights over others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445228"/>
              </p:ext>
            </p:extLst>
          </p:nvPr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4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18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12587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7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Should we allow all possible weights?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Any preferences?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What makes for a “simpler” model for a linear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4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Generally, we don’t want huge weights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If weights are large, a small change in a feature can result in a large change in the prediction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Also gives too much weight to any one feature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458538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51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689133"/>
              </p:ext>
            </p:extLst>
          </p:nvPr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8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458538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9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39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 5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difference between these?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013177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5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of the weights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of the squared weights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12611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6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13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Squared weights penalizes large values more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Sum of weights will penalize small values more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of the weights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of the squared weights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536460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1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74760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2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1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of the weights (1-norm)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sum of the squared weights </a:t>
            </a:r>
            <a:br>
              <a:rPr lang="en-US" sz="2400" dirty="0" smtClean="0"/>
            </a:br>
            <a:r>
              <a:rPr lang="en-US" sz="2400" dirty="0" smtClean="0"/>
              <a:t>(2-norm)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p-norm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41060"/>
              </p:ext>
            </p:extLst>
          </p:nvPr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6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Smaller values of p (p &lt; 2) encourage sparser vectors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Larger values of p discourage large weights more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536460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7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74760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8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06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lines indicate penalty = 1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example, if 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0.5</a:t>
            </a:r>
            <a:endParaRPr lang="en-US" sz="2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94097"/>
              </p:ext>
            </p:extLst>
          </p:nvPr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/>
                <a:gridCol w="769056"/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92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p-norms penalize larger weights</a:t>
            </a:r>
          </a:p>
          <a:p>
            <a:endParaRPr lang="en-US" sz="2400" dirty="0"/>
          </a:p>
          <a:p>
            <a:r>
              <a:rPr lang="en-US" sz="2400" dirty="0" smtClean="0"/>
              <a:t>p &lt; 2 tends to create sparse (i.e. lots of 0 weights)</a:t>
            </a:r>
          </a:p>
          <a:p>
            <a:endParaRPr lang="en-US" sz="2400" dirty="0"/>
          </a:p>
          <a:p>
            <a:r>
              <a:rPr lang="en-US" sz="2400" dirty="0" smtClean="0"/>
              <a:t>p &gt; 2 tends to like similar weights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230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843030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0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733798"/>
              </p:ext>
            </p:extLst>
          </p:nvPr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1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27121"/>
              </p:ext>
            </p:extLst>
          </p:nvPr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2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9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975150"/>
              </p:ext>
            </p:extLst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0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48077"/>
              </p:ext>
            </p:extLst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1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know how to solve convex minimization problems using gradient descent: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can ensure that the loss + </a:t>
            </a:r>
            <a:r>
              <a:rPr lang="en-US" sz="2400" dirty="0" err="1" smtClean="0"/>
              <a:t>regularizer</a:t>
            </a:r>
            <a:r>
              <a:rPr lang="en-US" sz="2400" dirty="0" smtClean="0"/>
              <a:t> is convex then we could still use gradient descent: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 convex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73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Convexity revisited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One definition: The line segment between any two points on the function is </a:t>
            </a:r>
            <a:r>
              <a:rPr lang="en-US" sz="2400" i="1" dirty="0" smtClean="0">
                <a:solidFill>
                  <a:srgbClr val="0000FF"/>
                </a:solidFill>
              </a:rPr>
              <a:t>above </a:t>
            </a:r>
            <a:r>
              <a:rPr lang="en-US" sz="2400" dirty="0" smtClean="0">
                <a:solidFill>
                  <a:srgbClr val="0000FF"/>
                </a:solidFill>
              </a:rPr>
              <a:t>the function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Mathematically, </a:t>
            </a:r>
            <a:r>
              <a:rPr lang="en-US" sz="2400" i="1" dirty="0" smtClean="0"/>
              <a:t>f</a:t>
            </a:r>
            <a:r>
              <a:rPr lang="en-US" sz="2400" dirty="0" smtClean="0"/>
              <a:t> is convex if for all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591797"/>
              </p:ext>
            </p:extLst>
          </p:nvPr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3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value of the function at some point between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2</a:t>
            </a:r>
            <a:endParaRPr lang="en-US" sz="2400" i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value at some point on the </a:t>
            </a:r>
            <a:r>
              <a:rPr lang="en-US" sz="2400" b="1" dirty="0" smtClean="0"/>
              <a:t>line segment </a:t>
            </a:r>
            <a:r>
              <a:rPr lang="en-US" sz="2400" dirty="0" smtClean="0"/>
              <a:t>between 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dirty="0"/>
              <a:t> and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2</a:t>
            </a:r>
            <a:endParaRPr lang="en-US" sz="2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70736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Claim: If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are convex functions then so is the function z=</a:t>
            </a:r>
            <a:r>
              <a:rPr lang="en-US" i="1" dirty="0" err="1" smtClean="0"/>
              <a:t>f+g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74116"/>
              </p:ext>
            </p:extLst>
          </p:nvPr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5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Mathematically, </a:t>
            </a:r>
            <a:r>
              <a:rPr lang="en-US" sz="2400" i="1" dirty="0" smtClean="0"/>
              <a:t>f</a:t>
            </a:r>
            <a:r>
              <a:rPr lang="en-US" sz="2400" dirty="0" smtClean="0"/>
              <a:t> is convex if for all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Prove: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673047"/>
              </p:ext>
            </p:extLst>
          </p:nvPr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6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24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862060"/>
              </p:ext>
            </p:extLst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0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19419"/>
              </p:ext>
            </p:extLst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1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783711"/>
              </p:ext>
            </p:extLst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2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3221692"/>
                </p:ext>
              </p:extLst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23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0255080"/>
                </p:ext>
              </p:extLst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24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Then, given that:</a:t>
              </a:r>
              <a:endParaRPr lang="en-US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definition of the sum of two functions: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We know:</a:t>
              </a:r>
              <a:endParaRPr lang="en-US" sz="2400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511628"/>
                </p:ext>
              </p:extLst>
            </p:nvPr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25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1608013"/>
                </p:ext>
              </p:extLst>
            </p:nvPr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26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So: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508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so far…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677" y="1566334"/>
            <a:ext cx="4026185" cy="51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2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739318"/>
              </p:ext>
            </p:extLst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2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499179"/>
              </p:ext>
            </p:extLst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3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know how to solve convex minimization problems using gradient descent: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can ensure that the loss + </a:t>
            </a:r>
            <a:r>
              <a:rPr lang="en-US" sz="2400" dirty="0" err="1" smtClean="0"/>
              <a:t>regularizer</a:t>
            </a:r>
            <a:r>
              <a:rPr lang="en-US" sz="2400" dirty="0" smtClean="0"/>
              <a:t> is convex then we could still use gradient descent: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convex as long as both loss and </a:t>
            </a:r>
            <a:r>
              <a:rPr lang="en-US" sz="2400" dirty="0" err="1" smtClean="0">
                <a:solidFill>
                  <a:srgbClr val="0000FF"/>
                </a:solidFill>
              </a:rPr>
              <a:t>regularizer</a:t>
            </a:r>
            <a:r>
              <a:rPr lang="en-US" sz="2400" dirty="0" smtClean="0">
                <a:solidFill>
                  <a:srgbClr val="0000FF"/>
                </a:solidFill>
              </a:rPr>
              <a:t> are convex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4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are convex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209802"/>
              </p:ext>
            </p:extLst>
          </p:nvPr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6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p-norms are convex for p &gt;= 1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3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80799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3330"/>
              </p:ext>
            </p:extLst>
          </p:nvPr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090918"/>
              </p:ext>
            </p:extLst>
          </p:nvPr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3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optimization criterion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91085"/>
              </p:ext>
            </p:extLst>
          </p:nvPr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2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Loss function: penalizes examples where the prediction is different than the label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Regularizer</a:t>
            </a:r>
            <a:r>
              <a:rPr lang="en-US" sz="2400" dirty="0" smtClean="0"/>
              <a:t>: penalizes large weights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Key: this function is convex allowing us to use gradient descent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8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430419"/>
              </p:ext>
            </p:extLst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7" name="Equation" r:id="rId3" imgW="2654300" imgH="431800" progId="Equation.3">
                  <p:embed/>
                </p:oleObj>
              </mc:Choice>
              <mc:Fallback>
                <p:oleObj name="Equation" r:id="rId3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909141"/>
              </p:ext>
            </p:extLst>
          </p:nvPr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8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5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541534"/>
              </p:ext>
            </p:extLst>
          </p:nvPr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7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435306"/>
              </p:ext>
            </p:extLst>
          </p:nvPr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8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59752"/>
              </p:ext>
            </p:extLst>
          </p:nvPr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9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(some math happens)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147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837979"/>
              </p:ext>
            </p:extLst>
          </p:nvPr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7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833114"/>
              </p:ext>
            </p:extLst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8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75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819040"/>
              </p:ext>
            </p:extLst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0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 to update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constant: how far from wrong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effect does the </a:t>
            </a:r>
            <a:r>
              <a:rPr lang="en-US" sz="2400" dirty="0" err="1" smtClean="0">
                <a:solidFill>
                  <a:srgbClr val="FF0000"/>
                </a:solidFill>
              </a:rPr>
              <a:t>regularizer</a:t>
            </a:r>
            <a:r>
              <a:rPr lang="en-US" sz="2400" dirty="0" smtClean="0">
                <a:solidFill>
                  <a:srgbClr val="FF0000"/>
                </a:solidFill>
              </a:rPr>
              <a:t> have?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is positive, reduces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endParaRPr lang="en-US" sz="2400" baseline="-250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is negative, increases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moves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towards 0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952186"/>
              </p:ext>
            </p:extLst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3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 to update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constant: how far from wrong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7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159339"/>
              </p:ext>
            </p:extLst>
          </p:nvPr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24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65433"/>
              </p:ext>
            </p:extLst>
          </p:nvPr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25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211449"/>
              </p:ext>
            </p:extLst>
          </p:nvPr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26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327839"/>
              </p:ext>
            </p:extLst>
          </p:nvPr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27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9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255033"/>
              </p:ext>
            </p:extLst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3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25956"/>
              </p:ext>
            </p:extLst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4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0/1 loss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010978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5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82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00297"/>
              </p:ext>
            </p:extLst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7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 to update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constant: how far from wrong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effect does the </a:t>
            </a:r>
            <a:r>
              <a:rPr lang="en-US" sz="2400" dirty="0" err="1" smtClean="0">
                <a:solidFill>
                  <a:srgbClr val="FF0000"/>
                </a:solidFill>
              </a:rPr>
              <a:t>regularizer</a:t>
            </a:r>
            <a:r>
              <a:rPr lang="en-US" sz="2400" dirty="0" smtClean="0">
                <a:solidFill>
                  <a:srgbClr val="FF0000"/>
                </a:solidFill>
              </a:rPr>
              <a:t> have?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36875"/>
              </p:ext>
            </p:extLst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1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 to update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constant: how far from wrong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is positive, reduces by a constant</a:t>
            </a:r>
            <a:endParaRPr lang="en-US" sz="2400" baseline="-250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is negative, increases by a constant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moves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towards 0</a:t>
            </a:r>
          </a:p>
          <a:p>
            <a:r>
              <a:rPr lang="en-US" sz="2400" b="1" i="1" dirty="0" smtClean="0">
                <a:solidFill>
                  <a:srgbClr val="0000FF"/>
                </a:solidFill>
              </a:rPr>
              <a:t>regardless of magnitude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9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with p-norms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L1: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L2: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 smtClean="0"/>
              <a:t>Lp</a:t>
            </a:r>
            <a:r>
              <a:rPr lang="en-US" sz="3200" b="1" dirty="0" smtClean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24359"/>
              </p:ext>
            </p:extLst>
          </p:nvPr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0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51249"/>
              </p:ext>
            </p:extLst>
          </p:nvPr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1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59236"/>
              </p:ext>
            </p:extLst>
          </p:nvPr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2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higher order norms affect the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2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r>
              <a:rPr lang="en-US" dirty="0" smtClean="0"/>
              <a:t>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 smtClean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Lp</a:t>
            </a:r>
            <a:r>
              <a:rPr lang="en-US" dirty="0" smtClean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403116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loss functions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32012"/>
              </p:ext>
            </p:extLst>
          </p:nvPr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4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Without regularization, the generic update is: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375784"/>
              </p:ext>
            </p:extLst>
          </p:nvPr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5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157199"/>
              </p:ext>
            </p:extLst>
          </p:nvPr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6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exponential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hinge loss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squared error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352307"/>
              </p:ext>
            </p:extLst>
          </p:nvPr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7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01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Many tools support these different combinations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</a:t>
            </a:r>
            <a:r>
              <a:rPr lang="en-US" dirty="0" err="1" smtClean="0"/>
              <a:t>scikit</a:t>
            </a:r>
            <a:r>
              <a:rPr lang="en-US" dirty="0" smtClean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</a:t>
            </a:r>
            <a:r>
              <a:rPr lang="en-US" dirty="0" smtClean="0">
                <a:hlinkClick r:id="rId2"/>
              </a:rPr>
              <a:t>sgd.html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6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1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830"/>
              </p:ext>
            </p:extLst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1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47343"/>
              </p:ext>
            </p:extLst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2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</a:t>
            </a:r>
            <a:r>
              <a:rPr lang="en-US" sz="2400" dirty="0" smtClean="0">
                <a:solidFill>
                  <a:srgbClr val="FF0000"/>
                </a:solidFill>
              </a:rPr>
              <a:t>surrogate loss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 a convex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urrogate loss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48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33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88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908941"/>
              </p:ext>
            </p:extLst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1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2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178162"/>
              </p:ext>
            </p:extLst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6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122261"/>
              </p:ext>
            </p:extLst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7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29310"/>
              </p:ext>
            </p:extLst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8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008210"/>
              </p:ext>
            </p:extLst>
          </p:nvPr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54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150887"/>
              </p:ext>
            </p:extLst>
          </p:nvPr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8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this doing?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4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11449</TotalTime>
  <Words>1473</Words>
  <Application>Microsoft Macintosh PowerPoint</Application>
  <PresentationFormat>On-screen Show (4:3)</PresentationFormat>
  <Paragraphs>283</Paragraphs>
  <Slides>47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Median</vt:lpstr>
      <vt:lpstr>Equation</vt:lpstr>
      <vt:lpstr>Microsoft Equation</vt:lpstr>
      <vt:lpstr>Regularization</vt:lpstr>
      <vt:lpstr>Admin</vt:lpstr>
      <vt:lpstr>Math so far…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  <vt:lpstr>Real 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2048</cp:revision>
  <cp:lastPrinted>2013-10-11T17:07:04Z</cp:lastPrinted>
  <dcterms:created xsi:type="dcterms:W3CDTF">2013-09-08T20:10:23Z</dcterms:created>
  <dcterms:modified xsi:type="dcterms:W3CDTF">2013-10-25T18:07:01Z</dcterms:modified>
</cp:coreProperties>
</file>