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7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39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3" r:id="rId16"/>
    <p:sldId id="271" r:id="rId17"/>
    <p:sldId id="275" r:id="rId18"/>
    <p:sldId id="274" r:id="rId19"/>
    <p:sldId id="276" r:id="rId20"/>
    <p:sldId id="280" r:id="rId21"/>
    <p:sldId id="283" r:id="rId22"/>
    <p:sldId id="300" r:id="rId23"/>
    <p:sldId id="302" r:id="rId24"/>
    <p:sldId id="284" r:id="rId25"/>
    <p:sldId id="303" r:id="rId26"/>
    <p:sldId id="304" r:id="rId27"/>
    <p:sldId id="289" r:id="rId28"/>
    <p:sldId id="278" r:id="rId29"/>
    <p:sldId id="305" r:id="rId30"/>
    <p:sldId id="349" r:id="rId31"/>
    <p:sldId id="306" r:id="rId32"/>
    <p:sldId id="311" r:id="rId33"/>
    <p:sldId id="312" r:id="rId34"/>
    <p:sldId id="313" r:id="rId35"/>
    <p:sldId id="318" r:id="rId36"/>
    <p:sldId id="317" r:id="rId37"/>
    <p:sldId id="319" r:id="rId38"/>
    <p:sldId id="339" r:id="rId39"/>
    <p:sldId id="341" r:id="rId40"/>
    <p:sldId id="340" r:id="rId41"/>
    <p:sldId id="342" r:id="rId42"/>
    <p:sldId id="343" r:id="rId43"/>
    <p:sldId id="344" r:id="rId44"/>
    <p:sldId id="346" r:id="rId45"/>
    <p:sldId id="347" r:id="rId46"/>
    <p:sldId id="351" r:id="rId47"/>
    <p:sldId id="34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9.emf"/><Relationship Id="rId2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often you’ll have to be able to tell from context whether the subscript refers</a:t>
            </a:r>
            <a:r>
              <a:rPr lang="en-US" baseline="0" dirty="0" smtClean="0"/>
              <a:t> to the example or the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notice, all are convex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(except hinge) are differentiable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10/24/13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10/24/13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3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41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2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45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48.emf"/><Relationship Id="rId7" Type="http://schemas.openxmlformats.org/officeDocument/2006/relationships/oleObject" Target="../embeddings/Microsoft_Equation9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7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48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m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8841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53444" y="4205111"/>
            <a:ext cx="2413000" cy="578556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3738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920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3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238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429" y="623276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62861" y="623852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3027" y="5401764"/>
            <a:ext cx="2973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Intuitively these make sense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Why change by 1?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Any other way of doing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916" y="3720278"/>
            <a:ext cx="58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parameters for DT?  Perceptron?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69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</a:t>
            </a:r>
            <a:r>
              <a:rPr lang="en-US" dirty="0"/>
              <a:t>(aka objective function)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195" y="4721001"/>
            <a:ext cx="559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criterion do decision tree learning and perceptron learning optimize?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96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</a:p>
          <a:p>
            <a:pPr marL="617220" lvl="2" indent="-342900">
              <a:spcBef>
                <a:spcPts val="700"/>
              </a:spcBef>
              <a:buSzPct val="60000"/>
              <a:buFontTx/>
              <a:buChar char="-"/>
            </a:pPr>
            <a:r>
              <a:rPr lang="en-US" sz="2600" dirty="0" smtClean="0"/>
              <a:t>e.g. training error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the algorithm should try and minimize the criteria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sometimes in a heuristic way (i.e. non-optimally)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sometimes explicitly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models in general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</a:t>
            </a:r>
            <a:r>
              <a:rPr lang="en-US" dirty="0"/>
              <a:t>(aka objective function</a:t>
            </a:r>
            <a:r>
              <a:rPr lang="en-US" dirty="0" smtClean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are the parameters we want to learn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6762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notation: indicator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9691"/>
              </p:ext>
            </p:extLst>
          </p:nvPr>
        </p:nvGraphicFramePr>
        <p:xfrm>
          <a:off x="2582510" y="2060222"/>
          <a:ext cx="3201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" name="Equation" r:id="rId3" imgW="1689100" imgH="558800" progId="Equation.3">
                  <p:embed/>
                </p:oleObj>
              </mc:Choice>
              <mc:Fallback>
                <p:oleObj name="Equation" r:id="rId3" imgW="168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510" y="2060222"/>
                        <a:ext cx="32019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999" y="3595834"/>
            <a:ext cx="805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Convenient notation for turning T/F answers into numbers/counts: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747598"/>
              </p:ext>
            </p:extLst>
          </p:nvPr>
        </p:nvGraphicFramePr>
        <p:xfrm>
          <a:off x="1677330" y="4424716"/>
          <a:ext cx="55610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" name="Equation" r:id="rId5" imgW="2933700" imgH="368300" progId="Equation.3">
                  <p:embed/>
                </p:oleObj>
              </mc:Choice>
              <mc:Fallback>
                <p:oleObj name="Equation" r:id="rId5" imgW="2933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7330" y="4424716"/>
                        <a:ext cx="55610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1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notation: dot-product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4556" y="1600200"/>
            <a:ext cx="8819444" cy="363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Sometimes it is convenient to use </a:t>
            </a:r>
            <a:r>
              <a:rPr lang="en-US" sz="2400" dirty="0" smtClean="0">
                <a:solidFill>
                  <a:srgbClr val="FF6600"/>
                </a:solidFill>
              </a:rPr>
              <a:t>vector notation</a:t>
            </a: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represent an example </a:t>
            </a:r>
            <a:r>
              <a:rPr lang="en-US" sz="2400" i="1" dirty="0" smtClean="0">
                <a:solidFill>
                  <a:srgbClr val="000000"/>
                </a:solidFill>
              </a:rPr>
              <a:t>f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i="1" dirty="0" smtClean="0">
                <a:solidFill>
                  <a:srgbClr val="000000"/>
                </a:solidFill>
              </a:rPr>
              <a:t>, f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</a:rPr>
              <a:t>, …,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 a single vector, 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Similarly, we can represent the weight vector </a:t>
            </a:r>
            <a:r>
              <a:rPr lang="en-US" sz="2400" i="1" dirty="0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i="1" dirty="0" smtClean="0">
                <a:solidFill>
                  <a:srgbClr val="000000"/>
                </a:solidFill>
              </a:rPr>
              <a:t>, w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</a:rPr>
              <a:t>, …, </a:t>
            </a: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as a single vector, </a:t>
            </a:r>
            <a:r>
              <a:rPr lang="en-US" sz="2400" i="1" dirty="0" smtClean="0">
                <a:solidFill>
                  <a:srgbClr val="000000"/>
                </a:solidFill>
              </a:rPr>
              <a:t>w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FF6600"/>
                </a:solidFill>
              </a:rPr>
              <a:t>dot-product </a:t>
            </a:r>
            <a:r>
              <a:rPr lang="en-US" sz="2400" dirty="0" smtClean="0">
                <a:solidFill>
                  <a:srgbClr val="000000"/>
                </a:solidFill>
              </a:rPr>
              <a:t>between two vectors </a:t>
            </a: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 is defined as: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39244"/>
              </p:ext>
            </p:extLst>
          </p:nvPr>
        </p:nvGraphicFramePr>
        <p:xfrm>
          <a:off x="3125788" y="5322888"/>
          <a:ext cx="1708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3" imgW="838200" imgH="482600" progId="Equation.3">
                  <p:embed/>
                </p:oleObj>
              </mc:Choice>
              <mc:Fallback>
                <p:oleObj name="Equation" r:id="rId3" imgW="838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8" y="5322888"/>
                        <a:ext cx="170815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</a:t>
            </a:r>
            <a:r>
              <a:rPr lang="en-US" dirty="0"/>
              <a:t>(aka objective function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are the parameters we want to learn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34837"/>
              </p:ext>
            </p:extLst>
          </p:nvPr>
        </p:nvGraphicFramePr>
        <p:xfrm>
          <a:off x="2800350" y="4938713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350" y="4938713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904" y="6010112"/>
            <a:ext cx="320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equation say?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32114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1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0/1 loss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6213"/>
              </p:ext>
            </p:extLst>
          </p:nvPr>
        </p:nvGraphicFramePr>
        <p:xfrm>
          <a:off x="2827338" y="1608138"/>
          <a:ext cx="31750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1608138"/>
                        <a:ext cx="31750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21628"/>
              </p:ext>
            </p:extLst>
          </p:nvPr>
        </p:nvGraphicFramePr>
        <p:xfrm>
          <a:off x="428625" y="2849563"/>
          <a:ext cx="39846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" name="Equation" r:id="rId5" imgW="1955800" imgH="482600" progId="Equation.3">
                  <p:embed/>
                </p:oleObj>
              </mc:Choice>
              <mc:Fallback>
                <p:oleObj name="Equation" r:id="rId5" imgW="1955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2849563"/>
                        <a:ext cx="3984625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49863" y="3031389"/>
            <a:ext cx="3317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distance from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308" y="4152134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whether or not the prediction and label agree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54568"/>
              </p:ext>
            </p:extLst>
          </p:nvPr>
        </p:nvGraphicFramePr>
        <p:xfrm>
          <a:off x="677863" y="4319588"/>
          <a:ext cx="3441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" name="Equation" r:id="rId7" imgW="1689100" imgH="215900" progId="Equation.3">
                  <p:embed/>
                </p:oleObj>
              </mc:Choice>
              <mc:Fallback>
                <p:oleObj name="Equation" r:id="rId7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7863" y="4319588"/>
                        <a:ext cx="34417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9904"/>
              </p:ext>
            </p:extLst>
          </p:nvPr>
        </p:nvGraphicFramePr>
        <p:xfrm>
          <a:off x="579437" y="5330825"/>
          <a:ext cx="39592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" name="Equation" r:id="rId9" imgW="1943100" imgH="457200" progId="Equation.3">
                  <p:embed/>
                </p:oleObj>
              </mc:Choice>
              <mc:Fallback>
                <p:oleObj name="Equation" r:id="rId9" imgW="1943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437" y="5330825"/>
                        <a:ext cx="39592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49863" y="5450887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total number of mistakes, aka 0/1 loss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5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15762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4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37353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5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7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6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9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loss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66600"/>
              </p:ext>
            </p:extLst>
          </p:nvPr>
        </p:nvGraphicFramePr>
        <p:xfrm>
          <a:off x="974725" y="2141538"/>
          <a:ext cx="39100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141538"/>
                        <a:ext cx="39100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793" y="4149777"/>
            <a:ext cx="4701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do this?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do we </a:t>
            </a:r>
            <a:r>
              <a:rPr lang="en-US" sz="2800" i="1" dirty="0" smtClean="0">
                <a:solidFill>
                  <a:srgbClr val="FF0000"/>
                </a:solidFill>
              </a:rPr>
              <a:t>minimize</a:t>
            </a:r>
            <a:r>
              <a:rPr lang="en-US" sz="2800" dirty="0" smtClean="0">
                <a:solidFill>
                  <a:srgbClr val="FF0000"/>
                </a:solidFill>
              </a:rPr>
              <a:t> a function?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Why is it hard for this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in one dimension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1820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we change w such that the example is right/wrong the loss will increase/decrease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over all 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new feature we add (i.e. weights) adds another dimension to this space!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06418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loss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3523"/>
              </p:ext>
            </p:extLst>
          </p:nvPr>
        </p:nvGraphicFramePr>
        <p:xfrm>
          <a:off x="976313" y="2141538"/>
          <a:ext cx="3908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2141538"/>
                        <a:ext cx="39084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80" y="3323722"/>
            <a:ext cx="674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turns out to be hard (in fact, NP-HARD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)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63" y="4002165"/>
            <a:ext cx="695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Challenge: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small changes in any w can have large changes in the loss (the change isn’t continuous)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there can be many, many local minima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at any give point, we don’t have much information to direct us towards any minima</a:t>
            </a:r>
          </a:p>
        </p:txBody>
      </p:sp>
    </p:spTree>
    <p:extLst>
      <p:ext uri="{BB962C8B-B14F-4D97-AF65-F5344CB8AC3E}">
        <p14:creationId xmlns:p14="http://schemas.microsoft.com/office/powerpoint/2010/main" val="337639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manageable loss functions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61751" y="4073689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61751" y="2138945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499" y="176961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751" y="2356556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7073" y="2356556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27073" y="2864556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77407" y="1769613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77407" y="1769613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407" y="1769613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3407" y="3414890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4740" y="3414890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4740" y="3729567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5073" y="2138945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75074" y="2138945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61629" y="2138945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61630" y="3729567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4851" y="386522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832" y="4234555"/>
            <a:ext cx="77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property/properties do we want from our loss function?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manageable loss functions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832" y="4869555"/>
            <a:ext cx="734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Ideally, continues (i.e. differentiable) so we get an indication of direction of minimization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Only one minima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163978" y="3885130"/>
            <a:ext cx="72895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349" y="3638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63978" y="2576149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1764" y="206075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2005526" y="2420926"/>
            <a:ext cx="4219222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Convex functions look something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63" y="2374898"/>
            <a:ext cx="3340100" cy="24384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27918" y="2977444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556" y="5377893"/>
            <a:ext cx="70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800" i="1" dirty="0" smtClean="0">
                <a:solidFill>
                  <a:srgbClr val="0000FF"/>
                </a:solidFill>
              </a:rPr>
              <a:t>above </a:t>
            </a:r>
            <a:r>
              <a:rPr lang="en-US" sz="2800" dirty="0" smtClean="0">
                <a:solidFill>
                  <a:srgbClr val="0000FF"/>
                </a:solidFill>
              </a:rPr>
              <a:t>the function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many applications, we really would like to minimize the 0/1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surrogate loss function </a:t>
            </a:r>
            <a:r>
              <a:rPr lang="en-US" dirty="0" smtClean="0"/>
              <a:t>is a loss function that provides an upper bound on the actual loss function (in this case, 0/1)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We’d like to identify convex surrogate loss functions to make them easier to minimize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Key to a loss function is how it scores the difference between the actual label y and the predicted label y’</a:t>
            </a:r>
          </a:p>
        </p:txBody>
      </p:sp>
    </p:spTree>
    <p:extLst>
      <p:ext uri="{BB962C8B-B14F-4D97-AF65-F5344CB8AC3E}">
        <p14:creationId xmlns:p14="http://schemas.microsoft.com/office/powerpoint/2010/main" val="79749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826" y="3306337"/>
            <a:ext cx="4825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Ideas?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Some function that is a proxy for error, but is continuous and convex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655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5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8896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Hinge: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58303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Exponential: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0775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loss: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9093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4222" y="6108890"/>
            <a:ext cx="4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do these work?  What do they penalize?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1092"/>
              </p:ext>
            </p:extLst>
          </p:nvPr>
        </p:nvGraphicFramePr>
        <p:xfrm>
          <a:off x="1409611" y="164689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" name="Equation" r:id="rId4" imgW="1155700" imgH="241300" progId="Equation.3">
                  <p:embed/>
                </p:oleObj>
              </mc:Choice>
              <mc:Fallback>
                <p:oleObj name="Equation" r:id="rId4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611" y="164689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0" y="1646893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0/1 loss: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7605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loss: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43403"/>
              </p:ext>
            </p:extLst>
          </p:nvPr>
        </p:nvGraphicFramePr>
        <p:xfrm>
          <a:off x="1615986" y="2259191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" name="Equation" r:id="rId6" imgW="1054100" imgH="228600" progId="Equation.3">
                  <p:embed/>
                </p:oleObj>
              </mc:Choice>
              <mc:Fallback>
                <p:oleObj name="Equation" r:id="rId6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5986" y="2259191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346" y="1675267"/>
            <a:ext cx="76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01618"/>
              </p:ext>
            </p:extLst>
          </p:nvPr>
        </p:nvGraphicFramePr>
        <p:xfrm>
          <a:off x="5063595" y="1646893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" name="Equation" r:id="rId8" imgW="1422400" imgH="203200" progId="Equation.3">
                  <p:embed/>
                </p:oleObj>
              </mc:Choice>
              <mc:Fallback>
                <p:oleObj name="Equation" r:id="rId8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3595" y="1646893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3105" y="2259191"/>
            <a:ext cx="13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3863"/>
              </p:ext>
            </p:extLst>
          </p:nvPr>
        </p:nvGraphicFramePr>
        <p:xfrm>
          <a:off x="5389874" y="2259191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" name="Equation" r:id="rId10" imgW="1155700" imgH="203200" progId="Equation.3">
                  <p:embed/>
                </p:oleObj>
              </mc:Choice>
              <mc:Fallback>
                <p:oleObj name="Equation" r:id="rId10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9874" y="2259191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5062" t="5872"/>
          <a:stretch/>
        </p:blipFill>
        <p:spPr>
          <a:xfrm>
            <a:off x="1409612" y="2877406"/>
            <a:ext cx="6201052" cy="38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1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2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 smtClean="0">
                <a:solidFill>
                  <a:srgbClr val="FF0000"/>
                </a:solidFill>
              </a:rPr>
              <a:t>surrogate loss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 a convex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urrogate loss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3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do this for a function?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</a:t>
            </a:r>
            <a:r>
              <a:rPr lang="en-US" sz="2800" dirty="0">
                <a:solidFill>
                  <a:srgbClr val="000000"/>
                </a:solidFill>
              </a:rPr>
              <a:t>(i.e. direction to move) in </a:t>
            </a:r>
            <a:r>
              <a:rPr lang="en-US" sz="2800" dirty="0" smtClean="0">
                <a:solidFill>
                  <a:srgbClr val="000000"/>
                </a:solidFill>
              </a:rPr>
              <a:t>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</a:t>
            </a:r>
            <a:r>
              <a:rPr lang="en-US" sz="2800" dirty="0">
                <a:solidFill>
                  <a:srgbClr val="000000"/>
                </a:solidFill>
              </a:rPr>
              <a:t>(i.e. direction to move) in </a:t>
            </a:r>
            <a:r>
              <a:rPr lang="en-US" sz="2800" dirty="0" smtClean="0">
                <a:solidFill>
                  <a:srgbClr val="000000"/>
                </a:solidFill>
              </a:rPr>
              <a:t>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08941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do?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5027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14400" y="5638800"/>
            <a:ext cx="57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learning rate (how much we want to move in the error direction, often this will change over time)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9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 smtClean="0"/>
              <a:t>hyperplanes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6600"/>
                </a:solidFill>
              </a:rPr>
              <a:t>linear model </a:t>
            </a:r>
            <a:r>
              <a:rPr lang="en-US" sz="2400" dirty="0" smtClean="0"/>
              <a:t>is a model that assumes the data is linearly separable</a:t>
            </a:r>
            <a:endParaRPr lang="en-US" sz="2400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6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741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4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21542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9522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6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5612"/>
              </p:ext>
            </p:extLst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7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77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6915"/>
              </p:ext>
            </p:extLst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doing?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update rule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50226"/>
              </p:ext>
            </p:extLst>
          </p:nvPr>
        </p:nvGraphicFramePr>
        <p:xfrm>
          <a:off x="849313" y="1738313"/>
          <a:ext cx="4689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8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38313"/>
                        <a:ext cx="46894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2605"/>
              </p:ext>
            </p:extLst>
          </p:nvPr>
        </p:nvGraphicFramePr>
        <p:xfrm>
          <a:off x="1743075" y="4027488"/>
          <a:ext cx="43227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9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27488"/>
                        <a:ext cx="43227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89" y="3326221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example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3758" y="2949223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1112" y="5023556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familiar?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717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87540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23199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2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89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3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1319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is this large/small?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4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they’re different, the more different they are, the bigger the update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669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00593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84608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1908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Model-based machine learning: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define a model, objective function (i.e. loss function), minimization algorithm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 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require that our loss function is convex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small updates towards lower losses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Perceptron learning algorithm: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exponential loss function (modulo a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13746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/>
              <a:t>m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7479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68404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33087"/>
              </p:ext>
            </p:extLst>
          </p:nvPr>
        </p:nvGraphicFramePr>
        <p:xfrm>
          <a:off x="1484313" y="570071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4313" y="570071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m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63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3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 smtClean="0">
                <a:solidFill>
                  <a:srgbClr val="0000FF"/>
                </a:solidFill>
              </a:rPr>
              <a:t>some</a:t>
            </a:r>
            <a:r>
              <a:rPr lang="en-US" sz="3200" dirty="0" smtClean="0">
                <a:solidFill>
                  <a:srgbClr val="0000FF"/>
                </a:solidFill>
              </a:rPr>
              <a:t> line that separates the data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Perceptron algorithm is one example of a linear classifier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Many, many other algorithms that learn a line (i.e. a setting of a linear combination of weights)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Goals:</a:t>
            </a:r>
          </a:p>
          <a:p>
            <a:pPr>
              <a:buFontTx/>
              <a:buChar char="-"/>
            </a:pPr>
            <a:r>
              <a:rPr lang="en-US" sz="2800" dirty="0" smtClean="0"/>
              <a:t>Explore a number of linear training algorithms</a:t>
            </a:r>
          </a:p>
          <a:p>
            <a:pPr>
              <a:buFontTx/>
              <a:buChar char="-"/>
            </a:pPr>
            <a:r>
              <a:rPr lang="en-US" sz="2800" dirty="0" smtClean="0"/>
              <a:t>Understand </a:t>
            </a:r>
            <a:r>
              <a:rPr lang="en-US" sz="2800" i="1" dirty="0" smtClean="0">
                <a:solidFill>
                  <a:srgbClr val="FF0000"/>
                </a:solidFill>
              </a:rPr>
              <a:t>why these algorithms work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2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10394</TotalTime>
  <Words>1655</Words>
  <Application>Microsoft Macintosh PowerPoint</Application>
  <PresentationFormat>On-screen Show (4:3)</PresentationFormat>
  <Paragraphs>295</Paragraphs>
  <Slides>47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Median</vt:lpstr>
      <vt:lpstr>Equation</vt:lpstr>
      <vt:lpstr>Microsoft Equation</vt:lpstr>
      <vt:lpstr>Gradient descent</vt:lpstr>
      <vt:lpstr>Admin</vt:lpstr>
      <vt:lpstr>Math background</vt:lpstr>
      <vt:lpstr>Linear models</vt:lpstr>
      <vt:lpstr>Linear models</vt:lpstr>
      <vt:lpstr>Perceptron learning algorithm</vt:lpstr>
      <vt:lpstr>Which line will it find?</vt:lpstr>
      <vt:lpstr>Which line will it find?</vt:lpstr>
      <vt:lpstr>Linear models</vt:lpstr>
      <vt:lpstr>Perceptron learning algorithm</vt:lpstr>
      <vt:lpstr>A closer look at why we got it wrong</vt:lpstr>
      <vt:lpstr>Model-based machine learning</vt:lpstr>
      <vt:lpstr>Model-based machine learning</vt:lpstr>
      <vt:lpstr>Model-based machine learning</vt:lpstr>
      <vt:lpstr>Linear models in general</vt:lpstr>
      <vt:lpstr>Some notation: indicator function</vt:lpstr>
      <vt:lpstr>Some notation: dot-product</vt:lpstr>
      <vt:lpstr>Linear models</vt:lpstr>
      <vt:lpstr>0/1 loss function</vt:lpstr>
      <vt:lpstr>Model-based machine learning</vt:lpstr>
      <vt:lpstr>Minimizing 0/1 loss</vt:lpstr>
      <vt:lpstr>Minimizing 0/1 in one dimension</vt:lpstr>
      <vt:lpstr>Minimizing 0/1 over all w</vt:lpstr>
      <vt:lpstr>Minimizing 0/1 loss</vt:lpstr>
      <vt:lpstr>More manageable loss functions</vt:lpstr>
      <vt:lpstr>More manageable loss functions</vt:lpstr>
      <vt:lpstr>Convex functions</vt:lpstr>
      <vt:lpstr>Surrogate loss functions</vt:lpstr>
      <vt:lpstr>Surrogate loss functions</vt:lpstr>
      <vt:lpstr>Surrogate loss functions</vt:lpstr>
      <vt:lpstr>Surrogate loss functions</vt:lpstr>
      <vt:lpstr>Model-based machine learning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Gradient descent</vt:lpstr>
      <vt:lpstr>Gradient descent</vt:lpstr>
      <vt:lpstr>Some maths</vt:lpstr>
      <vt:lpstr>Gradient descent</vt:lpstr>
      <vt:lpstr>Exponential update rule</vt:lpstr>
      <vt:lpstr>Perceptron learning algorithm!</vt:lpstr>
      <vt:lpstr>The constant</vt:lpstr>
      <vt:lpstr>The constant</vt:lpstr>
      <vt:lpstr>Perceptron learning algorithm!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1927</cp:revision>
  <cp:lastPrinted>2013-09-17T22:01:58Z</cp:lastPrinted>
  <dcterms:created xsi:type="dcterms:W3CDTF">2013-09-08T20:10:23Z</dcterms:created>
  <dcterms:modified xsi:type="dcterms:W3CDTF">2013-10-24T18:45:37Z</dcterms:modified>
</cp:coreProperties>
</file>