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614" r:id="rId2"/>
    <p:sldId id="574" r:id="rId3"/>
    <p:sldId id="618" r:id="rId4"/>
    <p:sldId id="647" r:id="rId5"/>
    <p:sldId id="676" r:id="rId6"/>
    <p:sldId id="677" r:id="rId7"/>
    <p:sldId id="649" r:id="rId8"/>
    <p:sldId id="650" r:id="rId9"/>
    <p:sldId id="651" r:id="rId10"/>
    <p:sldId id="652" r:id="rId11"/>
    <p:sldId id="653" r:id="rId12"/>
    <p:sldId id="654" r:id="rId13"/>
    <p:sldId id="678" r:id="rId14"/>
    <p:sldId id="632" r:id="rId15"/>
    <p:sldId id="627" r:id="rId16"/>
    <p:sldId id="581" r:id="rId17"/>
    <p:sldId id="628" r:id="rId18"/>
    <p:sldId id="583" r:id="rId19"/>
    <p:sldId id="629" r:id="rId20"/>
    <p:sldId id="633" r:id="rId21"/>
    <p:sldId id="630" r:id="rId22"/>
    <p:sldId id="584" r:id="rId23"/>
    <p:sldId id="585" r:id="rId24"/>
    <p:sldId id="634" r:id="rId25"/>
    <p:sldId id="615" r:id="rId26"/>
    <p:sldId id="624" r:id="rId27"/>
    <p:sldId id="625" r:id="rId28"/>
    <p:sldId id="679" r:id="rId29"/>
    <p:sldId id="635" r:id="rId30"/>
    <p:sldId id="589" r:id="rId31"/>
    <p:sldId id="636" r:id="rId32"/>
    <p:sldId id="590" r:id="rId33"/>
    <p:sldId id="591" r:id="rId34"/>
    <p:sldId id="637" r:id="rId35"/>
    <p:sldId id="592" r:id="rId36"/>
    <p:sldId id="593" r:id="rId37"/>
    <p:sldId id="599" r:id="rId38"/>
    <p:sldId id="638" r:id="rId39"/>
    <p:sldId id="600" r:id="rId40"/>
    <p:sldId id="639" r:id="rId41"/>
    <p:sldId id="640" r:id="rId42"/>
    <p:sldId id="601" r:id="rId43"/>
    <p:sldId id="602" r:id="rId44"/>
    <p:sldId id="604" r:id="rId45"/>
    <p:sldId id="477" r:id="rId46"/>
    <p:sldId id="478" r:id="rId47"/>
    <p:sldId id="641" r:id="rId48"/>
    <p:sldId id="479" r:id="rId49"/>
    <p:sldId id="642" r:id="rId50"/>
    <p:sldId id="606" r:id="rId51"/>
    <p:sldId id="643" r:id="rId52"/>
    <p:sldId id="607" r:id="rId53"/>
    <p:sldId id="608" r:id="rId54"/>
    <p:sldId id="644" r:id="rId55"/>
    <p:sldId id="609" r:id="rId56"/>
    <p:sldId id="645" r:id="rId57"/>
    <p:sldId id="610" r:id="rId58"/>
    <p:sldId id="646" r:id="rId59"/>
    <p:sldId id="481" r:id="rId60"/>
    <p:sldId id="611" r:id="rId61"/>
    <p:sldId id="612" r:id="rId62"/>
    <p:sldId id="613" r:id="rId6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A19"/>
    <a:srgbClr val="A40508"/>
    <a:srgbClr val="F4F3EB"/>
    <a:srgbClr val="F0EEEB"/>
    <a:srgbClr val="00A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660" autoAdjust="0"/>
  </p:normalViewPr>
  <p:slideViewPr>
    <p:cSldViewPr>
      <p:cViewPr>
        <p:scale>
          <a:sx n="100" d="100"/>
          <a:sy n="100" d="100"/>
        </p:scale>
        <p:origin x="-97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7F5C3994-4885-9D48-8269-A8A44E42B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42E9B4-9D91-B843-9E13-46FBDFE84E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4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35" tIns="47617" rIns="95235" bIns="47617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2FF522E6-1862-EC43-909E-06F202FCA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AD883-F6B4-C544-9632-F2CE3559D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ACA88-3585-224D-82EE-7119AD0F0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BFE69-833E-F742-A016-3BE173B02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2F27F-1C28-464F-A904-187F20A86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B1D2D-23D8-554E-8C22-2D1F5A68D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C5ECA-895C-DD49-9CD2-6F628C19B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D27DE-9C59-2449-8538-9E174FE65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320B4-4D11-C440-B524-761A5F7C1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D87EA-88E6-3745-AA72-4302C4FE0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24884-8D3E-EA46-87A6-4B1E9263E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274B9-8E19-DE45-A76B-907CE8870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1" charset="0"/>
              </a:defRPr>
            </a:lvl1pPr>
          </a:lstStyle>
          <a:p>
            <a:fld id="{02BC48B7-646A-5E48-BC7A-AE516D054E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Arial" pitchFamily="-11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oleObject" Target="../embeddings/Microsoft_Word_97_-_2004_Document5.doc"/><Relationship Id="rId5" Type="http://schemas.openxmlformats.org/officeDocument/2006/relationships/image" Target="../media/image1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Microsoft_Word_97_-_2004_Document6.doc"/><Relationship Id="rId5" Type="http://schemas.openxmlformats.org/officeDocument/2006/relationships/image" Target="../media/image1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Index </a:t>
            </a:r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Compression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 smtClean="0">
                <a:ea typeface="ＭＳ Ｐゴシック" pitchFamily="-111" charset="-128"/>
              </a:rPr>
              <a:t>cs458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>
                <a:ea typeface="ＭＳ Ｐゴシック" pitchFamily="-111" charset="-128"/>
              </a:rPr>
              <a:t>Fall </a:t>
            </a:r>
            <a:r>
              <a:rPr lang="en-US" sz="2000" smtClean="0">
                <a:ea typeface="ＭＳ Ｐゴシック" pitchFamily="-111" charset="-128"/>
              </a:rPr>
              <a:t>2012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lecture5-indexcompression.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flow</a:t>
            </a:r>
          </a:p>
        </p:txBody>
      </p:sp>
      <p:sp>
        <p:nvSpPr>
          <p:cNvPr id="98306" name="Rectangle 5"/>
          <p:cNvSpPr>
            <a:spLocks noChangeArrowheads="1"/>
          </p:cNvSpPr>
          <p:nvPr/>
        </p:nvSpPr>
        <p:spPr bwMode="auto">
          <a:xfrm>
            <a:off x="457200" y="2357438"/>
            <a:ext cx="193675" cy="466725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07" name="Rectangle 6"/>
          <p:cNvSpPr>
            <a:spLocks noChangeArrowheads="1"/>
          </p:cNvSpPr>
          <p:nvPr/>
        </p:nvSpPr>
        <p:spPr bwMode="auto">
          <a:xfrm>
            <a:off x="457200" y="2967038"/>
            <a:ext cx="193675" cy="466725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08" name="Rectangle 7"/>
          <p:cNvSpPr>
            <a:spLocks noChangeArrowheads="1"/>
          </p:cNvSpPr>
          <p:nvPr/>
        </p:nvSpPr>
        <p:spPr bwMode="auto">
          <a:xfrm>
            <a:off x="457200" y="3576638"/>
            <a:ext cx="193675" cy="466725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09" name="Rectangle 8"/>
          <p:cNvSpPr>
            <a:spLocks noChangeArrowheads="1"/>
          </p:cNvSpPr>
          <p:nvPr/>
        </p:nvSpPr>
        <p:spPr bwMode="auto">
          <a:xfrm>
            <a:off x="457200" y="5329238"/>
            <a:ext cx="193675" cy="466725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10" name="Text Box 12"/>
          <p:cNvSpPr txBox="1">
            <a:spLocks noChangeArrowheads="1"/>
          </p:cNvSpPr>
          <p:nvPr/>
        </p:nvSpPr>
        <p:spPr bwMode="auto">
          <a:xfrm>
            <a:off x="609600" y="4267200"/>
            <a:ext cx="785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splits</a:t>
            </a:r>
          </a:p>
        </p:txBody>
      </p:sp>
      <p:sp>
        <p:nvSpPr>
          <p:cNvPr id="98311" name="Oval 15"/>
          <p:cNvSpPr>
            <a:spLocks noChangeArrowheads="1"/>
          </p:cNvSpPr>
          <p:nvPr/>
        </p:nvSpPr>
        <p:spPr bwMode="auto">
          <a:xfrm>
            <a:off x="1965325" y="2700338"/>
            <a:ext cx="1482725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98312" name="Oval 17"/>
          <p:cNvSpPr>
            <a:spLocks noChangeArrowheads="1"/>
          </p:cNvSpPr>
          <p:nvPr/>
        </p:nvSpPr>
        <p:spPr bwMode="auto">
          <a:xfrm>
            <a:off x="1971675" y="3497263"/>
            <a:ext cx="1482725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98313" name="Oval 18"/>
          <p:cNvSpPr>
            <a:spLocks noChangeArrowheads="1"/>
          </p:cNvSpPr>
          <p:nvPr/>
        </p:nvSpPr>
        <p:spPr bwMode="auto">
          <a:xfrm>
            <a:off x="1955800" y="4792663"/>
            <a:ext cx="1482725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cxnSp>
        <p:nvCxnSpPr>
          <p:cNvPr id="98314" name="AutoShape 22"/>
          <p:cNvCxnSpPr>
            <a:cxnSpLocks noChangeShapeType="1"/>
            <a:stCxn id="98306" idx="3"/>
            <a:endCxn id="98311" idx="2"/>
          </p:cNvCxnSpPr>
          <p:nvPr/>
        </p:nvCxnSpPr>
        <p:spPr bwMode="auto">
          <a:xfrm>
            <a:off x="650875" y="2590800"/>
            <a:ext cx="131445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AutoShape 23"/>
          <p:cNvCxnSpPr>
            <a:cxnSpLocks noChangeShapeType="1"/>
            <a:stCxn id="98307" idx="3"/>
            <a:endCxn id="98312" idx="2"/>
          </p:cNvCxnSpPr>
          <p:nvPr/>
        </p:nvCxnSpPr>
        <p:spPr bwMode="auto">
          <a:xfrm>
            <a:off x="650875" y="3200401"/>
            <a:ext cx="132080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AutoShape 24"/>
          <p:cNvCxnSpPr>
            <a:cxnSpLocks noChangeShapeType="1"/>
            <a:stCxn id="98309" idx="3"/>
            <a:endCxn id="98313" idx="2"/>
          </p:cNvCxnSpPr>
          <p:nvPr/>
        </p:nvCxnSpPr>
        <p:spPr bwMode="auto">
          <a:xfrm flipV="1">
            <a:off x="650875" y="5102226"/>
            <a:ext cx="130492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17" name="AutoShape 25"/>
          <p:cNvSpPr>
            <a:spLocks noChangeArrowheads="1"/>
          </p:cNvSpPr>
          <p:nvPr/>
        </p:nvSpPr>
        <p:spPr bwMode="auto">
          <a:xfrm>
            <a:off x="3662363" y="1676400"/>
            <a:ext cx="1249362" cy="5238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Master</a:t>
            </a:r>
          </a:p>
        </p:txBody>
      </p:sp>
      <p:sp>
        <p:nvSpPr>
          <p:cNvPr id="98318" name="Rectangle 26"/>
          <p:cNvSpPr>
            <a:spLocks noChangeArrowheads="1"/>
          </p:cNvSpPr>
          <p:nvPr/>
        </p:nvSpPr>
        <p:spPr bwMode="auto">
          <a:xfrm>
            <a:off x="4066036" y="2776507"/>
            <a:ext cx="53091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a-f</a:t>
            </a:r>
          </a:p>
        </p:txBody>
      </p:sp>
      <p:sp>
        <p:nvSpPr>
          <p:cNvPr id="98319" name="Rectangle 27"/>
          <p:cNvSpPr>
            <a:spLocks noChangeArrowheads="1"/>
          </p:cNvSpPr>
          <p:nvPr/>
        </p:nvSpPr>
        <p:spPr bwMode="auto">
          <a:xfrm>
            <a:off x="4630507" y="2776507"/>
            <a:ext cx="589424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g-p</a:t>
            </a:r>
          </a:p>
        </p:txBody>
      </p: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5270369" y="2776507"/>
            <a:ext cx="57652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q-z</a:t>
            </a:r>
          </a:p>
        </p:txBody>
      </p:sp>
      <p:sp>
        <p:nvSpPr>
          <p:cNvPr id="98321" name="Rectangle 29"/>
          <p:cNvSpPr>
            <a:spLocks noChangeArrowheads="1"/>
          </p:cNvSpPr>
          <p:nvPr/>
        </p:nvSpPr>
        <p:spPr bwMode="auto">
          <a:xfrm>
            <a:off x="4081911" y="3605182"/>
            <a:ext cx="53091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a-f</a:t>
            </a:r>
          </a:p>
        </p:txBody>
      </p:sp>
      <p:sp>
        <p:nvSpPr>
          <p:cNvPr id="98322" name="Rectangle 30"/>
          <p:cNvSpPr>
            <a:spLocks noChangeArrowheads="1"/>
          </p:cNvSpPr>
          <p:nvPr/>
        </p:nvSpPr>
        <p:spPr bwMode="auto">
          <a:xfrm>
            <a:off x="4646382" y="3605182"/>
            <a:ext cx="589424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g-p</a:t>
            </a:r>
          </a:p>
        </p:txBody>
      </p:sp>
      <p:sp>
        <p:nvSpPr>
          <p:cNvPr id="98323" name="Rectangle 31"/>
          <p:cNvSpPr>
            <a:spLocks noChangeArrowheads="1"/>
          </p:cNvSpPr>
          <p:nvPr/>
        </p:nvSpPr>
        <p:spPr bwMode="auto">
          <a:xfrm>
            <a:off x="5270369" y="3605182"/>
            <a:ext cx="57652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q-z</a:t>
            </a:r>
          </a:p>
        </p:txBody>
      </p:sp>
      <p:sp>
        <p:nvSpPr>
          <p:cNvPr id="98324" name="Rectangle 32"/>
          <p:cNvSpPr>
            <a:spLocks noChangeArrowheads="1"/>
          </p:cNvSpPr>
          <p:nvPr/>
        </p:nvSpPr>
        <p:spPr bwMode="auto">
          <a:xfrm>
            <a:off x="4081911" y="4900582"/>
            <a:ext cx="53091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a-f</a:t>
            </a:r>
          </a:p>
        </p:txBody>
      </p:sp>
      <p:sp>
        <p:nvSpPr>
          <p:cNvPr id="98325" name="Rectangle 33"/>
          <p:cNvSpPr>
            <a:spLocks noChangeArrowheads="1"/>
          </p:cNvSpPr>
          <p:nvPr/>
        </p:nvSpPr>
        <p:spPr bwMode="auto">
          <a:xfrm>
            <a:off x="4646382" y="4900582"/>
            <a:ext cx="589424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g-p</a:t>
            </a:r>
          </a:p>
        </p:txBody>
      </p:sp>
      <p:sp>
        <p:nvSpPr>
          <p:cNvPr id="98326" name="Rectangle 34"/>
          <p:cNvSpPr>
            <a:spLocks noChangeArrowheads="1"/>
          </p:cNvSpPr>
          <p:nvPr/>
        </p:nvSpPr>
        <p:spPr bwMode="auto">
          <a:xfrm>
            <a:off x="5270369" y="4900582"/>
            <a:ext cx="576525" cy="400110"/>
          </a:xfrm>
          <a:prstGeom prst="rect">
            <a:avLst/>
          </a:prstGeom>
          <a:solidFill>
            <a:srgbClr val="CD4A19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q-z</a:t>
            </a:r>
          </a:p>
        </p:txBody>
      </p:sp>
      <p:cxnSp>
        <p:nvCxnSpPr>
          <p:cNvPr id="98327" name="AutoShape 38"/>
          <p:cNvCxnSpPr>
            <a:cxnSpLocks noChangeShapeType="1"/>
            <a:stCxn id="98311" idx="6"/>
            <a:endCxn id="98318" idx="1"/>
          </p:cNvCxnSpPr>
          <p:nvPr/>
        </p:nvCxnSpPr>
        <p:spPr bwMode="auto">
          <a:xfrm flipV="1">
            <a:off x="3448050" y="2976562"/>
            <a:ext cx="617986" cy="3333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8" name="AutoShape 39"/>
          <p:cNvCxnSpPr>
            <a:cxnSpLocks noChangeShapeType="1"/>
            <a:stCxn id="98312" idx="6"/>
            <a:endCxn id="98321" idx="1"/>
          </p:cNvCxnSpPr>
          <p:nvPr/>
        </p:nvCxnSpPr>
        <p:spPr bwMode="auto">
          <a:xfrm flipV="1">
            <a:off x="3454400" y="3805237"/>
            <a:ext cx="627511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9" name="AutoShape 40"/>
          <p:cNvCxnSpPr>
            <a:cxnSpLocks noChangeShapeType="1"/>
            <a:stCxn id="98313" idx="6"/>
            <a:endCxn id="98324" idx="1"/>
          </p:cNvCxnSpPr>
          <p:nvPr/>
        </p:nvCxnSpPr>
        <p:spPr bwMode="auto">
          <a:xfrm flipV="1">
            <a:off x="3438525" y="5100637"/>
            <a:ext cx="643386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30" name="Oval 41"/>
          <p:cNvSpPr>
            <a:spLocks noChangeArrowheads="1"/>
          </p:cNvSpPr>
          <p:nvPr/>
        </p:nvSpPr>
        <p:spPr bwMode="auto">
          <a:xfrm>
            <a:off x="6226175" y="2700338"/>
            <a:ext cx="1804988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98331" name="Oval 42"/>
          <p:cNvSpPr>
            <a:spLocks noChangeArrowheads="1"/>
          </p:cNvSpPr>
          <p:nvPr/>
        </p:nvSpPr>
        <p:spPr bwMode="auto">
          <a:xfrm>
            <a:off x="6249988" y="3649663"/>
            <a:ext cx="1804987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98332" name="Oval 43"/>
          <p:cNvSpPr>
            <a:spLocks noChangeArrowheads="1"/>
          </p:cNvSpPr>
          <p:nvPr/>
        </p:nvSpPr>
        <p:spPr bwMode="auto">
          <a:xfrm>
            <a:off x="6249988" y="4564063"/>
            <a:ext cx="1804987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cxnSp>
        <p:nvCxnSpPr>
          <p:cNvPr id="98333" name="AutoShape 46"/>
          <p:cNvCxnSpPr>
            <a:cxnSpLocks noChangeShapeType="1"/>
            <a:stCxn id="98318" idx="0"/>
            <a:endCxn id="98330" idx="1"/>
          </p:cNvCxnSpPr>
          <p:nvPr/>
        </p:nvCxnSpPr>
        <p:spPr bwMode="auto">
          <a:xfrm rot="16200000" flipH="1">
            <a:off x="5403751" y="1704250"/>
            <a:ext cx="14500" cy="2159015"/>
          </a:xfrm>
          <a:prstGeom prst="bentConnector3">
            <a:avLst>
              <a:gd name="adj1" fmla="val -21018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4" name="AutoShape 47"/>
          <p:cNvCxnSpPr>
            <a:cxnSpLocks noChangeShapeType="1"/>
            <a:stCxn id="98321" idx="0"/>
            <a:endCxn id="98330" idx="3"/>
          </p:cNvCxnSpPr>
          <p:nvPr/>
        </p:nvCxnSpPr>
        <p:spPr bwMode="auto">
          <a:xfrm rot="5400000" flipH="1" flipV="1">
            <a:off x="5230745" y="2345418"/>
            <a:ext cx="376388" cy="214314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AutoShape 50"/>
          <p:cNvCxnSpPr>
            <a:cxnSpLocks noChangeShapeType="1"/>
            <a:stCxn id="98324" idx="0"/>
            <a:endCxn id="98330" idx="3"/>
          </p:cNvCxnSpPr>
          <p:nvPr/>
        </p:nvCxnSpPr>
        <p:spPr bwMode="auto">
          <a:xfrm rot="5400000" flipH="1" flipV="1">
            <a:off x="4583045" y="2993118"/>
            <a:ext cx="1671788" cy="214314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36" name="AutoShape 51"/>
          <p:cNvSpPr>
            <a:spLocks noChangeArrowheads="1"/>
          </p:cNvSpPr>
          <p:nvPr/>
        </p:nvSpPr>
        <p:spPr bwMode="auto">
          <a:xfrm>
            <a:off x="8229600" y="26336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37" name="AutoShape 52"/>
          <p:cNvSpPr>
            <a:spLocks noChangeArrowheads="1"/>
          </p:cNvSpPr>
          <p:nvPr/>
        </p:nvSpPr>
        <p:spPr bwMode="auto">
          <a:xfrm>
            <a:off x="8229600" y="36242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38" name="AutoShape 53"/>
          <p:cNvSpPr>
            <a:spLocks noChangeArrowheads="1"/>
          </p:cNvSpPr>
          <p:nvPr/>
        </p:nvSpPr>
        <p:spPr bwMode="auto">
          <a:xfrm>
            <a:off x="8229600" y="45386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39" name="Text Box 54"/>
          <p:cNvSpPr txBox="1">
            <a:spLocks noChangeArrowheads="1"/>
          </p:cNvSpPr>
          <p:nvPr/>
        </p:nvSpPr>
        <p:spPr bwMode="auto">
          <a:xfrm>
            <a:off x="7713663" y="1944688"/>
            <a:ext cx="1431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Postings</a:t>
            </a:r>
          </a:p>
        </p:txBody>
      </p:sp>
      <p:cxnSp>
        <p:nvCxnSpPr>
          <p:cNvPr id="98340" name="AutoShape 55"/>
          <p:cNvCxnSpPr>
            <a:cxnSpLocks noChangeShapeType="1"/>
            <a:stCxn id="98330" idx="6"/>
            <a:endCxn id="98336" idx="2"/>
          </p:cNvCxnSpPr>
          <p:nvPr/>
        </p:nvCxnSpPr>
        <p:spPr bwMode="auto">
          <a:xfrm flipV="1">
            <a:off x="8031163" y="2976563"/>
            <a:ext cx="198437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41" name="Text Box 56"/>
          <p:cNvSpPr txBox="1">
            <a:spLocks noChangeArrowheads="1"/>
          </p:cNvSpPr>
          <p:nvPr/>
        </p:nvSpPr>
        <p:spPr bwMode="auto">
          <a:xfrm>
            <a:off x="8478376" y="2819400"/>
            <a:ext cx="5309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a-f</a:t>
            </a:r>
          </a:p>
        </p:txBody>
      </p:sp>
      <p:sp>
        <p:nvSpPr>
          <p:cNvPr id="98342" name="Text Box 57"/>
          <p:cNvSpPr txBox="1">
            <a:spLocks noChangeArrowheads="1"/>
          </p:cNvSpPr>
          <p:nvPr/>
        </p:nvSpPr>
        <p:spPr bwMode="auto">
          <a:xfrm>
            <a:off x="8478376" y="3810000"/>
            <a:ext cx="5894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g-p</a:t>
            </a:r>
          </a:p>
        </p:txBody>
      </p:sp>
      <p:sp>
        <p:nvSpPr>
          <p:cNvPr id="98343" name="Text Box 58"/>
          <p:cNvSpPr txBox="1">
            <a:spLocks noChangeArrowheads="1"/>
          </p:cNvSpPr>
          <p:nvPr/>
        </p:nvSpPr>
        <p:spPr bwMode="auto">
          <a:xfrm>
            <a:off x="8468851" y="4648200"/>
            <a:ext cx="576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q-z</a:t>
            </a:r>
          </a:p>
        </p:txBody>
      </p:sp>
      <p:cxnSp>
        <p:nvCxnSpPr>
          <p:cNvPr id="98344" name="AutoShape 62"/>
          <p:cNvCxnSpPr>
            <a:cxnSpLocks noChangeShapeType="1"/>
            <a:stCxn id="98331" idx="6"/>
            <a:endCxn id="98337" idx="2"/>
          </p:cNvCxnSpPr>
          <p:nvPr/>
        </p:nvCxnSpPr>
        <p:spPr bwMode="auto">
          <a:xfrm>
            <a:off x="8054975" y="3959225"/>
            <a:ext cx="174625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45" name="AutoShape 63"/>
          <p:cNvCxnSpPr>
            <a:cxnSpLocks noChangeShapeType="1"/>
            <a:stCxn id="98332" idx="6"/>
            <a:endCxn id="98338" idx="2"/>
          </p:cNvCxnSpPr>
          <p:nvPr/>
        </p:nvCxnSpPr>
        <p:spPr bwMode="auto">
          <a:xfrm>
            <a:off x="8054975" y="4873625"/>
            <a:ext cx="174625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46" name="Line 67"/>
          <p:cNvSpPr>
            <a:spLocks noChangeShapeType="1"/>
          </p:cNvSpPr>
          <p:nvPr/>
        </p:nvSpPr>
        <p:spPr bwMode="auto">
          <a:xfrm flipH="1">
            <a:off x="2667000" y="1981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47" name="Line 68"/>
          <p:cNvSpPr>
            <a:spLocks noChangeShapeType="1"/>
          </p:cNvSpPr>
          <p:nvPr/>
        </p:nvSpPr>
        <p:spPr bwMode="auto">
          <a:xfrm>
            <a:off x="4876800" y="1905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48" name="Text Box 69"/>
          <p:cNvSpPr txBox="1">
            <a:spLocks noChangeArrowheads="1"/>
          </p:cNvSpPr>
          <p:nvPr/>
        </p:nvSpPr>
        <p:spPr bwMode="auto">
          <a:xfrm>
            <a:off x="2362200" y="1752600"/>
            <a:ext cx="1039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 dirty="0"/>
              <a:t>assign</a:t>
            </a:r>
          </a:p>
        </p:txBody>
      </p:sp>
      <p:sp>
        <p:nvSpPr>
          <p:cNvPr id="98349" name="Text Box 70"/>
          <p:cNvSpPr txBox="1">
            <a:spLocks noChangeArrowheads="1"/>
          </p:cNvSpPr>
          <p:nvPr/>
        </p:nvSpPr>
        <p:spPr bwMode="auto">
          <a:xfrm>
            <a:off x="5665828" y="1676400"/>
            <a:ext cx="1039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 dirty="0"/>
              <a:t>assign</a:t>
            </a:r>
          </a:p>
        </p:txBody>
      </p:sp>
      <p:sp>
        <p:nvSpPr>
          <p:cNvPr id="98350" name="TextBox 61"/>
          <p:cNvSpPr txBox="1">
            <a:spLocks noChangeArrowheads="1"/>
          </p:cNvSpPr>
          <p:nvPr/>
        </p:nvSpPr>
        <p:spPr bwMode="auto">
          <a:xfrm>
            <a:off x="2133600" y="57912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/>
              <a:t>Map</a:t>
            </a:r>
          </a:p>
          <a:p>
            <a:pPr eaLnBrk="1" hangingPunct="1"/>
            <a:r>
              <a:rPr lang="en-US" i="1" dirty="0"/>
              <a:t>phase</a:t>
            </a:r>
          </a:p>
        </p:txBody>
      </p:sp>
      <p:sp>
        <p:nvSpPr>
          <p:cNvPr id="98351" name="TextBox 62"/>
          <p:cNvSpPr txBox="1">
            <a:spLocks noChangeArrowheads="1"/>
          </p:cNvSpPr>
          <p:nvPr/>
        </p:nvSpPr>
        <p:spPr bwMode="auto">
          <a:xfrm>
            <a:off x="3810000" y="5943600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Segment files</a:t>
            </a:r>
          </a:p>
        </p:txBody>
      </p:sp>
      <p:sp>
        <p:nvSpPr>
          <p:cNvPr id="98352" name="TextBox 63"/>
          <p:cNvSpPr txBox="1">
            <a:spLocks noChangeArrowheads="1"/>
          </p:cNvSpPr>
          <p:nvPr/>
        </p:nvSpPr>
        <p:spPr bwMode="auto">
          <a:xfrm>
            <a:off x="6477000" y="5799138"/>
            <a:ext cx="1227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Reduce</a:t>
            </a:r>
          </a:p>
          <a:p>
            <a:pPr eaLnBrk="1" hangingPunct="1"/>
            <a:r>
              <a:rPr lang="en-US" i="1"/>
              <a:t>phase</a:t>
            </a:r>
          </a:p>
        </p:txBody>
      </p:sp>
    </p:spTree>
    <p:extLst>
      <p:ext uri="{BB962C8B-B14F-4D97-AF65-F5344CB8AC3E}">
        <p14:creationId xmlns:p14="http://schemas.microsoft.com/office/powerpoint/2010/main" val="239033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MapReduce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MapReduce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(Dean and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Ghemawat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2004) is a robust and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simple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framework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for distributed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computing without having to write code for the distribution part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Google indexing system (ca. 2002) consists of a number of phases, each implemented in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MapReduce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MapReduce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and similar type setups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are hugely popular for web-scale development!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2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MapReduce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Index construction is just one phase</a:t>
            </a:r>
          </a:p>
          <a:p>
            <a:pPr marL="0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After indexing, we need to be ready to answer queries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There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are two ways to we can partition the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index: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 i="1" dirty="0">
                <a:latin typeface="Arial" charset="0"/>
                <a:ea typeface="ＭＳ Ｐゴシック" charset="0"/>
              </a:rPr>
              <a:t>Term-partitioned: </a:t>
            </a:r>
            <a:r>
              <a:rPr lang="en-US" sz="1800" dirty="0">
                <a:latin typeface="Arial" charset="0"/>
                <a:ea typeface="ＭＳ Ｐゴシック" charset="0"/>
              </a:rPr>
              <a:t>one machine handles a </a:t>
            </a:r>
            <a:r>
              <a:rPr lang="en-US" sz="1800" dirty="0" err="1">
                <a:latin typeface="Arial" charset="0"/>
                <a:ea typeface="ＭＳ Ｐゴシック" charset="0"/>
              </a:rPr>
              <a:t>subrange</a:t>
            </a:r>
            <a:r>
              <a:rPr lang="en-US" sz="1800" dirty="0">
                <a:latin typeface="Arial" charset="0"/>
                <a:ea typeface="ＭＳ Ｐゴシック" charset="0"/>
              </a:rPr>
              <a:t> of terms</a:t>
            </a:r>
          </a:p>
          <a:p>
            <a:pPr lvl="1" eaLnBrk="1" hangingPunct="1"/>
            <a:r>
              <a:rPr lang="en-US" sz="1800" i="1" dirty="0">
                <a:latin typeface="Arial" charset="0"/>
                <a:ea typeface="ＭＳ Ｐゴシック" charset="0"/>
              </a:rPr>
              <a:t>Document-partitioned: </a:t>
            </a:r>
            <a:r>
              <a:rPr lang="en-US" sz="1800" dirty="0">
                <a:latin typeface="Arial" charset="0"/>
                <a:ea typeface="ＭＳ Ｐゴシック" charset="0"/>
              </a:rPr>
              <a:t>one machine handles a </a:t>
            </a:r>
            <a:r>
              <a:rPr lang="en-US" sz="1800" dirty="0" err="1">
                <a:latin typeface="Arial" charset="0"/>
                <a:ea typeface="ＭＳ Ｐゴシック" charset="0"/>
              </a:rPr>
              <a:t>subrange</a:t>
            </a:r>
            <a:r>
              <a:rPr lang="en-US" sz="1800" dirty="0">
                <a:latin typeface="Arial" charset="0"/>
                <a:ea typeface="ＭＳ Ｐゴシック" charset="0"/>
              </a:rPr>
              <a:t> of documents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Which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 you think search engines use? Why?</a:t>
            </a:r>
          </a:p>
        </p:txBody>
      </p:sp>
      <p:sp>
        <p:nvSpPr>
          <p:cNvPr id="4" name="Text Box 2080"/>
          <p:cNvSpPr txBox="1">
            <a:spLocks noChangeArrowheads="1"/>
          </p:cNvSpPr>
          <p:nvPr/>
        </p:nvSpPr>
        <p:spPr bwMode="auto">
          <a:xfrm>
            <a:off x="3048000" y="51689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1</a:t>
            </a:r>
          </a:p>
        </p:txBody>
      </p:sp>
      <p:sp>
        <p:nvSpPr>
          <p:cNvPr id="5" name="Text Box 2081"/>
          <p:cNvSpPr txBox="1">
            <a:spLocks noChangeArrowheads="1"/>
          </p:cNvSpPr>
          <p:nvPr/>
        </p:nvSpPr>
        <p:spPr bwMode="auto">
          <a:xfrm>
            <a:off x="3048000" y="55499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2</a:t>
            </a:r>
          </a:p>
        </p:txBody>
      </p:sp>
      <p:sp>
        <p:nvSpPr>
          <p:cNvPr id="6" name="Text Box 2081"/>
          <p:cNvSpPr txBox="1">
            <a:spLocks noChangeArrowheads="1"/>
          </p:cNvSpPr>
          <p:nvPr/>
        </p:nvSpPr>
        <p:spPr bwMode="auto">
          <a:xfrm>
            <a:off x="3048000" y="63246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n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962400" y="51689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91000" y="5245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419600" y="51689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648200" y="5245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962400" y="55499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191000" y="5626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419600" y="55499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4648200" y="5626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962400" y="640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191000" y="647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419600" y="640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648200" y="647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657600" y="5638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8228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Compression techniques attempt to decrease the space required to store an index</a:t>
            </a:r>
          </a:p>
          <a:p>
            <a:pPr>
              <a:buFont typeface="Wingdings" pitchFamily="-65" charset="2"/>
              <a:buChar char="n"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What other benefits does compression have?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dirty="0" smtClean="0"/>
              <a:t>Keep more stuff in memory (increases speed)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dirty="0" smtClean="0"/>
              <a:t>Increase data transfer from disk to memory</a:t>
            </a:r>
          </a:p>
          <a:p>
            <a:pPr lvl="2">
              <a:buFont typeface="Wingdings" pitchFamily="-65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[read compressed data and decompress] is faster than [read uncompressed data]</a:t>
            </a:r>
          </a:p>
          <a:p>
            <a:pPr lvl="2">
              <a:buFont typeface="Wingdings" pitchFamily="-65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What does this assume?</a:t>
            </a:r>
          </a:p>
          <a:p>
            <a:pPr lvl="3">
              <a:buFont typeface="Wingdings" pitchFamily="-65" charset="2"/>
              <a:buChar char="n"/>
              <a:defRPr/>
            </a:pPr>
            <a:r>
              <a:rPr lang="en-US" dirty="0" smtClean="0"/>
              <a:t>Decompression algorithms are fast</a:t>
            </a:r>
          </a:p>
          <a:p>
            <a:pPr lvl="3">
              <a:buFont typeface="Wingdings" pitchFamily="-65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True of the decompression algorithms we use</a:t>
            </a:r>
          </a:p>
        </p:txBody>
      </p:sp>
    </p:spTree>
    <p:extLst>
      <p:ext uri="{BB962C8B-B14F-4D97-AF65-F5344CB8AC3E}">
        <p14:creationId xmlns:p14="http://schemas.microsoft.com/office/powerpoint/2010/main" val="321958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62050"/>
          </a:xfrm>
        </p:spPr>
        <p:txBody>
          <a:bodyPr/>
          <a:lstStyle/>
          <a:p>
            <a:r>
              <a:rPr lang="en-US" sz="4000" b="0" dirty="0" smtClean="0"/>
              <a:t>How does the vocabulary size grow with the size of the corpus?</a:t>
            </a:r>
            <a:endParaRPr lang="en-US" sz="4000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3334" y="1905000"/>
            <a:ext cx="5719466" cy="4500265"/>
            <a:chOff x="1290934" y="1905000"/>
            <a:chExt cx="5719466" cy="4500265"/>
          </a:xfrm>
        </p:grpSpPr>
        <p:sp>
          <p:nvSpPr>
            <p:cNvPr id="7" name="TextBox 6"/>
            <p:cNvSpPr txBox="1"/>
            <p:nvPr/>
          </p:nvSpPr>
          <p:spPr>
            <a:xfrm>
              <a:off x="2435466" y="5943600"/>
              <a:ext cx="3584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number of documents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36199" y="3457597"/>
              <a:ext cx="2571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vocabulary size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133600" y="2133600"/>
              <a:ext cx="4419600" cy="3657600"/>
            </a:xfrm>
            <a:custGeom>
              <a:avLst/>
              <a:gdLst>
                <a:gd name="connsiteX0" fmla="*/ 0 w 3581400"/>
                <a:gd name="connsiteY0" fmla="*/ 2755900 h 2755900"/>
                <a:gd name="connsiteX1" fmla="*/ 635000 w 3581400"/>
                <a:gd name="connsiteY1" fmla="*/ 685800 h 2755900"/>
                <a:gd name="connsiteX2" fmla="*/ 3581400 w 3581400"/>
                <a:gd name="connsiteY2" fmla="*/ 0 h 275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81400" h="2755900">
                  <a:moveTo>
                    <a:pt x="0" y="2755900"/>
                  </a:moveTo>
                  <a:cubicBezTo>
                    <a:pt x="19050" y="1950508"/>
                    <a:pt x="38100" y="1145117"/>
                    <a:pt x="635000" y="685800"/>
                  </a:cubicBezTo>
                  <a:cubicBezTo>
                    <a:pt x="1231900" y="226483"/>
                    <a:pt x="3581400" y="0"/>
                    <a:pt x="3581400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62050"/>
          </a:xfrm>
        </p:spPr>
        <p:txBody>
          <a:bodyPr/>
          <a:lstStyle/>
          <a:p>
            <a:r>
              <a:rPr lang="en-US" sz="4000" b="0" dirty="0" smtClean="0"/>
              <a:t>How does the vocabulary size grow with the size of the corpus?</a:t>
            </a:r>
            <a:endParaRPr lang="en-US" sz="4000" b="0" dirty="0"/>
          </a:p>
        </p:txBody>
      </p:sp>
      <p:pic>
        <p:nvPicPr>
          <p:cNvPr id="16387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676400"/>
            <a:ext cx="4860925" cy="4487862"/>
          </a:xfrm>
        </p:spPr>
      </p:pic>
      <p:sp>
        <p:nvSpPr>
          <p:cNvPr id="7" name="TextBox 6"/>
          <p:cNvSpPr txBox="1"/>
          <p:nvPr/>
        </p:nvSpPr>
        <p:spPr>
          <a:xfrm>
            <a:off x="1752600" y="6248400"/>
            <a:ext cx="50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number of documents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38195" y="3457597"/>
            <a:ext cx="402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vocabulary size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Heaps’ law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Does this explain the plot we saw before?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does this say about the vocabulary size as we increase the number of documents?</a:t>
            </a:r>
          </a:p>
          <a:p>
            <a:pPr lvl="1"/>
            <a:r>
              <a:rPr lang="en-US" sz="2000" dirty="0" smtClean="0"/>
              <a:t>there are almost always new words to be seen: increasing the number of documents increases the vocabulary size</a:t>
            </a:r>
          </a:p>
          <a:p>
            <a:pPr lvl="1"/>
            <a:r>
              <a:rPr lang="en-US" sz="2000" dirty="0" smtClean="0"/>
              <a:t>to get a linear increase in </a:t>
            </a:r>
            <a:r>
              <a:rPr lang="en-US" sz="2000" dirty="0" err="1" smtClean="0"/>
              <a:t>vocab</a:t>
            </a:r>
            <a:r>
              <a:rPr lang="en-US" sz="2000" dirty="0" smtClean="0"/>
              <a:t> size, need to add exponential number of documents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4338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vocab size = k (tokens)</a:t>
            </a:r>
            <a:r>
              <a:rPr lang="en-US" sz="2800" baseline="30000" dirty="0" smtClean="0">
                <a:solidFill>
                  <a:srgbClr val="0000FF"/>
                </a:solidFill>
              </a:rPr>
              <a:t>b</a:t>
            </a:r>
            <a:endParaRPr lang="en-US" sz="2800" baseline="30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8182" y="2057400"/>
            <a:ext cx="1574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dirty="0" smtClean="0">
                <a:solidFill>
                  <a:srgbClr val="0000FF"/>
                </a:solidFill>
              </a:rPr>
              <a:t> = k T</a:t>
            </a:r>
            <a:r>
              <a:rPr lang="en-US" sz="2800" baseline="30000" dirty="0" smtClean="0">
                <a:solidFill>
                  <a:srgbClr val="0000FF"/>
                </a:solidFill>
              </a:rPr>
              <a:t>b</a:t>
            </a:r>
            <a:endParaRPr lang="en-US" sz="2800" baseline="30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3159" y="3276600"/>
            <a:ext cx="409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log V= log k + b log(T)</a:t>
            </a:r>
            <a:endParaRPr lang="en-US" sz="2800" baseline="300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8100" y="1575137"/>
            <a:ext cx="2501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Typical values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30 </a:t>
            </a:r>
            <a:r>
              <a:rPr lang="en-US" sz="2000" dirty="0"/>
              <a:t>≤ </a:t>
            </a:r>
            <a:r>
              <a:rPr lang="en-US" sz="2000" i="1" dirty="0"/>
              <a:t>k</a:t>
            </a:r>
            <a:r>
              <a:rPr lang="en-US" sz="2000" dirty="0"/>
              <a:t> ≤ </a:t>
            </a:r>
            <a:r>
              <a:rPr lang="en-US" sz="2000" dirty="0" smtClean="0"/>
              <a:t>100</a:t>
            </a:r>
            <a:br>
              <a:rPr lang="en-US" sz="2000" dirty="0" smtClean="0"/>
            </a:b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≈ 0.5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534400" cy="1162050"/>
          </a:xfrm>
        </p:spPr>
        <p:txBody>
          <a:bodyPr/>
          <a:lstStyle/>
          <a:p>
            <a:r>
              <a:rPr lang="en-US" sz="3600" b="0" dirty="0" smtClean="0"/>
              <a:t>vocab growth vs. size of the corpus</a:t>
            </a:r>
            <a:endParaRPr lang="en-US" sz="3600" b="0" dirty="0"/>
          </a:p>
        </p:txBody>
      </p:sp>
      <p:pic>
        <p:nvPicPr>
          <p:cNvPr id="16387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599" y="1676400"/>
            <a:ext cx="4860925" cy="4487862"/>
          </a:xfrm>
        </p:spPr>
      </p:pic>
      <p:sp>
        <p:nvSpPr>
          <p:cNvPr id="7" name="TextBox 6"/>
          <p:cNvSpPr txBox="1"/>
          <p:nvPr/>
        </p:nvSpPr>
        <p:spPr>
          <a:xfrm>
            <a:off x="914399" y="6248400"/>
            <a:ext cx="50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number of documents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476396" y="3457597"/>
            <a:ext cx="402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vocabulary size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5867400" y="1600200"/>
            <a:ext cx="3200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log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10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 = 0.49 log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10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 + 1.64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the best least squares fit.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 = 10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1.64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0.49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A40508"/>
                </a:solidFill>
                <a:effectLst/>
                <a:uLnTx/>
                <a:uFillTx/>
                <a:latin typeface="+mn-lt"/>
              </a:rPr>
              <a:t> </a:t>
            </a:r>
            <a:endParaRPr lang="en-US" sz="1800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1.64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≈ 44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0.49.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609600" y="38862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 token normalization techniques and similar efforts like spelling correction interact with Heaps’ law?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300" y="1853863"/>
            <a:ext cx="4338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vocab size = k (tokens)</a:t>
            </a:r>
            <a:r>
              <a:rPr lang="en-US" sz="2800" baseline="30000" dirty="0" smtClean="0">
                <a:solidFill>
                  <a:srgbClr val="0000FF"/>
                </a:solidFill>
              </a:rPr>
              <a:t>b</a:t>
            </a:r>
            <a:endParaRPr lang="en-US" sz="2800" baseline="30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0282" y="2311063"/>
            <a:ext cx="1574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dirty="0" smtClean="0">
                <a:solidFill>
                  <a:srgbClr val="0000FF"/>
                </a:solidFill>
              </a:rPr>
              <a:t> = k T</a:t>
            </a:r>
            <a:r>
              <a:rPr lang="en-US" sz="2800" baseline="30000" dirty="0" smtClean="0">
                <a:solidFill>
                  <a:srgbClr val="0000FF"/>
                </a:solidFill>
              </a:rPr>
              <a:t>b</a:t>
            </a:r>
            <a:endParaRPr lang="en-US" sz="2800" baseline="300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828800"/>
            <a:ext cx="2501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Typical values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30 </a:t>
            </a:r>
            <a:r>
              <a:rPr lang="en-US" sz="2000" dirty="0"/>
              <a:t>≤ </a:t>
            </a:r>
            <a:r>
              <a:rPr lang="en-US" sz="2000" i="1" dirty="0"/>
              <a:t>k</a:t>
            </a:r>
            <a:r>
              <a:rPr lang="en-US" sz="2000" dirty="0"/>
              <a:t> ≤ </a:t>
            </a:r>
            <a:r>
              <a:rPr lang="en-US" sz="2000" dirty="0" smtClean="0"/>
              <a:t>100</a:t>
            </a:r>
            <a:br>
              <a:rPr lang="en-US" sz="2000" dirty="0" smtClean="0"/>
            </a:b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≈ 0.5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Heaps’ law and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 compression is the task of reducing the memory requirement for storing the index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implications does Heaps’ law have for compression?</a:t>
            </a:r>
          </a:p>
          <a:p>
            <a:pPr lvl="1"/>
            <a:r>
              <a:rPr lang="en-US" dirty="0" smtClean="0"/>
              <a:t>Dictionary sizes will continue to increase</a:t>
            </a:r>
          </a:p>
          <a:p>
            <a:pPr lvl="1"/>
            <a:r>
              <a:rPr lang="en-US" dirty="0" smtClean="0"/>
              <a:t>Dictionaries can be very large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1?</a:t>
            </a:r>
          </a:p>
          <a:p>
            <a:r>
              <a:rPr lang="en-US" dirty="0" smtClean="0"/>
              <a:t>Homework 2 out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“What I did last summer” lunch talks today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z="3600" b="0" dirty="0" smtClean="0"/>
              <a:t>How does a word’s frequency relate to it’s frequency rank</a:t>
            </a:r>
            <a:endParaRPr lang="en-US" sz="3600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90937" y="1905000"/>
            <a:ext cx="5719463" cy="4500265"/>
            <a:chOff x="1290937" y="1905000"/>
            <a:chExt cx="5719463" cy="4500265"/>
          </a:xfrm>
        </p:grpSpPr>
        <p:sp>
          <p:nvSpPr>
            <p:cNvPr id="7" name="TextBox 6"/>
            <p:cNvSpPr txBox="1"/>
            <p:nvPr/>
          </p:nvSpPr>
          <p:spPr>
            <a:xfrm>
              <a:off x="2435466" y="5943600"/>
              <a:ext cx="3531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word’s frequency rank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68863" y="3457597"/>
              <a:ext cx="2505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word frequency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133600" y="1943100"/>
              <a:ext cx="4152900" cy="3556000"/>
            </a:xfrm>
            <a:custGeom>
              <a:avLst/>
              <a:gdLst>
                <a:gd name="connsiteX0" fmla="*/ 38100 w 4152900"/>
                <a:gd name="connsiteY0" fmla="*/ 0 h 3556000"/>
                <a:gd name="connsiteX1" fmla="*/ 685800 w 4152900"/>
                <a:gd name="connsiteY1" fmla="*/ 2781300 h 3556000"/>
                <a:gd name="connsiteX2" fmla="*/ 4152900 w 4152900"/>
                <a:gd name="connsiteY2" fmla="*/ 3556000 h 35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2900" h="3556000">
                  <a:moveTo>
                    <a:pt x="38100" y="0"/>
                  </a:moveTo>
                  <a:cubicBezTo>
                    <a:pt x="19050" y="1094316"/>
                    <a:pt x="0" y="2188633"/>
                    <a:pt x="685800" y="2781300"/>
                  </a:cubicBezTo>
                  <a:cubicBezTo>
                    <a:pt x="1371600" y="3373967"/>
                    <a:pt x="4152900" y="3556000"/>
                    <a:pt x="4152900" y="355600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does a word’s frequency relate to it’s frequency rank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4498564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6096000"/>
            <a:ext cx="398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frequency rank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137" y="3432135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the 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Zipf’s law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natural language, there are a few very frequent terms and very many very rare </a:t>
            </a:r>
            <a:r>
              <a:rPr lang="en-US" sz="2400" dirty="0" smtClean="0"/>
              <a:t>terms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Zipf’s</a:t>
            </a:r>
            <a:r>
              <a:rPr lang="en-US" sz="2400" dirty="0"/>
              <a:t> law: The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err="1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most frequent term has frequency proportional to 1/</a:t>
            </a:r>
            <a:r>
              <a:rPr lang="en-US" sz="2400" i="1" dirty="0"/>
              <a:t>i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i="1" dirty="0" smtClean="0"/>
              <a:t>c</a:t>
            </a:r>
            <a:r>
              <a:rPr lang="en-US" sz="2400" dirty="0" smtClean="0"/>
              <a:t> is a constant</a:t>
            </a:r>
            <a:endParaRPr lang="en-US" sz="2400" i="1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9800" y="3743980"/>
            <a:ext cx="302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frequency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∝ </a:t>
            </a:r>
            <a:r>
              <a:rPr lang="en-US" sz="2800" dirty="0" err="1" smtClean="0">
                <a:solidFill>
                  <a:srgbClr val="0000FF"/>
                </a:solidFill>
              </a:rPr>
              <a:t>c/i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435024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log(frequency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) ∝ log </a:t>
            </a:r>
            <a:r>
              <a:rPr lang="en-US" sz="2800" dirty="0" err="1" smtClean="0">
                <a:solidFill>
                  <a:srgbClr val="0000FF"/>
                </a:solidFill>
              </a:rPr>
              <a:t>c</a:t>
            </a:r>
            <a:r>
              <a:rPr lang="en-US" sz="2800" dirty="0" smtClean="0">
                <a:solidFill>
                  <a:srgbClr val="0000FF"/>
                </a:solidFill>
              </a:rPr>
              <a:t> – log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</a:t>
            </a:r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the most frequent term (</a:t>
            </a:r>
            <a:r>
              <a:rPr lang="en-US" sz="2400" i="1" dirty="0">
                <a:solidFill>
                  <a:srgbClr val="008000"/>
                </a:solidFill>
              </a:rPr>
              <a:t>the</a:t>
            </a:r>
            <a:r>
              <a:rPr lang="en-US" sz="2400" dirty="0">
                <a:solidFill>
                  <a:srgbClr val="FF0000"/>
                </a:solidFill>
              </a:rPr>
              <a:t>) occurs cf</a:t>
            </a:r>
            <a:r>
              <a:rPr lang="en-US" sz="2400" i="1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times, how often do the 2</a:t>
            </a:r>
            <a:r>
              <a:rPr lang="en-US" sz="2400" baseline="30000" dirty="0" smtClean="0">
                <a:solidFill>
                  <a:srgbClr val="FF0000"/>
                </a:solidFill>
              </a:rPr>
              <a:t>nd</a:t>
            </a:r>
            <a:r>
              <a:rPr lang="en-US" sz="2400" dirty="0" smtClean="0">
                <a:solidFill>
                  <a:srgbClr val="FF0000"/>
                </a:solidFill>
              </a:rPr>
              <a:t> and 3</a:t>
            </a:r>
            <a:r>
              <a:rPr lang="en-US" sz="2400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dirty="0" smtClean="0">
                <a:solidFill>
                  <a:srgbClr val="FF0000"/>
                </a:solidFill>
              </a:rPr>
              <a:t> most frequent occur?</a:t>
            </a:r>
          </a:p>
          <a:p>
            <a:pPr lvl="1"/>
            <a:r>
              <a:rPr lang="en-US" sz="2000" dirty="0"/>
              <a:t>then the second most frequent term (</a:t>
            </a:r>
            <a:r>
              <a:rPr lang="en-US" sz="2000" i="1" dirty="0">
                <a:solidFill>
                  <a:srgbClr val="008000"/>
                </a:solidFill>
              </a:rPr>
              <a:t>of</a:t>
            </a:r>
            <a:r>
              <a:rPr lang="en-US" sz="2000" dirty="0"/>
              <a:t>) occurs cf</a:t>
            </a:r>
            <a:r>
              <a:rPr lang="en-US" sz="2000" i="1" baseline="-25000" dirty="0"/>
              <a:t>1</a:t>
            </a:r>
            <a:r>
              <a:rPr lang="en-US" sz="2000" dirty="0"/>
              <a:t>/2 times</a:t>
            </a:r>
          </a:p>
          <a:p>
            <a:pPr lvl="1"/>
            <a:r>
              <a:rPr lang="en-US" sz="2000" dirty="0"/>
              <a:t>the third most frequent term (</a:t>
            </a:r>
            <a:r>
              <a:rPr lang="en-US" sz="2000" i="1" dirty="0">
                <a:solidFill>
                  <a:srgbClr val="008000"/>
                </a:solidFill>
              </a:rPr>
              <a:t>and</a:t>
            </a:r>
            <a:r>
              <a:rPr lang="en-US" sz="2000" dirty="0"/>
              <a:t>) occurs cf</a:t>
            </a:r>
            <a:r>
              <a:rPr lang="en-US" sz="2000" i="1" baseline="-25000" dirty="0"/>
              <a:t>1</a:t>
            </a:r>
            <a:r>
              <a:rPr lang="en-US" sz="2000" dirty="0"/>
              <a:t>/3 times …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we’re counting the number of words in a given frequency range, lowering the frequency band linearly results in an exponential increase in the number of words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 and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implications does </a:t>
            </a:r>
            <a:r>
              <a:rPr lang="en-US" sz="2400" dirty="0" err="1" smtClean="0">
                <a:solidFill>
                  <a:srgbClr val="FF0000"/>
                </a:solidFill>
              </a:rPr>
              <a:t>Zipf’s</a:t>
            </a:r>
            <a:r>
              <a:rPr lang="en-US" sz="2400" dirty="0" smtClean="0">
                <a:solidFill>
                  <a:srgbClr val="FF0000"/>
                </a:solidFill>
              </a:rPr>
              <a:t> law have for compression?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2775978"/>
            <a:ext cx="4432756" cy="3651135"/>
            <a:chOff x="1261539" y="1905000"/>
            <a:chExt cx="5766130" cy="4535638"/>
          </a:xfrm>
        </p:grpSpPr>
        <p:sp>
          <p:nvSpPr>
            <p:cNvPr id="5" name="TextBox 4"/>
            <p:cNvSpPr txBox="1"/>
            <p:nvPr/>
          </p:nvSpPr>
          <p:spPr>
            <a:xfrm>
              <a:off x="2435466" y="5943600"/>
              <a:ext cx="4592203" cy="497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word’s frequency rank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180464" y="3877524"/>
              <a:ext cx="3404469" cy="520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word frequency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3600" y="1905000"/>
              <a:ext cx="4876800" cy="388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133600" y="1943100"/>
              <a:ext cx="4152900" cy="3556000"/>
            </a:xfrm>
            <a:custGeom>
              <a:avLst/>
              <a:gdLst>
                <a:gd name="connsiteX0" fmla="*/ 38100 w 4152900"/>
                <a:gd name="connsiteY0" fmla="*/ 0 h 3556000"/>
                <a:gd name="connsiteX1" fmla="*/ 685800 w 4152900"/>
                <a:gd name="connsiteY1" fmla="*/ 2781300 h 3556000"/>
                <a:gd name="connsiteX2" fmla="*/ 4152900 w 4152900"/>
                <a:gd name="connsiteY2" fmla="*/ 3556000 h 35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2900" h="3556000">
                  <a:moveTo>
                    <a:pt x="38100" y="0"/>
                  </a:moveTo>
                  <a:cubicBezTo>
                    <a:pt x="19050" y="1094316"/>
                    <a:pt x="0" y="2188633"/>
                    <a:pt x="685800" y="2781300"/>
                  </a:cubicBezTo>
                  <a:cubicBezTo>
                    <a:pt x="1371600" y="3373967"/>
                    <a:pt x="4152900" y="3556000"/>
                    <a:pt x="4152900" y="355600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308556" y="2819400"/>
            <a:ext cx="609600" cy="3048000"/>
          </a:xfrm>
          <a:prstGeom prst="rect">
            <a:avLst/>
          </a:prstGeom>
          <a:solidFill>
            <a:srgbClr val="CC0000">
              <a:alpha val="2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1" y="2857500"/>
            <a:ext cx="340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terms will occur </a:t>
            </a:r>
            <a:r>
              <a:rPr lang="en-US" sz="2000" b="1" dirty="0" smtClean="0"/>
              <a:t>very</a:t>
            </a:r>
            <a:r>
              <a:rPr lang="en-US" sz="2000" dirty="0" smtClean="0"/>
              <a:t> frequently in positional postings lists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Dealing with these  well can drastically reduce the index size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Compresssing</a:t>
            </a:r>
            <a:r>
              <a:rPr lang="en-US" dirty="0" smtClean="0"/>
              <a:t> the inverted index</a:t>
            </a:r>
            <a:endParaRPr lang="en-US" dirty="0"/>
          </a:p>
        </p:txBody>
      </p:sp>
      <p:sp>
        <p:nvSpPr>
          <p:cNvPr id="4" name="Text Box 2080"/>
          <p:cNvSpPr txBox="1">
            <a:spLocks noChangeArrowheads="1"/>
          </p:cNvSpPr>
          <p:nvPr/>
        </p:nvSpPr>
        <p:spPr bwMode="auto">
          <a:xfrm>
            <a:off x="1219200" y="2667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1</a:t>
            </a:r>
          </a:p>
        </p:txBody>
      </p:sp>
      <p:sp>
        <p:nvSpPr>
          <p:cNvPr id="5" name="Text Box 2081"/>
          <p:cNvSpPr txBox="1">
            <a:spLocks noChangeArrowheads="1"/>
          </p:cNvSpPr>
          <p:nvPr/>
        </p:nvSpPr>
        <p:spPr bwMode="auto">
          <a:xfrm>
            <a:off x="1219200" y="3048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2</a:t>
            </a:r>
          </a:p>
        </p:txBody>
      </p:sp>
      <p:sp>
        <p:nvSpPr>
          <p:cNvPr id="6" name="Text Box 2081"/>
          <p:cNvSpPr txBox="1">
            <a:spLocks noChangeArrowheads="1"/>
          </p:cNvSpPr>
          <p:nvPr/>
        </p:nvSpPr>
        <p:spPr bwMode="auto">
          <a:xfrm>
            <a:off x="1219200" y="44958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n</a:t>
            </a:r>
          </a:p>
        </p:txBody>
      </p:sp>
      <p:sp>
        <p:nvSpPr>
          <p:cNvPr id="7" name="Rectangle 82"/>
          <p:cNvSpPr>
            <a:spLocks noChangeArrowheads="1"/>
          </p:cNvSpPr>
          <p:nvPr/>
        </p:nvSpPr>
        <p:spPr bwMode="auto">
          <a:xfrm>
            <a:off x="2133600" y="2667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Line 83"/>
          <p:cNvSpPr>
            <a:spLocks noChangeShapeType="1"/>
          </p:cNvSpPr>
          <p:nvPr/>
        </p:nvSpPr>
        <p:spPr bwMode="auto">
          <a:xfrm>
            <a:off x="23622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2590800" y="2667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Line 85"/>
          <p:cNvSpPr>
            <a:spLocks noChangeShapeType="1"/>
          </p:cNvSpPr>
          <p:nvPr/>
        </p:nvSpPr>
        <p:spPr bwMode="auto">
          <a:xfrm>
            <a:off x="2819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6"/>
          <p:cNvSpPr>
            <a:spLocks noChangeArrowheads="1"/>
          </p:cNvSpPr>
          <p:nvPr/>
        </p:nvSpPr>
        <p:spPr bwMode="auto">
          <a:xfrm>
            <a:off x="2133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Line 87"/>
          <p:cNvSpPr>
            <a:spLocks noChangeShapeType="1"/>
          </p:cNvSpPr>
          <p:nvPr/>
        </p:nvSpPr>
        <p:spPr bwMode="auto">
          <a:xfrm>
            <a:off x="2362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8"/>
          <p:cNvSpPr>
            <a:spLocks noChangeArrowheads="1"/>
          </p:cNvSpPr>
          <p:nvPr/>
        </p:nvSpPr>
        <p:spPr bwMode="auto">
          <a:xfrm>
            <a:off x="25908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819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90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Line 91"/>
          <p:cNvSpPr>
            <a:spLocks noChangeShapeType="1"/>
          </p:cNvSpPr>
          <p:nvPr/>
        </p:nvSpPr>
        <p:spPr bwMode="auto">
          <a:xfrm>
            <a:off x="23622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590800" y="4572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Line 93"/>
          <p:cNvSpPr>
            <a:spLocks noChangeShapeType="1"/>
          </p:cNvSpPr>
          <p:nvPr/>
        </p:nvSpPr>
        <p:spPr bwMode="auto">
          <a:xfrm>
            <a:off x="28194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94"/>
          <p:cNvSpPr txBox="1">
            <a:spLocks noChangeArrowheads="1"/>
          </p:cNvSpPr>
          <p:nvPr/>
        </p:nvSpPr>
        <p:spPr bwMode="auto">
          <a:xfrm>
            <a:off x="1828800" y="35814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3276600"/>
            <a:ext cx="412249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we need to store?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 are we storing it?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 the </a:t>
            </a:r>
            <a:r>
              <a:rPr lang="en-US" dirty="0"/>
              <a:t>inverted </a:t>
            </a:r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Two things to worry about: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dictionary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make </a:t>
            </a:r>
            <a:r>
              <a:rPr lang="en-US" sz="2200" dirty="0"/>
              <a:t>it small enough to keep in main </a:t>
            </a:r>
            <a:r>
              <a:rPr lang="en-US" sz="2200" dirty="0" smtClean="0"/>
              <a:t>memory</a:t>
            </a:r>
          </a:p>
          <a:p>
            <a:pPr lvl="1" indent="-342900"/>
            <a:r>
              <a:rPr lang="en-US" sz="2200" dirty="0"/>
              <a:t>Search begins with the dictionary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postings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/>
              <a:t>Reduce disk space needed, decrease time to read from disk</a:t>
            </a:r>
          </a:p>
          <a:p>
            <a:pPr lvl="1"/>
            <a:r>
              <a:rPr lang="en-US" sz="2000" dirty="0"/>
              <a:t>Large search engines keep a significant part of postings in </a:t>
            </a:r>
            <a:r>
              <a:rPr lang="en-US" sz="2000" dirty="0" smtClean="0"/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Lossless vs. lossy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What is the difference between </a:t>
            </a:r>
            <a:r>
              <a:rPr lang="en-US" sz="2000" dirty="0" err="1" smtClean="0">
                <a:solidFill>
                  <a:srgbClr val="FF0000"/>
                </a:solidFill>
              </a:rPr>
              <a:t>lossy</a:t>
            </a:r>
            <a:r>
              <a:rPr lang="en-US" sz="2000" dirty="0" smtClean="0">
                <a:solidFill>
                  <a:srgbClr val="FF0000"/>
                </a:solidFill>
              </a:rPr>
              <a:t> and lossless compression techniques?</a:t>
            </a:r>
          </a:p>
          <a:p>
            <a:pPr marL="0" indent="0">
              <a:buNone/>
              <a:defRPr/>
            </a:pPr>
            <a:endParaRPr lang="en-US" sz="2000" u="sng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sz="2000" u="sng" dirty="0" smtClean="0"/>
              <a:t>Lossless compression</a:t>
            </a:r>
            <a:r>
              <a:rPr lang="en-US" sz="2000" dirty="0" smtClean="0"/>
              <a:t>: All information is preserved</a:t>
            </a:r>
          </a:p>
          <a:p>
            <a:pPr marL="0" indent="0">
              <a:buNone/>
              <a:defRPr/>
            </a:pPr>
            <a:r>
              <a:rPr lang="en-US" sz="2000" u="sng" dirty="0" err="1" smtClean="0"/>
              <a:t>Lossy</a:t>
            </a:r>
            <a:r>
              <a:rPr lang="en-US" sz="2000" u="sng" dirty="0" smtClean="0"/>
              <a:t> compression</a:t>
            </a:r>
            <a:r>
              <a:rPr lang="en-US" sz="2000" dirty="0" smtClean="0"/>
              <a:t>: Discard some information, but attempt to keep information that is relevant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sz="1800" dirty="0" smtClean="0"/>
              <a:t>Several of the preprocessing steps can be viewed as </a:t>
            </a:r>
            <a:r>
              <a:rPr lang="en-US" sz="1800" dirty="0" err="1" smtClean="0"/>
              <a:t>lossy</a:t>
            </a:r>
            <a:r>
              <a:rPr lang="en-US" sz="1800" dirty="0" smtClean="0"/>
              <a:t> compression: case folding, stop words, stemming, number elimination.</a:t>
            </a:r>
          </a:p>
          <a:p>
            <a:pPr lvl="1">
              <a:buFont typeface="Wingdings" pitchFamily="-65" charset="2"/>
              <a:buChar char="n"/>
              <a:defRPr/>
            </a:pPr>
            <a:r>
              <a:rPr lang="en-US" sz="1800" dirty="0" smtClean="0"/>
              <a:t>Prune postings entries that are unlikely to turn up in the top </a:t>
            </a:r>
            <a:r>
              <a:rPr lang="en-US" sz="1800" i="1" dirty="0" smtClean="0"/>
              <a:t>k</a:t>
            </a:r>
            <a:r>
              <a:rPr lang="en-US" sz="1800" dirty="0" smtClean="0"/>
              <a:t> list for any query</a:t>
            </a:r>
          </a:p>
          <a:p>
            <a:pPr marL="0" indent="0">
              <a:buNone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Where else have you seen </a:t>
            </a:r>
            <a:r>
              <a:rPr lang="en-US" sz="2000" dirty="0" err="1" smtClean="0">
                <a:solidFill>
                  <a:srgbClr val="FF0000"/>
                </a:solidFill>
              </a:rPr>
              <a:t>lossy</a:t>
            </a:r>
            <a:r>
              <a:rPr lang="en-US" sz="2000" dirty="0" smtClean="0">
                <a:solidFill>
                  <a:srgbClr val="FF0000"/>
                </a:solidFill>
              </a:rPr>
              <a:t> and lossless </a:t>
            </a:r>
            <a:r>
              <a:rPr lang="en-US" sz="2000" dirty="0" err="1" smtClean="0">
                <a:solidFill>
                  <a:srgbClr val="FF0000"/>
                </a:solidFill>
              </a:rPr>
              <a:t>compresion</a:t>
            </a:r>
            <a:r>
              <a:rPr lang="en-US" sz="2000" dirty="0" smtClean="0">
                <a:solidFill>
                  <a:srgbClr val="FF0000"/>
                </a:solidFill>
              </a:rPr>
              <a:t> techniques?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I asked you to implement it right now, how would you do it?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much memory would this use?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Box 2080"/>
          <p:cNvSpPr txBox="1">
            <a:spLocks noChangeArrowheads="1"/>
          </p:cNvSpPr>
          <p:nvPr/>
        </p:nvSpPr>
        <p:spPr bwMode="auto">
          <a:xfrm>
            <a:off x="3124200" y="4114800"/>
            <a:ext cx="867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1</a:t>
            </a:r>
          </a:p>
        </p:txBody>
      </p:sp>
      <p:sp>
        <p:nvSpPr>
          <p:cNvPr id="5" name="Text Box 2081"/>
          <p:cNvSpPr txBox="1">
            <a:spLocks noChangeArrowheads="1"/>
          </p:cNvSpPr>
          <p:nvPr/>
        </p:nvSpPr>
        <p:spPr bwMode="auto">
          <a:xfrm>
            <a:off x="3124200" y="4495800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i="1" dirty="0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2</a:t>
            </a:r>
          </a:p>
        </p:txBody>
      </p:sp>
      <p:sp>
        <p:nvSpPr>
          <p:cNvPr id="6" name="Text Box 2081"/>
          <p:cNvSpPr txBox="1">
            <a:spLocks noChangeArrowheads="1"/>
          </p:cNvSpPr>
          <p:nvPr/>
        </p:nvSpPr>
        <p:spPr bwMode="auto">
          <a:xfrm>
            <a:off x="3170754" y="5562600"/>
            <a:ext cx="867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latin typeface="Arial Unicode MS" pitchFamily="-111" charset="0"/>
                <a:ea typeface="Arial Unicode MS" pitchFamily="-111" charset="0"/>
                <a:cs typeface="Arial Unicode MS" pitchFamily="-111" charset="0"/>
              </a:rPr>
              <a:t>word n</a:t>
            </a:r>
          </a:p>
        </p:txBody>
      </p:sp>
      <p:sp>
        <p:nvSpPr>
          <p:cNvPr id="19" name="Text Box 94"/>
          <p:cNvSpPr txBox="1">
            <a:spLocks noChangeArrowheads="1"/>
          </p:cNvSpPr>
          <p:nvPr/>
        </p:nvSpPr>
        <p:spPr bwMode="auto">
          <a:xfrm>
            <a:off x="3962400" y="4800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…</a:t>
            </a:r>
          </a:p>
        </p:txBody>
      </p:sp>
      <p:sp>
        <p:nvSpPr>
          <p:cNvPr id="20" name="Line 85"/>
          <p:cNvSpPr>
            <a:spLocks noChangeShapeType="1"/>
          </p:cNvSpPr>
          <p:nvPr/>
        </p:nvSpPr>
        <p:spPr bwMode="auto">
          <a:xfrm>
            <a:off x="40386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Line 85"/>
          <p:cNvSpPr>
            <a:spLocks noChangeShapeType="1"/>
          </p:cNvSpPr>
          <p:nvPr/>
        </p:nvSpPr>
        <p:spPr bwMode="auto">
          <a:xfrm>
            <a:off x="40386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Line 85"/>
          <p:cNvSpPr>
            <a:spLocks noChangeShapeType="1"/>
          </p:cNvSpPr>
          <p:nvPr/>
        </p:nvSpPr>
        <p:spPr bwMode="auto">
          <a:xfrm>
            <a:off x="4038600" y="574875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4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dictionary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Array of fixed-width entries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~400K </a:t>
            </a:r>
            <a:r>
              <a:rPr lang="en-US" dirty="0"/>
              <a:t>terms; 28 bytes/term = 11.2 MB.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219200" y="32004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2" name="Document" r:id="rId4" imgW="6560657" imgH="4067652" progId="Word.Document.8">
                  <p:embed/>
                </p:oleObj>
              </mc:Choice>
              <mc:Fallback>
                <p:oleObj name="Document" r:id="rId4" imgW="6560657" imgH="4067652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43434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43434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43434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2954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pitchFamily="-111" charset="0"/>
              </a:rPr>
              <a:t>20 bytes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0257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pitchFamily="-111" charset="0"/>
              </a:rPr>
              <a:t>4 bytes each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 flipV="1">
            <a:off x="31242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38100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6324600"/>
            <a:ext cx="214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(assuming 32-bit)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(assume 1byte chars)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09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Fixed-width terms are wasteful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Any problems with this approach?</a:t>
            </a:r>
          </a:p>
          <a:p>
            <a:pPr lvl="1"/>
            <a:r>
              <a:rPr lang="en-US" sz="2000" dirty="0" smtClean="0"/>
              <a:t>Most of the bytes in the Term column are wasted – we allocate 20 bytes for 1 letter terms</a:t>
            </a:r>
          </a:p>
          <a:p>
            <a:pPr lvl="2"/>
            <a:r>
              <a:rPr lang="en-US" sz="1800" dirty="0" smtClean="0"/>
              <a:t>And we still can’t handle supercalifragilisticexpialidocious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Written English averages ~4.5 characters/word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Is this the number to use for estimating the dictionary size?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Ave. dictionary word in English: ~8 characters</a:t>
            </a:r>
          </a:p>
          <a:p>
            <a:r>
              <a:rPr lang="en-US" sz="2400" dirty="0" smtClean="0"/>
              <a:t>Short words dominate token counts but not type average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Any ideas?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Store the dictionary as one long string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Gets ride of wasted space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If the average word is 8 characters, what is our savings over the 20 byte representation?</a:t>
            </a:r>
          </a:p>
          <a:p>
            <a:r>
              <a:rPr lang="en-US" sz="2400" dirty="0" smtClean="0"/>
              <a:t>Theoretically, 60%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Any issues?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Dictionary-as-a-String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1066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Store dictionary as a (long) string of characters: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/>
              <a:t> Pointer to next word shows end of current word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4" imgW="6404760" imgH="3941280" progId="Word.Document.8">
                  <p:embed/>
                </p:oleObj>
              </mc:Choice>
              <mc:Fallback>
                <p:oleObj name="Document" r:id="rId4" imgW="6404760" imgH="394128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697288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6"/>
          <p:cNvSpPr>
            <a:spLocks noChangeArrowheads="1"/>
          </p:cNvSpPr>
          <p:nvPr/>
        </p:nvSpPr>
        <p:spPr bwMode="auto">
          <a:xfrm>
            <a:off x="6172200" y="3398838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Times New Roman" pitchFamily="-111" charset="0"/>
              </a:rPr>
              <a:t>Total string length =</a:t>
            </a:r>
          </a:p>
          <a:p>
            <a:pPr algn="ctr" eaLnBrk="0" hangingPunct="0"/>
            <a:r>
              <a:rPr lang="en-US" sz="2000" dirty="0">
                <a:latin typeface="Times New Roman" pitchFamily="-111" charset="0"/>
              </a:rPr>
              <a:t>400K </a:t>
            </a:r>
            <a:r>
              <a:rPr lang="en-US" sz="2000" dirty="0" err="1">
                <a:latin typeface="Times New Roman" pitchFamily="-111" charset="0"/>
              </a:rPr>
              <a:t>x</a:t>
            </a:r>
            <a:r>
              <a:rPr lang="en-US" sz="2000" dirty="0">
                <a:latin typeface="Times New Roman" pitchFamily="-111" charset="0"/>
              </a:rPr>
              <a:t> 8B = 3.2MB</a:t>
            </a:r>
          </a:p>
        </p:txBody>
      </p:sp>
      <p:sp>
        <p:nvSpPr>
          <p:cNvPr id="2064" name="AutoShape 17"/>
          <p:cNvSpPr>
            <a:spLocks noChangeArrowheads="1"/>
          </p:cNvSpPr>
          <p:nvPr/>
        </p:nvSpPr>
        <p:spPr bwMode="auto">
          <a:xfrm>
            <a:off x="5181600" y="4846638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Times New Roman" pitchFamily="-111" charset="0"/>
              </a:rPr>
              <a:t>Pointers resolve 3.2M</a:t>
            </a:r>
          </a:p>
          <a:p>
            <a:pPr algn="ctr" eaLnBrk="0" hangingPunct="0"/>
            <a:r>
              <a:rPr lang="en-US" sz="2000" dirty="0">
                <a:latin typeface="Times New Roman" pitchFamily="-111" charset="0"/>
              </a:rPr>
              <a:t>positions: log</a:t>
            </a:r>
            <a:r>
              <a:rPr lang="en-US" sz="2000" baseline="-25000" dirty="0">
                <a:latin typeface="Times New Roman" pitchFamily="-111" charset="0"/>
              </a:rPr>
              <a:t>2</a:t>
            </a:r>
            <a:r>
              <a:rPr lang="en-US" sz="2000" dirty="0">
                <a:latin typeface="Times New Roman" pitchFamily="-111" charset="0"/>
              </a:rPr>
              <a:t>3.2M =</a:t>
            </a:r>
          </a:p>
          <a:p>
            <a:pPr algn="ctr" eaLnBrk="0" hangingPunct="0"/>
            <a:r>
              <a:rPr lang="en-US" sz="2000" dirty="0">
                <a:latin typeface="Times New Roman" pitchFamily="-111" charset="0"/>
              </a:rPr>
              <a:t>22bits = 3bytes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6096000"/>
            <a:ext cx="637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much memory to store the pointers?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Space for dictionary as a string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Fixed-width</a:t>
            </a:r>
          </a:p>
          <a:p>
            <a:pPr lvl="1" eaLnBrk="1" hangingPunct="1"/>
            <a:r>
              <a:rPr lang="en-US" dirty="0" smtClean="0"/>
              <a:t>20 bytes per term = 8 MB</a:t>
            </a:r>
          </a:p>
          <a:p>
            <a:pPr marL="0" indent="0" eaLnBrk="1" hangingPunct="1">
              <a:buNone/>
            </a:pPr>
            <a:r>
              <a:rPr lang="en-US" dirty="0" smtClean="0"/>
              <a:t>As a string</a:t>
            </a:r>
          </a:p>
          <a:p>
            <a:pPr lvl="1" eaLnBrk="1" hangingPunct="1"/>
            <a:r>
              <a:rPr lang="en-US" dirty="0" smtClean="0"/>
              <a:t>5.6 MB (3.2 for dictionary and 2.4 for pointers)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0% reduction!</a:t>
            </a:r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Still a long way from 60%.  </a:t>
            </a:r>
            <a:r>
              <a:rPr lang="en-US" dirty="0" smtClean="0">
                <a:solidFill>
                  <a:srgbClr val="FF0000"/>
                </a:solidFill>
              </a:rPr>
              <a:t>Any way we can store less pointers?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Store pointers to every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term string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3" name="Document" r:id="rId4" imgW="6404760" imgH="3941280" progId="Word.Document.8">
                  <p:embed/>
                </p:oleObj>
              </mc:Choice>
              <mc:Fallback>
                <p:oleObj name="Document" r:id="rId4" imgW="6404760" imgH="394128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697288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0" y="4495800"/>
            <a:ext cx="355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else do we need?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</a:t>
            </a:r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Store pointers to every 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th</a:t>
            </a:r>
            <a:r>
              <a:rPr lang="en-US" sz="2400" dirty="0" smtClean="0"/>
              <a:t> term string</a:t>
            </a:r>
          </a:p>
          <a:p>
            <a:pPr lvl="1"/>
            <a:r>
              <a:rPr lang="en-US" sz="2000" dirty="0" smtClean="0"/>
              <a:t>Example below: </a:t>
            </a:r>
            <a:r>
              <a:rPr lang="en-US" sz="2000" dirty="0" err="1" smtClean="0"/>
              <a:t>k</a:t>
            </a:r>
            <a:r>
              <a:rPr lang="en-US" sz="2000" dirty="0" smtClean="0"/>
              <a:t> = 4</a:t>
            </a:r>
          </a:p>
          <a:p>
            <a:pPr marL="0" indent="0">
              <a:buNone/>
            </a:pPr>
            <a:r>
              <a:rPr lang="en-US" sz="2400" dirty="0" smtClean="0"/>
              <a:t>Need to store term lengths (1 extra byte)</a:t>
            </a:r>
            <a:endParaRPr lang="en-US" sz="2400" dirty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</a:t>
            </a:r>
            <a:r>
              <a:rPr lang="en-US" sz="2000" b="1">
                <a:solidFill>
                  <a:srgbClr val="990033"/>
                </a:solidFill>
                <a:latin typeface="Times New Roman" pitchFamily="-111" charset="0"/>
              </a:rPr>
              <a:t>7</a:t>
            </a:r>
            <a:r>
              <a:rPr lang="en-US" sz="2000" b="1" i="1">
                <a:latin typeface="Times New Roman" pitchFamily="-111" charset="0"/>
              </a:rPr>
              <a:t>systile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syzygetic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syzygial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6</a:t>
            </a:r>
            <a:r>
              <a:rPr lang="en-US" sz="2000" b="1" i="1">
                <a:latin typeface="Times New Roman" pitchFamily="-111" charset="0"/>
              </a:rPr>
              <a:t>syzygy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11</a:t>
            </a:r>
            <a:r>
              <a:rPr lang="en-US" sz="2000" b="1" i="1">
                <a:latin typeface="Times New Roman" pitchFamily="-111" charset="0"/>
              </a:rPr>
              <a:t>szaibelyite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szczecin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szomo</a:t>
            </a:r>
            <a:r>
              <a:rPr lang="en-US" sz="2000">
                <a:latin typeface="Times New Roman" pitchFamily="-111" charset="0"/>
              </a:rPr>
              <a:t>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6599520" imgH="4689000" progId="Word.Document.8">
                  <p:embed/>
                </p:oleObj>
              </mc:Choice>
              <mc:Fallback>
                <p:oleObj name="Document" r:id="rId4" imgW="6599520" imgH="46890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1951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 Save 9 bytes</a:t>
            </a:r>
          </a:p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 on 3</a:t>
            </a:r>
          </a:p>
          <a:p>
            <a:pPr eaLnBrk="0" hangingPunct="0"/>
            <a:r>
              <a:rPr lang="en-US">
                <a:latin typeface="Times New Roman" pitchFamily="-111" charset="0"/>
                <a:sym typeface="Symbol" pitchFamily="-111" charset="2"/>
              </a:rPr>
              <a:t> pointers.</a:t>
            </a:r>
            <a:endParaRPr lang="en-US">
              <a:latin typeface="Times New Roman" pitchFamily="-111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021388" y="5257800"/>
            <a:ext cx="29702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pitchFamily="-111" charset="0"/>
              </a:rPr>
              <a:t>Lose 4 bytes on</a:t>
            </a:r>
          </a:p>
          <a:p>
            <a:pPr algn="ctr" eaLnBrk="0" hangingPunct="0"/>
            <a:r>
              <a:rPr lang="en-US">
                <a:latin typeface="Times New Roman" pitchFamily="-111" charset="0"/>
              </a:rPr>
              <a:t>term lengths.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Where we used 3 bytes/pointer without blocking</a:t>
            </a:r>
          </a:p>
          <a:p>
            <a:pPr lvl="1" eaLnBrk="1" hangingPunct="1"/>
            <a:r>
              <a:rPr lang="en-US" dirty="0"/>
              <a:t>3 </a:t>
            </a:r>
            <a:r>
              <a:rPr lang="en-US" dirty="0" err="1"/>
              <a:t>x</a:t>
            </a:r>
            <a:r>
              <a:rPr lang="en-US" dirty="0"/>
              <a:t> 4 = 12 bytes for </a:t>
            </a:r>
            <a:r>
              <a:rPr lang="en-US" i="1" dirty="0" err="1"/>
              <a:t>k</a:t>
            </a:r>
            <a:r>
              <a:rPr lang="en-US" i="1" dirty="0"/>
              <a:t>=</a:t>
            </a:r>
            <a:r>
              <a:rPr lang="en-US" dirty="0"/>
              <a:t>4 pointers,</a:t>
            </a:r>
          </a:p>
          <a:p>
            <a:pPr eaLnBrk="1" hangingPunct="1">
              <a:buFont typeface="Wingdings" pitchFamily="-111" charset="2"/>
              <a:buNone/>
            </a:pPr>
            <a:r>
              <a:rPr lang="en-US" dirty="0"/>
              <a:t>now we use 3+4=7 bytes for 4 pointers.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681038" y="4410075"/>
            <a:ext cx="7930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-111" charset="0"/>
              </a:rPr>
              <a:t>Shaved another ~0.5MB; can save more with larger </a:t>
            </a:r>
            <a:r>
              <a:rPr lang="en-US" sz="2800" i="1" dirty="0">
                <a:solidFill>
                  <a:srgbClr val="0000FF"/>
                </a:solidFill>
                <a:latin typeface="Times New Roman" pitchFamily="-111" charset="0"/>
              </a:rPr>
              <a:t>k</a:t>
            </a:r>
            <a:r>
              <a:rPr lang="en-US" sz="2800" dirty="0">
                <a:solidFill>
                  <a:srgbClr val="0000FF"/>
                </a:solidFill>
                <a:latin typeface="Times New Roman" pitchFamily="-111" charset="0"/>
              </a:rPr>
              <a:t>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2117725" y="5294313"/>
            <a:ext cx="394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Why not go with larger </a:t>
            </a:r>
            <a:r>
              <a:rPr lang="en-US" i="1" dirty="0" err="1"/>
              <a:t>k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8000" cy="1162050"/>
          </a:xfrm>
        </p:spPr>
        <p:txBody>
          <a:bodyPr/>
          <a:lstStyle/>
          <a:p>
            <a:r>
              <a:rPr lang="en-US" sz="3200" b="0"/>
              <a:t>Dictionary search without blocking</a:t>
            </a:r>
          </a:p>
        </p:txBody>
      </p:sp>
      <p:sp>
        <p:nvSpPr>
          <p:cNvPr id="27652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709738"/>
            <a:ext cx="8763000" cy="652462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How would we search for a dictionary entry?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….systilesyzygeticsyzygialsyzygyszaibelyiteszczecinszomo….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Document" r:id="rId4" imgW="6404760" imgH="3941280" progId="Word.Document.8">
                  <p:embed/>
                </p:oleObj>
              </mc:Choice>
              <mc:Fallback>
                <p:oleObj name="Document" r:id="rId4" imgW="6404760" imgH="394128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697288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8000" cy="1162050"/>
          </a:xfrm>
        </p:spPr>
        <p:txBody>
          <a:bodyPr/>
          <a:lstStyle/>
          <a:p>
            <a:r>
              <a:rPr lang="en-US" sz="3200" b="0" dirty="0"/>
              <a:t>Dictionary search without blocking</a:t>
            </a:r>
          </a:p>
        </p:txBody>
      </p:sp>
      <p:pic>
        <p:nvPicPr>
          <p:cNvPr id="27651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587500"/>
            <a:ext cx="4300538" cy="5118100"/>
          </a:xfrm>
        </p:spPr>
      </p:pic>
      <p:sp>
        <p:nvSpPr>
          <p:cNvPr id="27652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709738"/>
            <a:ext cx="4267200" cy="4691062"/>
          </a:xfrm>
        </p:spPr>
        <p:txBody>
          <a:bodyPr/>
          <a:lstStyle/>
          <a:p>
            <a:r>
              <a:rPr lang="en-US" sz="2400" dirty="0" smtClean="0">
                <a:solidFill>
                  <a:srgbClr val="008000"/>
                </a:solidFill>
              </a:rPr>
              <a:t>Binary search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r>
              <a:rPr lang="en-US" sz="2400" dirty="0" smtClean="0"/>
              <a:t>Assuming </a:t>
            </a:r>
            <a:r>
              <a:rPr lang="en-US" sz="2400" dirty="0"/>
              <a:t>each dictionary </a:t>
            </a:r>
            <a:r>
              <a:rPr lang="en-US" sz="2400" dirty="0" smtClean="0"/>
              <a:t>term is </a:t>
            </a:r>
            <a:r>
              <a:rPr lang="en-US" sz="2400" dirty="0"/>
              <a:t>equally likely in query (not really so in practice!), average number of comparisons </a:t>
            </a:r>
            <a:r>
              <a:rPr lang="en-US" sz="2400" dirty="0" smtClean="0"/>
              <a:t>=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024735"/>
            <a:ext cx="3239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(1 + 2*2+4*3+4)/8 = 2.6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search with blocking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about with blocking?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52563" y="2514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pitchFamily="-111" charset="0"/>
              </a:rPr>
              <a:t>….</a:t>
            </a:r>
            <a:r>
              <a:rPr lang="en-US" sz="2000" b="1">
                <a:solidFill>
                  <a:srgbClr val="990033"/>
                </a:solidFill>
                <a:latin typeface="Times New Roman" pitchFamily="-111" charset="0"/>
              </a:rPr>
              <a:t>7</a:t>
            </a:r>
            <a:r>
              <a:rPr lang="en-US" sz="2000" b="1" i="1">
                <a:latin typeface="Times New Roman" pitchFamily="-111" charset="0"/>
              </a:rPr>
              <a:t>systile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syzygetic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syzygial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6</a:t>
            </a:r>
            <a:r>
              <a:rPr lang="en-US" sz="2000" b="1" i="1">
                <a:latin typeface="Times New Roman" pitchFamily="-111" charset="0"/>
              </a:rPr>
              <a:t>syzygy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11</a:t>
            </a:r>
            <a:r>
              <a:rPr lang="en-US" sz="2000" b="1" i="1">
                <a:latin typeface="Times New Roman" pitchFamily="-111" charset="0"/>
              </a:rPr>
              <a:t>szaibelyite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8</a:t>
            </a:r>
            <a:r>
              <a:rPr lang="en-US" sz="2000" b="1" i="1">
                <a:latin typeface="Times New Roman" pitchFamily="-111" charset="0"/>
              </a:rPr>
              <a:t>szczecin</a:t>
            </a:r>
            <a:r>
              <a:rPr lang="en-US" sz="2000">
                <a:solidFill>
                  <a:srgbClr val="990033"/>
                </a:solidFill>
                <a:latin typeface="Times New Roman" pitchFamily="-111" charset="0"/>
              </a:rPr>
              <a:t>9</a:t>
            </a:r>
            <a:r>
              <a:rPr lang="en-US" sz="2000" b="1" i="1">
                <a:latin typeface="Times New Roman" pitchFamily="-111" charset="0"/>
              </a:rPr>
              <a:t>szomo</a:t>
            </a:r>
            <a:r>
              <a:rPr lang="en-US" sz="2000">
                <a:latin typeface="Times New Roman" pitchFamily="-111" charset="0"/>
              </a:rPr>
              <a:t>….</a:t>
            </a:r>
            <a:endParaRPr lang="en-US" sz="1600">
              <a:latin typeface="Times New Roman" pitchFamily="-111" charset="0"/>
            </a:endParaRPr>
          </a:p>
        </p:txBody>
      </p:sp>
      <p:graphicFrame>
        <p:nvGraphicFramePr>
          <p:cNvPr id="8" name="Object 1024"/>
          <p:cNvGraphicFramePr>
            <a:graphicFrameLocks noChangeAspect="1"/>
          </p:cNvGraphicFramePr>
          <p:nvPr/>
        </p:nvGraphicFramePr>
        <p:xfrm>
          <a:off x="147638" y="3721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Document" r:id="rId4" imgW="6599520" imgH="4689000" progId="Word.Document.8">
                  <p:embed/>
                </p:oleObj>
              </mc:Choice>
              <mc:Fallback>
                <p:oleObj name="Document" r:id="rId4" imgW="6599520" imgH="468900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721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743200" y="426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505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1981200" y="2895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743200" y="5715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715000" y="2895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33400" y="5562600"/>
            <a:ext cx="2667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Distributed indexing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3048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Maintain a 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master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machine directing the indexing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job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Break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up indexing into sets of (</a:t>
            </a:r>
            <a:r>
              <a:rPr lang="en-US" sz="20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parallel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tasks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Master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machine assigns each task to an idle machine from a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pool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Besides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speed, one advantage of a distributed scheme is fault tolerance</a:t>
            </a: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1143000" y="3962400"/>
            <a:ext cx="1249362" cy="5238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Master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191000"/>
            <a:ext cx="4645446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4800600"/>
            <a:ext cx="1003110" cy="35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334000"/>
            <a:ext cx="1003110" cy="35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4724400"/>
            <a:ext cx="1003110" cy="355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5791200"/>
            <a:ext cx="1003110" cy="35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5334000"/>
            <a:ext cx="1003110" cy="35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943600"/>
            <a:ext cx="104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657600"/>
            <a:ext cx="540512" cy="1206500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 bwMode="auto">
          <a:xfrm>
            <a:off x="1676400" y="4724400"/>
            <a:ext cx="457200" cy="685800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 rot="5991948">
            <a:off x="2952466" y="3864383"/>
            <a:ext cx="457200" cy="964055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6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search with blocking</a:t>
            </a:r>
          </a:p>
        </p:txBody>
      </p:sp>
      <p:pic>
        <p:nvPicPr>
          <p:cNvPr id="28675" name="Content Placeholder 4" descr="tree2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05000"/>
            <a:ext cx="8339138" cy="1981200"/>
          </a:xfrm>
        </p:spPr>
      </p:pic>
      <p:sp>
        <p:nvSpPr>
          <p:cNvPr id="2867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Binary </a:t>
            </a:r>
            <a:r>
              <a:rPr lang="en-US" sz="2800" dirty="0"/>
              <a:t>search down to 4-term </a:t>
            </a:r>
            <a:r>
              <a:rPr lang="en-US" sz="2800" dirty="0" smtClean="0"/>
              <a:t>block</a:t>
            </a:r>
          </a:p>
          <a:p>
            <a:pPr lvl="1" eaLnBrk="1" hangingPunct="1"/>
            <a:r>
              <a:rPr lang="en-US" dirty="0"/>
              <a:t>Then linear search through terms in block.</a:t>
            </a:r>
          </a:p>
          <a:p>
            <a:pPr marL="0" indent="0" eaLnBrk="1" hangingPunct="1">
              <a:buNone/>
            </a:pPr>
            <a:r>
              <a:rPr lang="en-US" sz="2800" dirty="0"/>
              <a:t>Blocks of 4 (binary tree), avg. </a:t>
            </a:r>
            <a:r>
              <a:rPr lang="en-US" sz="2800" dirty="0" smtClean="0"/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A40508"/>
                </a:solidFill>
              </a:rPr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1+2</a:t>
            </a:r>
            <a:r>
              <a:rPr lang="en-US" sz="2800" dirty="0">
                <a:solidFill>
                  <a:srgbClr val="0000FF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0000FF"/>
                </a:solidFill>
              </a:rPr>
              <a:t>2+2</a:t>
            </a:r>
            <a:r>
              <a:rPr lang="en-US" sz="2800" dirty="0">
                <a:solidFill>
                  <a:srgbClr val="0000FF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0000FF"/>
                </a:solidFill>
              </a:rPr>
              <a:t>3+2</a:t>
            </a:r>
            <a:r>
              <a:rPr lang="en-US" sz="2800" dirty="0">
                <a:solidFill>
                  <a:srgbClr val="0000FF"/>
                </a:solidFill>
                <a:ea typeface="Times New Roman" pitchFamily="-111" charset="0"/>
                <a:cs typeface="Times New Roman" pitchFamily="-111" charset="0"/>
              </a:rPr>
              <a:t>∙</a:t>
            </a:r>
            <a:r>
              <a:rPr lang="en-US" sz="2800" dirty="0">
                <a:solidFill>
                  <a:srgbClr val="0000FF"/>
                </a:solidFill>
              </a:rPr>
              <a:t>4+5)/8 = 3 compares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improvements…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We’re storing the words in sorted order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way that we could further compress this block?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buFont typeface="Wingdings" pitchFamily="-111" charset="2"/>
              <a:buNone/>
            </a:pPr>
            <a:r>
              <a:rPr lang="en-US" dirty="0" smtClean="0">
                <a:solidFill>
                  <a:srgbClr val="A40508"/>
                </a:solidFill>
              </a:rPr>
              <a:t>8</a:t>
            </a:r>
            <a:r>
              <a:rPr lang="en-US" b="1" i="1" dirty="0" smtClean="0"/>
              <a:t>automata</a:t>
            </a:r>
            <a:r>
              <a:rPr lang="en-US" dirty="0" smtClean="0">
                <a:solidFill>
                  <a:srgbClr val="A40508"/>
                </a:solidFill>
              </a:rPr>
              <a:t>8</a:t>
            </a:r>
            <a:r>
              <a:rPr lang="en-US" b="1" i="1" dirty="0" smtClean="0"/>
              <a:t>automate</a:t>
            </a:r>
            <a:r>
              <a:rPr lang="en-US" dirty="0" smtClean="0">
                <a:solidFill>
                  <a:srgbClr val="A40508"/>
                </a:solidFill>
              </a:rPr>
              <a:t>9</a:t>
            </a:r>
            <a:r>
              <a:rPr lang="en-US" b="1" i="1" dirty="0" smtClean="0"/>
              <a:t>automatic</a:t>
            </a:r>
            <a:r>
              <a:rPr lang="en-US" dirty="0" smtClean="0">
                <a:solidFill>
                  <a:srgbClr val="A40508"/>
                </a:solidFill>
              </a:rPr>
              <a:t>10</a:t>
            </a:r>
            <a:r>
              <a:rPr lang="en-US" b="1" i="1" dirty="0" smtClean="0"/>
              <a:t>automation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Front coding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u="sng" dirty="0"/>
              <a:t>Front-coding</a:t>
            </a:r>
            <a:r>
              <a:rPr lang="en-US" dirty="0"/>
              <a:t>:</a:t>
            </a:r>
          </a:p>
          <a:p>
            <a:pPr marL="457200" lvl="1" indent="0" eaLnBrk="1" hangingPunct="1">
              <a:buNone/>
            </a:pPr>
            <a:r>
              <a:rPr lang="en-US" dirty="0"/>
              <a:t>Sorted words commonly have long common </a:t>
            </a:r>
            <a:r>
              <a:rPr lang="en-US" dirty="0" smtClean="0"/>
              <a:t>prefixes </a:t>
            </a:r>
            <a:r>
              <a:rPr lang="en-US" dirty="0"/>
              <a:t>– store differences </a:t>
            </a:r>
            <a:r>
              <a:rPr lang="en-US" dirty="0" smtClean="0"/>
              <a:t>only (</a:t>
            </a:r>
            <a:r>
              <a:rPr lang="en-US" dirty="0"/>
              <a:t>for last </a:t>
            </a:r>
            <a:r>
              <a:rPr lang="en-US" i="1" dirty="0"/>
              <a:t>k-1</a:t>
            </a:r>
            <a:r>
              <a:rPr lang="en-US" dirty="0"/>
              <a:t> in a block of 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pPr lvl="1" eaLnBrk="1" hangingPunct="1">
              <a:buFont typeface="Wingdings" pitchFamily="-111" charset="2"/>
              <a:buNone/>
            </a:pP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automata</a:t>
            </a: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automate</a:t>
            </a:r>
            <a:r>
              <a:rPr lang="en-US" dirty="0">
                <a:solidFill>
                  <a:srgbClr val="A40508"/>
                </a:solidFill>
              </a:rPr>
              <a:t>9</a:t>
            </a:r>
            <a:r>
              <a:rPr lang="en-US" b="1" i="1" dirty="0"/>
              <a:t>automatic</a:t>
            </a:r>
            <a:r>
              <a:rPr lang="en-US" dirty="0">
                <a:solidFill>
                  <a:srgbClr val="A40508"/>
                </a:solidFill>
              </a:rPr>
              <a:t>10</a:t>
            </a:r>
            <a:r>
              <a:rPr lang="en-US" b="1" i="1" dirty="0"/>
              <a:t>automation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076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11" charset="2"/>
              </a:rPr>
              <a:t></a:t>
            </a:r>
            <a:r>
              <a:rPr lang="en-US" dirty="0">
                <a:solidFill>
                  <a:srgbClr val="A40508"/>
                </a:solidFill>
              </a:rPr>
              <a:t>8</a:t>
            </a:r>
            <a:r>
              <a:rPr lang="en-US" b="1" i="1" dirty="0"/>
              <a:t>automat</a:t>
            </a:r>
            <a:r>
              <a:rPr lang="en-US" dirty="0"/>
              <a:t>*</a:t>
            </a:r>
            <a:r>
              <a:rPr lang="en-US" b="1" i="1" dirty="0" smtClean="0"/>
              <a:t>a</a:t>
            </a:r>
            <a:r>
              <a:rPr lang="en-US" dirty="0" smtClean="0">
                <a:solidFill>
                  <a:srgbClr val="A40508"/>
                </a:solidFill>
              </a:rPr>
              <a:t>1</a:t>
            </a:r>
            <a:r>
              <a:rPr lang="en-US" b="1" i="1" dirty="0" smtClean="0">
                <a:sym typeface="Symbol" pitchFamily="-111" charset="2"/>
              </a:rPr>
              <a:t>e</a:t>
            </a:r>
            <a:r>
              <a:rPr lang="en-US" dirty="0" smtClean="0">
                <a:solidFill>
                  <a:srgbClr val="A40508"/>
                </a:solidFill>
                <a:sym typeface="Symbol" pitchFamily="-111" charset="2"/>
              </a:rPr>
              <a:t>2</a:t>
            </a:r>
            <a:r>
              <a:rPr lang="en-US" b="1" i="1" dirty="0" smtClean="0">
                <a:sym typeface="Symbol" pitchFamily="-111" charset="2"/>
              </a:rPr>
              <a:t>ic</a:t>
            </a:r>
            <a:r>
              <a:rPr lang="en-US" dirty="0" smtClean="0">
                <a:solidFill>
                  <a:srgbClr val="A40508"/>
                </a:solidFill>
                <a:sym typeface="Symbol" pitchFamily="-111" charset="2"/>
              </a:rPr>
              <a:t>3</a:t>
            </a:r>
            <a:r>
              <a:rPr lang="en-US" b="1" i="1" dirty="0" smtClean="0">
                <a:sym typeface="Symbol" pitchFamily="-111" charset="2"/>
              </a:rPr>
              <a:t>ion</a:t>
            </a:r>
            <a:endParaRPr lang="en-US" b="1" i="1" dirty="0">
              <a:sym typeface="Symbol" pitchFamily="-111" charset="2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773495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Extra length</a:t>
            </a:r>
          </a:p>
          <a:p>
            <a:r>
              <a:rPr lang="en-US" dirty="0"/>
              <a:t>beyond </a:t>
            </a:r>
            <a:r>
              <a:rPr lang="en-US" b="1" i="1" dirty="0" smtClean="0"/>
              <a:t>automat</a:t>
            </a:r>
            <a:endParaRPr lang="en-US" b="1" i="1" dirty="0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1676400" y="6248400"/>
            <a:ext cx="662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pitchFamily="-111" charset="0"/>
                <a:ea typeface="Arial" pitchFamily="-111" charset="0"/>
                <a:cs typeface="Arial" pitchFamily="-111" charset="0"/>
              </a:rPr>
              <a:t>Begins to resemble general string </a:t>
            </a:r>
            <a:r>
              <a:rPr lang="en-US" dirty="0" smtClean="0">
                <a:latin typeface="Arial" pitchFamily="-111" charset="0"/>
                <a:ea typeface="Arial" pitchFamily="-111" charset="0"/>
                <a:cs typeface="Arial" pitchFamily="-111" charset="0"/>
              </a:rPr>
              <a:t>compression</a:t>
            </a:r>
            <a:endParaRPr lang="en-US" dirty="0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 animBg="1"/>
      <p:bldP spid="30726" grpId="0" animBg="1"/>
      <p:bldP spid="30727" grpId="0" animBg="1"/>
      <p:bldP spid="30728" grpId="0" animBg="1"/>
      <p:bldP spid="17511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RCV1 dictionary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03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680"/>
                <a:gridCol w="1645920"/>
              </a:tblGrid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in MB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</a:tr>
              <a:tr h="7661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 with pointers to every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Blocking </a:t>
                      </a:r>
                      <a:r>
                        <a:rPr lang="en-US" i="1" dirty="0" err="1" smtClean="0"/>
                        <a:t>k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0" dirty="0" smtClean="0"/>
                        <a:t>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818122">
                <a:tc>
                  <a:txBody>
                    <a:bodyPr/>
                    <a:lstStyle/>
                    <a:p>
                      <a:r>
                        <a:rPr lang="en-US" dirty="0" smtClean="0"/>
                        <a:t>Blocking + front 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Postings compression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postings file is much larger than the </a:t>
            </a:r>
            <a:r>
              <a:rPr lang="en-US" sz="2000" dirty="0" smtClean="0"/>
              <a:t>dictionary, by a </a:t>
            </a:r>
            <a:r>
              <a:rPr lang="en-US" sz="2000" dirty="0"/>
              <a:t>factor of at least </a:t>
            </a:r>
            <a:r>
              <a:rPr lang="en-US" sz="2000" dirty="0" smtClean="0"/>
              <a:t>10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posting for our purposes is a </a:t>
            </a:r>
            <a:r>
              <a:rPr lang="en-US" sz="2000" dirty="0" err="1" smtClean="0"/>
              <a:t>docID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Regardless of our postings list data structure, we need to store all of the </a:t>
            </a:r>
            <a:r>
              <a:rPr lang="en-US" sz="2000" dirty="0" err="1" smtClean="0"/>
              <a:t>docIDs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/>
              <a:t>Reuters (800,000 documents), we would use 32 bits per </a:t>
            </a:r>
            <a:r>
              <a:rPr lang="en-US" sz="2000" dirty="0" err="1"/>
              <a:t>docID</a:t>
            </a:r>
            <a:r>
              <a:rPr lang="en-US" sz="2000" dirty="0"/>
              <a:t> when using 4-byte </a:t>
            </a:r>
            <a:r>
              <a:rPr lang="en-US" sz="2000" dirty="0" smtClean="0"/>
              <a:t>integers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Alternatively</a:t>
            </a:r>
            <a:r>
              <a:rPr lang="en-US" sz="2000" dirty="0"/>
              <a:t>, we can use log</a:t>
            </a:r>
            <a:r>
              <a:rPr lang="en-US" sz="2000" baseline="-25000" dirty="0"/>
              <a:t>2</a:t>
            </a:r>
            <a:r>
              <a:rPr lang="en-US" sz="2000" dirty="0"/>
              <a:t> 800,000 ≈ 20 bits per </a:t>
            </a:r>
            <a:r>
              <a:rPr lang="en-US" sz="2000" dirty="0" err="1" smtClean="0"/>
              <a:t>docID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Postings: two conflicting forces</a:t>
            </a:r>
          </a:p>
        </p:txBody>
      </p:sp>
      <p:sp>
        <p:nvSpPr>
          <p:cNvPr id="3481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Where is most of the storage going?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Frequent terms will occur in most of the documents and require a lot of space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 term like </a:t>
            </a:r>
            <a:r>
              <a:rPr lang="en-US" sz="2000" b="1" i="1" dirty="0" smtClean="0"/>
              <a:t>the</a:t>
            </a:r>
            <a:r>
              <a:rPr lang="en-US" sz="2000" dirty="0" smtClean="0"/>
              <a:t> occurs in virtually every doc, so 20 bits/posting is too expensive.</a:t>
            </a:r>
          </a:p>
          <a:p>
            <a:pPr lvl="1" eaLnBrk="1" hangingPunct="1"/>
            <a:r>
              <a:rPr lang="en-US" sz="1800" dirty="0" smtClean="0"/>
              <a:t>Prefer 0/1 bitmap vector in this case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 </a:t>
            </a:r>
            <a:r>
              <a:rPr lang="en-US" sz="2000" dirty="0"/>
              <a:t>term like </a:t>
            </a:r>
            <a:r>
              <a:rPr lang="en-US" sz="2000" b="1" i="1" dirty="0" err="1"/>
              <a:t>arachnocentric</a:t>
            </a:r>
            <a:r>
              <a:rPr lang="en-US" sz="2000" b="1" i="1" dirty="0"/>
              <a:t> </a:t>
            </a:r>
            <a:r>
              <a:rPr lang="en-US" sz="2000" dirty="0"/>
              <a:t>occurs in maybe one doc out of a million – we would like to store this posting using log</a:t>
            </a:r>
            <a:r>
              <a:rPr lang="en-US" sz="2000" baseline="-25000" dirty="0"/>
              <a:t>2</a:t>
            </a:r>
            <a:r>
              <a:rPr lang="en-US" sz="2000" dirty="0"/>
              <a:t> 1M ~ 20 bits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Postings file entry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We store the list of docs containing a term in increasing order of </a:t>
            </a:r>
            <a:r>
              <a:rPr lang="en-US" sz="2400" dirty="0" err="1"/>
              <a:t>docID</a:t>
            </a:r>
            <a:r>
              <a:rPr lang="en-US" sz="2400" dirty="0"/>
              <a:t>.</a:t>
            </a:r>
          </a:p>
          <a:p>
            <a:pPr lvl="1" eaLnBrk="1" hangingPunct="1"/>
            <a:r>
              <a:rPr lang="en-US" sz="2000" b="1" i="1" dirty="0"/>
              <a:t>computer</a:t>
            </a:r>
            <a:r>
              <a:rPr lang="en-US" sz="2000" dirty="0"/>
              <a:t>: 33,47,154,159,202 </a:t>
            </a:r>
            <a:r>
              <a:rPr lang="en-US" sz="2000" dirty="0" smtClean="0"/>
              <a:t>…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 there another way we could store this sorted data?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Store </a:t>
            </a:r>
            <a:r>
              <a:rPr lang="en-US" sz="2400" i="1" dirty="0" smtClean="0"/>
              <a:t>gaps</a:t>
            </a:r>
            <a:r>
              <a:rPr lang="en-US" sz="2400" dirty="0" smtClean="0"/>
              <a:t>:</a:t>
            </a:r>
            <a:r>
              <a:rPr lang="en-US" sz="2400" i="1" dirty="0" smtClean="0"/>
              <a:t> </a:t>
            </a:r>
            <a:r>
              <a:rPr lang="en-US" sz="2400" dirty="0" smtClean="0"/>
              <a:t>33,14,107,5,43 …</a:t>
            </a:r>
          </a:p>
          <a:p>
            <a:pPr lvl="1" eaLnBrk="1" hangingPunct="1"/>
            <a:r>
              <a:rPr lang="en-US" sz="2000" dirty="0" smtClean="0"/>
              <a:t>14 = 47-33</a:t>
            </a:r>
          </a:p>
          <a:p>
            <a:pPr lvl="1" eaLnBrk="1" hangingPunct="1"/>
            <a:r>
              <a:rPr lang="en-US" sz="2000" dirty="0" smtClean="0"/>
              <a:t>107 = 154 – 47</a:t>
            </a:r>
          </a:p>
          <a:p>
            <a:pPr lvl="1" eaLnBrk="1" hangingPunct="1"/>
            <a:r>
              <a:rPr lang="en-US" sz="2000" dirty="0" smtClean="0"/>
              <a:t>5 = 159 - 154</a:t>
            </a:r>
            <a:endParaRPr lang="en-US" sz="2000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819400" y="2514600"/>
            <a:ext cx="685800" cy="3810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362200" y="3810000"/>
            <a:ext cx="838200" cy="3810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animBg="1"/>
      <p:bldP spid="358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bits do we need to encode the gaps?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 this buy us anything?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postingsgap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 length encoding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581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Aim:</a:t>
            </a:r>
          </a:p>
          <a:p>
            <a:pPr lvl="1" eaLnBrk="1" hangingPunct="1"/>
            <a:r>
              <a:rPr lang="en-US" sz="2000" dirty="0"/>
              <a:t>For </a:t>
            </a:r>
            <a:r>
              <a:rPr lang="en-US" sz="2000" b="1" i="1" dirty="0" err="1"/>
              <a:t>arachnocentric</a:t>
            </a:r>
            <a:r>
              <a:rPr lang="en-US" sz="2000" dirty="0"/>
              <a:t>, we will use ~20 bits/gap </a:t>
            </a:r>
            <a:r>
              <a:rPr lang="en-US" sz="2000" dirty="0" smtClean="0"/>
              <a:t>entry</a:t>
            </a:r>
          </a:p>
          <a:p>
            <a:pPr lvl="1" eaLnBrk="1" hangingPunct="1"/>
            <a:r>
              <a:rPr lang="en-US" sz="2000" dirty="0"/>
              <a:t>For </a:t>
            </a:r>
            <a:r>
              <a:rPr lang="en-US" sz="2000" b="1" i="1" dirty="0"/>
              <a:t>the</a:t>
            </a:r>
            <a:r>
              <a:rPr lang="en-US" sz="2000" dirty="0"/>
              <a:t>, we will use ~1 bit/gap </a:t>
            </a:r>
            <a:r>
              <a:rPr lang="en-US" sz="2000" dirty="0" smtClean="0"/>
              <a:t>entry</a:t>
            </a:r>
          </a:p>
          <a:p>
            <a:pPr eaLnBrk="1" hangingPunct="1"/>
            <a:endParaRPr lang="en-US" sz="2400" u="sng" dirty="0" smtClean="0"/>
          </a:p>
          <a:p>
            <a:pPr marL="0" indent="0" eaLnBrk="1" hangingPunct="1">
              <a:buNone/>
            </a:pPr>
            <a:r>
              <a:rPr lang="en-US" sz="2400" u="sng" dirty="0" smtClean="0"/>
              <a:t>Key </a:t>
            </a:r>
            <a:r>
              <a:rPr lang="en-US" sz="2400" u="sng" dirty="0"/>
              <a:t>challenge</a:t>
            </a:r>
            <a:r>
              <a:rPr lang="en-US" sz="2400" dirty="0"/>
              <a:t>: encode every integer (gap) </a:t>
            </a:r>
            <a:r>
              <a:rPr lang="en-US" sz="2400" dirty="0" smtClean="0"/>
              <a:t>with </a:t>
            </a:r>
            <a:r>
              <a:rPr lang="en-US" sz="2400" dirty="0"/>
              <a:t>as few bits as needed for that </a:t>
            </a:r>
            <a:r>
              <a:rPr lang="en-US" sz="2400" dirty="0" smtClean="0"/>
              <a:t>integer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800600"/>
            <a:ext cx="4175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 5, 5000, 1, 1524723,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417403"/>
            <a:ext cx="5392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smaller integers, use fewer bits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larger integers, use more bits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828800"/>
            <a:ext cx="3509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5, 5000, 1, 1124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6428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1, 101, 1001110001, 1, </a:t>
            </a:r>
            <a:r>
              <a:rPr lang="en-US" dirty="0">
                <a:solidFill>
                  <a:srgbClr val="0000FF"/>
                </a:solidFill>
              </a:rPr>
              <a:t>1000110010</a:t>
            </a:r>
            <a:r>
              <a:rPr lang="en-US" dirty="0" smtClean="0">
                <a:solidFill>
                  <a:srgbClr val="0000FF"/>
                </a:solidFill>
              </a:rPr>
              <a:t>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24200"/>
            <a:ext cx="201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width: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6428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000000000100000001011001110001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1790700" y="3390900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3771900" y="3390901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5676900" y="3390900"/>
            <a:ext cx="457200" cy="19049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9273" y="4495800"/>
            <a:ext cx="2112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10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241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width: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2537" y="5634335"/>
            <a:ext cx="574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11011001110001110001100101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6167735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indexing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25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Quick refresh of the non-parallelized approach:</a:t>
            </a:r>
            <a:endParaRPr lang="en-US" dirty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152400" y="2743200"/>
            <a:ext cx="22098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latin typeface="Arial" charset="0"/>
              </a:rPr>
              <a:t>I did enact Julius</a:t>
            </a:r>
          </a:p>
          <a:p>
            <a:r>
              <a:rPr lang="en-US" sz="1800" dirty="0">
                <a:latin typeface="Arial" charset="0"/>
              </a:rPr>
              <a:t>Caesar I was killed </a:t>
            </a:r>
          </a:p>
          <a:p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' the Capitol; </a:t>
            </a:r>
          </a:p>
          <a:p>
            <a:r>
              <a:rPr lang="en-US" sz="1800" dirty="0">
                <a:latin typeface="Arial" charset="0"/>
              </a:rPr>
              <a:t>Brutus killed me.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504921"/>
              </p:ext>
            </p:extLst>
          </p:nvPr>
        </p:nvGraphicFramePr>
        <p:xfrm>
          <a:off x="3352800" y="2286000"/>
          <a:ext cx="990600" cy="367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Worksheet" r:id="rId3" imgW="1574800" imgH="6781800" progId="Excel.Sheet.8">
                  <p:embed/>
                </p:oleObj>
              </mc:Choice>
              <mc:Fallback>
                <p:oleObj name="Worksheet" r:id="rId3" imgW="1574800" imgH="6781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990600" cy="367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152400" y="4419600"/>
            <a:ext cx="24384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latin typeface="Arial" charset="0"/>
              </a:rPr>
              <a:t>So let it be with</a:t>
            </a:r>
          </a:p>
          <a:p>
            <a:r>
              <a:rPr lang="en-US" sz="1800" dirty="0">
                <a:latin typeface="Arial" charset="0"/>
              </a:rPr>
              <a:t>Caesar. The noble</a:t>
            </a:r>
          </a:p>
          <a:p>
            <a:r>
              <a:rPr lang="en-US" sz="1800" dirty="0">
                <a:latin typeface="Arial" charset="0"/>
              </a:rPr>
              <a:t>Brutus hath told you</a:t>
            </a:r>
          </a:p>
          <a:p>
            <a:r>
              <a:rPr lang="en-US" sz="1800" dirty="0">
                <a:latin typeface="Arial" charset="0"/>
              </a:rPr>
              <a:t>Caesar was ambitious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466560"/>
              </p:ext>
            </p:extLst>
          </p:nvPr>
        </p:nvGraphicFramePr>
        <p:xfrm>
          <a:off x="5344391" y="2286000"/>
          <a:ext cx="90400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Worksheet" r:id="rId5" imgW="1587500" imgH="6781800" progId="Excel.Sheet.8">
                  <p:embed/>
                </p:oleObj>
              </mc:Choice>
              <mc:Fallback>
                <p:oleObj name="Worksheet" r:id="rId5" imgW="1587500" imgH="6781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391" y="2286000"/>
                        <a:ext cx="904009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080"/>
          <p:cNvSpPr txBox="1">
            <a:spLocks noChangeArrowheads="1"/>
          </p:cNvSpPr>
          <p:nvPr/>
        </p:nvSpPr>
        <p:spPr bwMode="auto">
          <a:xfrm>
            <a:off x="7086600" y="30480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1</a:t>
            </a:r>
          </a:p>
        </p:txBody>
      </p:sp>
      <p:sp>
        <p:nvSpPr>
          <p:cNvPr id="10" name="Text Box 2081"/>
          <p:cNvSpPr txBox="1">
            <a:spLocks noChangeArrowheads="1"/>
          </p:cNvSpPr>
          <p:nvPr/>
        </p:nvSpPr>
        <p:spPr bwMode="auto">
          <a:xfrm>
            <a:off x="7086600" y="3429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2</a:t>
            </a:r>
          </a:p>
        </p:txBody>
      </p:sp>
      <p:sp>
        <p:nvSpPr>
          <p:cNvPr id="11" name="Text Box 2081"/>
          <p:cNvSpPr txBox="1">
            <a:spLocks noChangeArrowheads="1"/>
          </p:cNvSpPr>
          <p:nvPr/>
        </p:nvSpPr>
        <p:spPr bwMode="auto">
          <a:xfrm>
            <a:off x="7086600" y="48768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001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82296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458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686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8001000" y="3429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8686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8229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8458200" y="4953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86868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696200" y="39624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28194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7244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7056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6153090"/>
            <a:ext cx="2389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1. create term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6172200"/>
            <a:ext cx="2118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. sort term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6153090"/>
            <a:ext cx="2875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. create postings list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1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Byte (VB) codes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use 20 bits, i.e. record gaps with the smallest number of bytes to store the gap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895600"/>
            <a:ext cx="339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729335"/>
            <a:ext cx="689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00000001, 00000101, 00000010 01110001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2057401" y="3581401"/>
            <a:ext cx="457200" cy="15239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3810001" y="3581401"/>
            <a:ext cx="457200" cy="15239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6400801" y="2743201"/>
            <a:ext cx="457200" cy="3200398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1636" y="4567535"/>
            <a:ext cx="111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byte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567535"/>
            <a:ext cx="111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byte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5036" y="4572000"/>
            <a:ext cx="127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bytes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6303" y="55626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00000001000001010000001001110001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6096000"/>
            <a:ext cx="31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Reserve the first bit of each byte as the continuation bit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the bit is 1, then we’re at the end of the bytes for the gap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the bit is 0, there are more bytes to read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For each byte used, how many bits of the gap are we storing?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4038600"/>
            <a:ext cx="339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1, 101, 1001110001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0000001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0000101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0000100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1110001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4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Postings stored as the byte concatenation</a:t>
            </a:r>
          </a:p>
          <a:p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Key property: VB-encoded postings are</a:t>
            </a:r>
          </a:p>
          <a:p>
            <a:r>
              <a:rPr lang="en-US"/>
              <a:t>uniquely prefix-decodable.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39964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5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variable codes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Instead of bytes, we can also use a different “unit of alignment”: 32 bits (words), 16 bits, 4 bits (nibbles) etc.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are the pros/cons of a smaller/larger unit of alignment?</a:t>
            </a:r>
          </a:p>
          <a:p>
            <a:pPr lvl="1"/>
            <a:r>
              <a:rPr lang="en-US" sz="2000" dirty="0" smtClean="0"/>
              <a:t>Larger units waste less space on continuation bits (1 of 32 vs. 1 of 8)</a:t>
            </a:r>
          </a:p>
          <a:p>
            <a:pPr lvl="1"/>
            <a:r>
              <a:rPr lang="en-US" sz="2000" dirty="0" smtClean="0"/>
              <a:t>Smaller unites waste less space on encoding smaller number, e.g. to encode ‘1’ we waste (6 bits vs. 30 bits)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Still seems wasteful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is the major challenge for these variable length codes?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We need to know the length of the number!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Idea:</a:t>
            </a:r>
            <a:r>
              <a:rPr lang="en-US" sz="2000" dirty="0" smtClean="0"/>
              <a:t>  Encode the length of the number so that we know how many bits to read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607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0000001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0000101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0000100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790700" y="1790701"/>
            <a:ext cx="457200" cy="1143000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3124200" y="1981201"/>
            <a:ext cx="457200" cy="7620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Represent </a:t>
            </a:r>
            <a:r>
              <a:rPr lang="en-US" sz="2400" dirty="0"/>
              <a:t>a </a:t>
            </a:r>
            <a:r>
              <a:rPr lang="en-US" sz="2400" dirty="0" smtClean="0"/>
              <a:t>gap as </a:t>
            </a:r>
            <a:r>
              <a:rPr lang="en-US" sz="2400" dirty="0"/>
              <a:t>a pair </a:t>
            </a:r>
            <a:r>
              <a:rPr lang="en-US" sz="2400" i="1" dirty="0"/>
              <a:t>length</a:t>
            </a:r>
            <a:r>
              <a:rPr lang="en-US" sz="2400" dirty="0"/>
              <a:t> and </a:t>
            </a:r>
            <a:r>
              <a:rPr lang="en-US" sz="2400" i="1" dirty="0"/>
              <a:t>offset</a:t>
            </a:r>
            <a:endParaRPr lang="en-US" sz="2400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offset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i="1" dirty="0"/>
              <a:t>G</a:t>
            </a:r>
            <a:r>
              <a:rPr lang="en-US" sz="2400" dirty="0"/>
              <a:t> in binary, with the leading bit cut off</a:t>
            </a:r>
            <a:endParaRPr lang="en-US" sz="2400" dirty="0" smtClean="0"/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→ 1101 → </a:t>
            </a:r>
            <a:r>
              <a:rPr lang="en-US" sz="2000" dirty="0" smtClean="0"/>
              <a:t>101</a:t>
            </a:r>
          </a:p>
          <a:p>
            <a:pPr lvl="1"/>
            <a:r>
              <a:rPr lang="en-US" sz="2000" dirty="0" smtClean="0"/>
              <a:t>17 → 10001 → 0001</a:t>
            </a:r>
          </a:p>
          <a:p>
            <a:pPr lvl="1"/>
            <a:r>
              <a:rPr lang="en-US" sz="2000" dirty="0" smtClean="0"/>
              <a:t>50 → 110010 → 10010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length</a:t>
            </a:r>
            <a:r>
              <a:rPr lang="en-US" sz="2400" dirty="0" smtClean="0"/>
              <a:t> </a:t>
            </a:r>
            <a:r>
              <a:rPr lang="en-US" sz="2400" dirty="0"/>
              <a:t>is the length of offset</a:t>
            </a:r>
            <a:endParaRPr lang="en-US" sz="2400" dirty="0" smtClean="0"/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(offset 101),</a:t>
            </a:r>
            <a:r>
              <a:rPr lang="en-US" sz="2000" dirty="0" smtClean="0"/>
              <a:t> it is 3</a:t>
            </a:r>
          </a:p>
          <a:p>
            <a:pPr lvl="1"/>
            <a:r>
              <a:rPr lang="en-US" sz="2000" dirty="0" smtClean="0"/>
              <a:t>17 (offset 0001), it is 4</a:t>
            </a:r>
          </a:p>
          <a:p>
            <a:pPr lvl="1"/>
            <a:r>
              <a:rPr lang="en-US" sz="2000" dirty="0" smtClean="0"/>
              <a:t>50 (offset 10010), it is 5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the length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We’ve stated </a:t>
            </a:r>
            <a:r>
              <a:rPr lang="en-US" sz="2400" i="1" dirty="0" smtClean="0"/>
              <a:t>what</a:t>
            </a:r>
            <a:r>
              <a:rPr lang="en-US" sz="2400" dirty="0" smtClean="0"/>
              <a:t> the length is, but not </a:t>
            </a:r>
            <a:r>
              <a:rPr lang="en-US" sz="2400" i="1" dirty="0" smtClean="0"/>
              <a:t>how</a:t>
            </a:r>
            <a:r>
              <a:rPr lang="en-US" sz="2400" dirty="0" smtClean="0"/>
              <a:t> to encode it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is a requirement of our length encoding?</a:t>
            </a:r>
          </a:p>
          <a:p>
            <a:pPr lvl="1"/>
            <a:r>
              <a:rPr lang="en-US" sz="2000" dirty="0" smtClean="0"/>
              <a:t>Lengths will have variable length (e.g. 3, 4, 5 bits)</a:t>
            </a:r>
          </a:p>
          <a:p>
            <a:pPr lvl="1"/>
            <a:r>
              <a:rPr lang="en-US" sz="2000" dirty="0" smtClean="0"/>
              <a:t>We must be able to decode it without any ambiguity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Any ideas?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Unary code</a:t>
            </a:r>
          </a:p>
          <a:p>
            <a:pPr lvl="1"/>
            <a:r>
              <a:rPr lang="en-US" sz="2000" dirty="0" smtClean="0"/>
              <a:t>Encode a number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as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1’s, followed by a 0, to mark the end of it</a:t>
            </a:r>
          </a:p>
          <a:p>
            <a:pPr lvl="1"/>
            <a:r>
              <a:rPr lang="en-US" sz="2000" dirty="0" smtClean="0"/>
              <a:t>5 → 111110</a:t>
            </a:r>
          </a:p>
          <a:p>
            <a:pPr lvl="1"/>
            <a:r>
              <a:rPr lang="en-US" sz="2000" dirty="0" smtClean="0"/>
              <a:t>12 → 1111111111110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086225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086225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11110,1000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111111110,11111111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11111111110,0000000001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Gamma code properties</a:t>
            </a:r>
          </a:p>
        </p:txBody>
      </p:sp>
      <p:sp>
        <p:nvSpPr>
          <p:cNvPr id="440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Uniquely prefix-decodable, like VB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All </a:t>
            </a:r>
            <a:r>
              <a:rPr lang="en-US" sz="2000" dirty="0"/>
              <a:t>gamma codes have an odd number of bits</a:t>
            </a:r>
            <a:endParaRPr lang="en-US" sz="2000" dirty="0" smtClean="0"/>
          </a:p>
          <a:p>
            <a:pPr eaLnBrk="1" hangingPunct="1"/>
            <a:endParaRPr lang="en-US" sz="2000" i="1" dirty="0" smtClean="0"/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is the fewest number of bits we could expect to express a gap (without any other knowledge of the other gaps)?</a:t>
            </a:r>
          </a:p>
          <a:p>
            <a:pPr lvl="1" eaLnBrk="1" hangingPunct="1"/>
            <a:r>
              <a:rPr lang="en-US" sz="1800" dirty="0" smtClean="0"/>
              <a:t>log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(gap)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many bits do gamma codes use?</a:t>
            </a:r>
          </a:p>
          <a:p>
            <a:pPr lvl="1" eaLnBrk="1" hangingPunct="1"/>
            <a:r>
              <a:rPr lang="en-US" sz="1800" dirty="0" smtClean="0"/>
              <a:t>2 </a:t>
            </a:r>
            <a:r>
              <a:rPr lang="en-US" sz="1800" dirty="0">
                <a:sym typeface="Symbol" pitchFamily="-111" charset="2"/>
              </a:rPr>
              <a:t></a:t>
            </a:r>
            <a:r>
              <a:rPr lang="en-US" sz="1800" dirty="0" smtClean="0">
                <a:sym typeface="Symbol" pitchFamily="-111" charset="2"/>
              </a:rPr>
              <a:t>log</a:t>
            </a:r>
            <a:r>
              <a:rPr lang="en-US" sz="1800" baseline="-25000" dirty="0" smtClean="0">
                <a:sym typeface="Symbol" pitchFamily="-111" charset="2"/>
              </a:rPr>
              <a:t>2 </a:t>
            </a:r>
            <a:r>
              <a:rPr lang="en-US" sz="1800" dirty="0" smtClean="0">
                <a:sym typeface="Symbol" pitchFamily="-111" charset="2"/>
              </a:rPr>
              <a:t>(gap) </a:t>
            </a:r>
            <a:r>
              <a:rPr lang="en-US" sz="1800" dirty="0">
                <a:sym typeface="Symbol" pitchFamily="-111" charset="2"/>
              </a:rPr>
              <a:t>+1 bits</a:t>
            </a:r>
          </a:p>
          <a:p>
            <a:pPr lvl="1" eaLnBrk="1" hangingPunct="1"/>
            <a:r>
              <a:rPr lang="en-US" sz="1800" dirty="0"/>
              <a:t>Almost within a factor of 2 of best possible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indexing</a:t>
            </a:r>
            <a:endParaRPr lang="en-US" dirty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152400" y="2743200"/>
            <a:ext cx="22098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latin typeface="Arial" charset="0"/>
              </a:rPr>
              <a:t>I did enact Julius</a:t>
            </a:r>
          </a:p>
          <a:p>
            <a:r>
              <a:rPr lang="en-US" sz="1800" dirty="0">
                <a:latin typeface="Arial" charset="0"/>
              </a:rPr>
              <a:t>Caesar I was killed </a:t>
            </a:r>
          </a:p>
          <a:p>
            <a:r>
              <a:rPr lang="en-US" sz="1800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' the Capitol; </a:t>
            </a:r>
          </a:p>
          <a:p>
            <a:r>
              <a:rPr lang="en-US" sz="1800" dirty="0">
                <a:latin typeface="Arial" charset="0"/>
              </a:rPr>
              <a:t>Brutus killed me.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271658"/>
              </p:ext>
            </p:extLst>
          </p:nvPr>
        </p:nvGraphicFramePr>
        <p:xfrm>
          <a:off x="3352800" y="2286000"/>
          <a:ext cx="990600" cy="367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7" name="Worksheet" r:id="rId3" imgW="1574800" imgH="6781800" progId="Excel.Sheet.8">
                  <p:embed/>
                </p:oleObj>
              </mc:Choice>
              <mc:Fallback>
                <p:oleObj name="Worksheet" r:id="rId3" imgW="1574800" imgH="6781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990600" cy="367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152400" y="4419600"/>
            <a:ext cx="24384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latin typeface="Arial" charset="0"/>
              </a:rPr>
              <a:t>So let it be with</a:t>
            </a:r>
          </a:p>
          <a:p>
            <a:r>
              <a:rPr lang="en-US" sz="1800" dirty="0">
                <a:latin typeface="Arial" charset="0"/>
              </a:rPr>
              <a:t>Caesar. The noble</a:t>
            </a:r>
          </a:p>
          <a:p>
            <a:r>
              <a:rPr lang="en-US" sz="1800" dirty="0">
                <a:latin typeface="Arial" charset="0"/>
              </a:rPr>
              <a:t>Brutus hath told you</a:t>
            </a:r>
          </a:p>
          <a:p>
            <a:r>
              <a:rPr lang="en-US" sz="1800" dirty="0">
                <a:latin typeface="Arial" charset="0"/>
              </a:rPr>
              <a:t>Caesar was ambitious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68197"/>
              </p:ext>
            </p:extLst>
          </p:nvPr>
        </p:nvGraphicFramePr>
        <p:xfrm>
          <a:off x="5344391" y="2286000"/>
          <a:ext cx="90400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8" name="Worksheet" r:id="rId5" imgW="1587500" imgH="6781800" progId="Excel.Sheet.8">
                  <p:embed/>
                </p:oleObj>
              </mc:Choice>
              <mc:Fallback>
                <p:oleObj name="Worksheet" r:id="rId5" imgW="1587500" imgH="6781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391" y="2286000"/>
                        <a:ext cx="904009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080"/>
          <p:cNvSpPr txBox="1">
            <a:spLocks noChangeArrowheads="1"/>
          </p:cNvSpPr>
          <p:nvPr/>
        </p:nvSpPr>
        <p:spPr bwMode="auto">
          <a:xfrm>
            <a:off x="7086600" y="30480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1</a:t>
            </a:r>
          </a:p>
        </p:txBody>
      </p:sp>
      <p:sp>
        <p:nvSpPr>
          <p:cNvPr id="10" name="Text Box 2081"/>
          <p:cNvSpPr txBox="1">
            <a:spLocks noChangeArrowheads="1"/>
          </p:cNvSpPr>
          <p:nvPr/>
        </p:nvSpPr>
        <p:spPr bwMode="auto">
          <a:xfrm>
            <a:off x="7086600" y="3429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2</a:t>
            </a:r>
          </a:p>
        </p:txBody>
      </p:sp>
      <p:sp>
        <p:nvSpPr>
          <p:cNvPr id="11" name="Text Box 2081"/>
          <p:cNvSpPr txBox="1">
            <a:spLocks noChangeArrowheads="1"/>
          </p:cNvSpPr>
          <p:nvPr/>
        </p:nvSpPr>
        <p:spPr bwMode="auto">
          <a:xfrm>
            <a:off x="7086600" y="48768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i="1">
                <a:latin typeface="Arial Unicode MS" charset="0"/>
                <a:cs typeface="Arial Unicode MS" charset="0"/>
              </a:rPr>
              <a:t>word 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001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82296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458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686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8001000" y="3429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8686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001000" y="4953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8229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8458200" y="4953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86868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696200" y="39624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28194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7244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705600" y="3657600"/>
            <a:ext cx="304800" cy="6096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6153090"/>
            <a:ext cx="2389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1. create term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6172200"/>
            <a:ext cx="2118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. sort term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6153090"/>
            <a:ext cx="2875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. create postings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8800" y="1676400"/>
            <a:ext cx="6052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Split into smaller, parallelizable chunks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0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seldom used in practice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Machines have word boundaries – 8, 16, 32 bits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Compressing </a:t>
            </a:r>
            <a:r>
              <a:rPr lang="en-US" sz="2400" dirty="0"/>
              <a:t>and manipulating at individual bit-granularity will slow down query processing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Variable </a:t>
            </a:r>
            <a:r>
              <a:rPr lang="en-US" sz="2400" dirty="0"/>
              <a:t>byte alignment is potentially more efficient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Regardless </a:t>
            </a:r>
            <a:r>
              <a:rPr lang="en-US" sz="2400" dirty="0"/>
              <a:t>of efficiency, variable byte is conceptually simpler at little additional space cost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RCV1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116.0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-111" charset="2"/>
                        </a:rPr>
                        <a:t>g-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compression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 can now create an index for highly efficient Boolean retrieval that is very space efficient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Only </a:t>
            </a:r>
            <a:r>
              <a:rPr lang="en-US" sz="2400" dirty="0"/>
              <a:t>4% of the total size of the collection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Only </a:t>
            </a:r>
            <a:r>
              <a:rPr lang="en-US" sz="2400" dirty="0"/>
              <a:t>10-15% of the total size of the </a:t>
            </a:r>
            <a:r>
              <a:rPr lang="en-US" sz="2400" u="sng" dirty="0"/>
              <a:t>text</a:t>
            </a:r>
            <a:r>
              <a:rPr lang="en-US" sz="2400" dirty="0"/>
              <a:t> in the collection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However</a:t>
            </a:r>
            <a:r>
              <a:rPr lang="en-US" sz="2400" dirty="0"/>
              <a:t>, we’ve ignored positional information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Hence</a:t>
            </a:r>
            <a:r>
              <a:rPr lang="en-US" sz="2400" dirty="0"/>
              <a:t>, space savings are less for indexes used in practice</a:t>
            </a:r>
          </a:p>
          <a:p>
            <a:pPr lvl="1"/>
            <a:r>
              <a:rPr lang="en-US" sz="2000" dirty="0"/>
              <a:t>But techniques substantially the </a:t>
            </a:r>
            <a:r>
              <a:rPr lang="en-US" sz="2000" dirty="0" smtClean="0"/>
              <a:t>same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Parallel tasks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We will use two sets of parallel tasks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Parsers (Step 1: create term list)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Inverters (Steps 2-3: sort term list, create postings list)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2286000" y="4267200"/>
            <a:ext cx="1066800" cy="2286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4" name="Rectangle 6"/>
          <p:cNvSpPr>
            <a:spLocks noChangeArrowheads="1"/>
          </p:cNvSpPr>
          <p:nvPr/>
        </p:nvSpPr>
        <p:spPr bwMode="auto">
          <a:xfrm>
            <a:off x="4419600" y="41148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5" name="Rectangle 7"/>
          <p:cNvSpPr>
            <a:spLocks noChangeArrowheads="1"/>
          </p:cNvSpPr>
          <p:nvPr/>
        </p:nvSpPr>
        <p:spPr bwMode="auto">
          <a:xfrm>
            <a:off x="4419600" y="46482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6" name="Rectangle 8"/>
          <p:cNvSpPr>
            <a:spLocks noChangeArrowheads="1"/>
          </p:cNvSpPr>
          <p:nvPr/>
        </p:nvSpPr>
        <p:spPr bwMode="auto">
          <a:xfrm>
            <a:off x="4419600" y="51816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7" name="Rectangle 9"/>
          <p:cNvSpPr>
            <a:spLocks noChangeArrowheads="1"/>
          </p:cNvSpPr>
          <p:nvPr/>
        </p:nvSpPr>
        <p:spPr bwMode="auto">
          <a:xfrm>
            <a:off x="4419600" y="57150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8" name="Rectangle 10"/>
          <p:cNvSpPr>
            <a:spLocks noChangeArrowheads="1"/>
          </p:cNvSpPr>
          <p:nvPr/>
        </p:nvSpPr>
        <p:spPr bwMode="auto">
          <a:xfrm>
            <a:off x="4419600" y="62484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9" name="AutoShape 11"/>
          <p:cNvSpPr>
            <a:spLocks noChangeArrowheads="1"/>
          </p:cNvSpPr>
          <p:nvPr/>
        </p:nvSpPr>
        <p:spPr bwMode="auto">
          <a:xfrm>
            <a:off x="3581400" y="51054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70" name="Text Box 12"/>
          <p:cNvSpPr txBox="1">
            <a:spLocks noChangeArrowheads="1"/>
          </p:cNvSpPr>
          <p:nvPr/>
        </p:nvSpPr>
        <p:spPr bwMode="auto">
          <a:xfrm>
            <a:off x="1600200" y="3505200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folHlink"/>
                </a:solidFill>
              </a:rPr>
              <a:t>split documents up for parsers</a:t>
            </a:r>
            <a:endParaRPr lang="en-US" sz="2000" dirty="0">
              <a:solidFill>
                <a:schemeClr val="folHlin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2158005" y="5080996"/>
            <a:ext cx="132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1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Parsers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01000" cy="175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Read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 document at a time and emits (term, doc)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pairs (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Step 1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Parser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writes pairs into 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partitions</a:t>
            </a:r>
          </a:p>
          <a:p>
            <a:pPr marL="0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Each partition is for a range of terms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first letters</a:t>
            </a:r>
          </a:p>
          <a:p>
            <a:pPr lvl="1" eaLnBrk="1" hangingPunct="1"/>
            <a:r>
              <a:rPr lang="en-US" sz="1800" dirty="0">
                <a:latin typeface="Arial" charset="0"/>
                <a:ea typeface="ＭＳ Ｐゴシック" charset="0"/>
              </a:rPr>
              <a:t>(e.g., </a:t>
            </a:r>
            <a:r>
              <a:rPr lang="en-US" sz="1800" b="1" i="1" dirty="0">
                <a:latin typeface="Arial" charset="0"/>
                <a:ea typeface="ＭＳ Ｐゴシック" charset="0"/>
              </a:rPr>
              <a:t>a-f, g-p, q-z</a:t>
            </a:r>
            <a:r>
              <a:rPr lang="en-US" sz="1800" dirty="0">
                <a:latin typeface="Arial" charset="0"/>
                <a:ea typeface="ＭＳ Ｐゴシック" charset="0"/>
              </a:rPr>
              <a:t>) – here </a:t>
            </a:r>
            <a:r>
              <a:rPr lang="en-US" sz="1800" i="1" dirty="0">
                <a:latin typeface="Arial" charset="0"/>
                <a:ea typeface="ＭＳ Ｐゴシック" charset="0"/>
              </a:rPr>
              <a:t>j=</a:t>
            </a:r>
            <a:r>
              <a:rPr lang="en-US" sz="1800" dirty="0">
                <a:latin typeface="Arial" charset="0"/>
                <a:ea typeface="ＭＳ Ｐゴシック" charset="0"/>
              </a:rPr>
              <a:t>3.</a:t>
            </a: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990600" y="5257800"/>
            <a:ext cx="1066800" cy="381000"/>
          </a:xfrm>
          <a:prstGeom prst="rect">
            <a:avLst/>
          </a:prstGeom>
          <a:solidFill>
            <a:srgbClr val="A40508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212" name="Rectangle 26"/>
          <p:cNvSpPr>
            <a:spLocks noChangeArrowheads="1"/>
          </p:cNvSpPr>
          <p:nvPr/>
        </p:nvSpPr>
        <p:spPr bwMode="auto">
          <a:xfrm>
            <a:off x="3200400" y="4572000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a-f</a:t>
            </a:r>
          </a:p>
        </p:txBody>
      </p:sp>
      <p:sp>
        <p:nvSpPr>
          <p:cNvPr id="94213" name="Rectangle 27"/>
          <p:cNvSpPr>
            <a:spLocks noChangeArrowheads="1"/>
          </p:cNvSpPr>
          <p:nvPr/>
        </p:nvSpPr>
        <p:spPr bwMode="auto">
          <a:xfrm>
            <a:off x="3211513" y="5181600"/>
            <a:ext cx="674687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94214" name="Rectangle 28"/>
          <p:cNvSpPr>
            <a:spLocks noChangeArrowheads="1"/>
          </p:cNvSpPr>
          <p:nvPr/>
        </p:nvSpPr>
        <p:spPr bwMode="auto">
          <a:xfrm>
            <a:off x="3211513" y="5791200"/>
            <a:ext cx="658812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 flipV="1">
            <a:off x="2209800" y="4876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22098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>
            <a:off x="2209800" y="5562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0" y="2895600"/>
            <a:ext cx="1257300" cy="175432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did	1</a:t>
            </a:r>
          </a:p>
          <a:p>
            <a:r>
              <a:rPr lang="en-US" sz="1200" dirty="0" smtClean="0"/>
              <a:t>enact	1</a:t>
            </a:r>
          </a:p>
          <a:p>
            <a:r>
              <a:rPr lang="en-US" sz="1200" dirty="0" err="1" smtClean="0"/>
              <a:t>caesar</a:t>
            </a:r>
            <a:r>
              <a:rPr lang="en-US" sz="1200" dirty="0" smtClean="0"/>
              <a:t>	1</a:t>
            </a:r>
          </a:p>
          <a:p>
            <a:r>
              <a:rPr lang="en-US" sz="1200" dirty="0" smtClean="0"/>
              <a:t>capitol	1</a:t>
            </a:r>
          </a:p>
          <a:p>
            <a:r>
              <a:rPr lang="en-US" sz="1200" dirty="0" err="1" smtClean="0"/>
              <a:t>brutus</a:t>
            </a:r>
            <a:r>
              <a:rPr lang="en-US" sz="1200" dirty="0" smtClean="0"/>
              <a:t>	1</a:t>
            </a:r>
          </a:p>
          <a:p>
            <a:r>
              <a:rPr lang="en-US" sz="1200" dirty="0" smtClean="0"/>
              <a:t>be	2</a:t>
            </a:r>
          </a:p>
          <a:p>
            <a:r>
              <a:rPr lang="en-US" sz="1200" dirty="0" err="1" smtClean="0"/>
              <a:t>caesar</a:t>
            </a:r>
            <a:r>
              <a:rPr lang="en-US" sz="1200" dirty="0" smtClean="0"/>
              <a:t>	2</a:t>
            </a:r>
          </a:p>
          <a:p>
            <a:r>
              <a:rPr lang="en-US" sz="1200" dirty="0" err="1" smtClean="0"/>
              <a:t>brutus</a:t>
            </a:r>
            <a:r>
              <a:rPr lang="en-US" sz="1200" dirty="0" smtClean="0"/>
              <a:t>	2</a:t>
            </a:r>
          </a:p>
          <a:p>
            <a:r>
              <a:rPr lang="en-US" sz="1200" dirty="0" err="1" smtClean="0"/>
              <a:t>caesar</a:t>
            </a:r>
            <a:r>
              <a:rPr lang="en-US" sz="1200" dirty="0" smtClean="0"/>
              <a:t>	2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5486400"/>
            <a:ext cx="12573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was	1</a:t>
            </a:r>
          </a:p>
          <a:p>
            <a:r>
              <a:rPr lang="en-US" sz="1200" dirty="0" smtClean="0"/>
              <a:t>the	1</a:t>
            </a:r>
          </a:p>
          <a:p>
            <a:r>
              <a:rPr lang="en-US" sz="1200" dirty="0" smtClean="0"/>
              <a:t>so	2</a:t>
            </a:r>
          </a:p>
          <a:p>
            <a:r>
              <a:rPr lang="en-US" sz="1200" dirty="0" smtClean="0"/>
              <a:t>with	2</a:t>
            </a:r>
          </a:p>
          <a:p>
            <a:r>
              <a:rPr lang="en-US" sz="1200" dirty="0" smtClean="0"/>
              <a:t>told	2</a:t>
            </a:r>
          </a:p>
          <a:p>
            <a:r>
              <a:rPr lang="en-US" sz="1200" dirty="0" smtClean="0"/>
              <a:t>was	2</a:t>
            </a:r>
            <a:endParaRPr lang="en-US" sz="1200" dirty="0"/>
          </a:p>
        </p:txBody>
      </p:sp>
      <p:sp>
        <p:nvSpPr>
          <p:cNvPr id="6" name="Right Arrow 5"/>
          <p:cNvSpPr/>
          <p:nvPr/>
        </p:nvSpPr>
        <p:spPr bwMode="auto">
          <a:xfrm rot="20778500">
            <a:off x="4007801" y="4053112"/>
            <a:ext cx="1882143" cy="6096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 rot="179030">
            <a:off x="4123066" y="5818826"/>
            <a:ext cx="1882143" cy="6096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0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Inverters</a:t>
            </a: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1524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Collects all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(term, doc) pairs for one term-partition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Sorts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and writes to postings lists</a:t>
            </a:r>
          </a:p>
        </p:txBody>
      </p:sp>
      <p:sp>
        <p:nvSpPr>
          <p:cNvPr id="96259" name="Rectangle 26"/>
          <p:cNvSpPr>
            <a:spLocks noChangeArrowheads="1"/>
          </p:cNvSpPr>
          <p:nvPr/>
        </p:nvSpPr>
        <p:spPr bwMode="auto">
          <a:xfrm>
            <a:off x="533400" y="2819400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96260" name="Rectangle 26"/>
          <p:cNvSpPr>
            <a:spLocks noChangeArrowheads="1"/>
          </p:cNvSpPr>
          <p:nvPr/>
        </p:nvSpPr>
        <p:spPr bwMode="auto">
          <a:xfrm>
            <a:off x="533400" y="3495675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96261" name="Rectangle 26"/>
          <p:cNvSpPr>
            <a:spLocks noChangeArrowheads="1"/>
          </p:cNvSpPr>
          <p:nvPr/>
        </p:nvSpPr>
        <p:spPr bwMode="auto">
          <a:xfrm>
            <a:off x="533400" y="4181475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96262" name="Rectangle 26"/>
          <p:cNvSpPr>
            <a:spLocks noChangeArrowheads="1"/>
          </p:cNvSpPr>
          <p:nvPr/>
        </p:nvSpPr>
        <p:spPr bwMode="auto">
          <a:xfrm>
            <a:off x="533400" y="4867275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96263" name="Rectangle 26"/>
          <p:cNvSpPr>
            <a:spLocks noChangeArrowheads="1"/>
          </p:cNvSpPr>
          <p:nvPr/>
        </p:nvSpPr>
        <p:spPr bwMode="auto">
          <a:xfrm>
            <a:off x="533400" y="5553075"/>
            <a:ext cx="573088" cy="466725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96264" name="Rectangle 26"/>
          <p:cNvSpPr>
            <a:spLocks noChangeArrowheads="1"/>
          </p:cNvSpPr>
          <p:nvPr/>
        </p:nvSpPr>
        <p:spPr bwMode="auto">
          <a:xfrm>
            <a:off x="4876800" y="2971800"/>
            <a:ext cx="877888" cy="302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a-f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96265" name="AutoShape 20"/>
          <p:cNvSpPr>
            <a:spLocks noChangeArrowheads="1"/>
          </p:cNvSpPr>
          <p:nvPr/>
        </p:nvSpPr>
        <p:spPr bwMode="auto">
          <a:xfrm>
            <a:off x="1524000" y="39624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6266" name="AutoShape 21"/>
          <p:cNvSpPr>
            <a:spLocks noChangeArrowheads="1"/>
          </p:cNvSpPr>
          <p:nvPr/>
        </p:nvSpPr>
        <p:spPr bwMode="auto">
          <a:xfrm>
            <a:off x="3810000" y="39624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6267" name="Text Box 22"/>
          <p:cNvSpPr txBox="1">
            <a:spLocks noChangeArrowheads="1"/>
          </p:cNvSpPr>
          <p:nvPr/>
        </p:nvSpPr>
        <p:spPr bwMode="auto">
          <a:xfrm>
            <a:off x="6934200" y="403860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index for a-f</a:t>
            </a:r>
          </a:p>
        </p:txBody>
      </p:sp>
      <p:sp>
        <p:nvSpPr>
          <p:cNvPr id="96268" name="Rectangle 26"/>
          <p:cNvSpPr>
            <a:spLocks noChangeArrowheads="1"/>
          </p:cNvSpPr>
          <p:nvPr/>
        </p:nvSpPr>
        <p:spPr bwMode="auto">
          <a:xfrm>
            <a:off x="2590800" y="2971800"/>
            <a:ext cx="877888" cy="3022600"/>
          </a:xfrm>
          <a:prstGeom prst="rect">
            <a:avLst/>
          </a:prstGeom>
          <a:solidFill>
            <a:srgbClr val="CB7C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a-f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96269" name="AutoShape 24"/>
          <p:cNvSpPr>
            <a:spLocks noChangeArrowheads="1"/>
          </p:cNvSpPr>
          <p:nvPr/>
        </p:nvSpPr>
        <p:spPr bwMode="auto">
          <a:xfrm>
            <a:off x="6096000" y="39624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76600" y="6096000"/>
            <a:ext cx="2118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. sort term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6096000"/>
            <a:ext cx="2875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. create postings list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6096000"/>
            <a:ext cx="2170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1b. concatenate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9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14964</TotalTime>
  <Words>3002</Words>
  <Application>Microsoft Macintosh PowerPoint</Application>
  <PresentationFormat>On-screen Show (4:3)</PresentationFormat>
  <Paragraphs>613</Paragraphs>
  <Slides>62</Slides>
  <Notes>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Default Design</vt:lpstr>
      <vt:lpstr>Worksheet</vt:lpstr>
      <vt:lpstr>Document</vt:lpstr>
      <vt:lpstr>Index Compression</vt:lpstr>
      <vt:lpstr>Administrative</vt:lpstr>
      <vt:lpstr>PowerPoint Presentation</vt:lpstr>
      <vt:lpstr>Distributed indexing</vt:lpstr>
      <vt:lpstr>Distributed indexing</vt:lpstr>
      <vt:lpstr>Distributed indexing</vt:lpstr>
      <vt:lpstr>Parallel tasks</vt:lpstr>
      <vt:lpstr>Parsers</vt:lpstr>
      <vt:lpstr>Inverters</vt:lpstr>
      <vt:lpstr>Data flow</vt:lpstr>
      <vt:lpstr>MapReduce</vt:lpstr>
      <vt:lpstr>MapReduce</vt:lpstr>
      <vt:lpstr>Index compression</vt:lpstr>
      <vt:lpstr>How does the vocabulary size grow with the size of the corpus?</vt:lpstr>
      <vt:lpstr>How does the vocabulary size grow with the size of the corpus?</vt:lpstr>
      <vt:lpstr>Heaps’ law</vt:lpstr>
      <vt:lpstr>vocab growth vs. size of the corpus</vt:lpstr>
      <vt:lpstr>Discussion</vt:lpstr>
      <vt:lpstr>Heaps’ law and compression</vt:lpstr>
      <vt:lpstr>How does a word’s frequency relate to it’s frequency rank</vt:lpstr>
      <vt:lpstr>How does a word’s frequency relate to it’s frequency rank</vt:lpstr>
      <vt:lpstr>Zipf’s law</vt:lpstr>
      <vt:lpstr>Consequences of Zipf’s law</vt:lpstr>
      <vt:lpstr>Zipf’s law and compression</vt:lpstr>
      <vt:lpstr>Compresssing the inverted index</vt:lpstr>
      <vt:lpstr>Compressing the inverted index</vt:lpstr>
      <vt:lpstr>Lossless vs. lossy compression</vt:lpstr>
      <vt:lpstr>The dictionary</vt:lpstr>
      <vt:lpstr>The dictionary</vt:lpstr>
      <vt:lpstr>Fixed-width terms are wasteful</vt:lpstr>
      <vt:lpstr>Any ideas?</vt:lpstr>
      <vt:lpstr>Dictionary-as-a-String</vt:lpstr>
      <vt:lpstr>Space for dictionary as a string</vt:lpstr>
      <vt:lpstr>Blocking</vt:lpstr>
      <vt:lpstr>Blocking</vt:lpstr>
      <vt:lpstr>Net</vt:lpstr>
      <vt:lpstr>Dictionary search without blocking</vt:lpstr>
      <vt:lpstr>Dictionary search without blocking</vt:lpstr>
      <vt:lpstr>Dictionary search with blocking</vt:lpstr>
      <vt:lpstr>Dictionary search with blocking</vt:lpstr>
      <vt:lpstr>More improvements…</vt:lpstr>
      <vt:lpstr>Front coding</vt:lpstr>
      <vt:lpstr>RCV1 dictionary compression</vt:lpstr>
      <vt:lpstr>Postings compression</vt:lpstr>
      <vt:lpstr>Postings: two conflicting forces</vt:lpstr>
      <vt:lpstr>Postings file entry</vt:lpstr>
      <vt:lpstr>Fixed-width</vt:lpstr>
      <vt:lpstr>Variable length encoding</vt:lpstr>
      <vt:lpstr>Variable length coding</vt:lpstr>
      <vt:lpstr>Variable Byte (VB) codes</vt:lpstr>
      <vt:lpstr>VB codes</vt:lpstr>
      <vt:lpstr>Example</vt:lpstr>
      <vt:lpstr>Other variable codes</vt:lpstr>
      <vt:lpstr>More codes</vt:lpstr>
      <vt:lpstr>Gamma codes</vt:lpstr>
      <vt:lpstr>Encoding the length </vt:lpstr>
      <vt:lpstr>Gamma code examples</vt:lpstr>
      <vt:lpstr>Gamma code examples</vt:lpstr>
      <vt:lpstr>Gamma code properties</vt:lpstr>
      <vt:lpstr>Gamma seldom used in practice</vt:lpstr>
      <vt:lpstr>RCV1 compression</vt:lpstr>
      <vt:lpstr>Index compression summary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David Kauchak</cp:lastModifiedBy>
  <cp:revision>695</cp:revision>
  <cp:lastPrinted>1601-01-01T00:00:00Z</cp:lastPrinted>
  <dcterms:created xsi:type="dcterms:W3CDTF">2009-09-13T22:58:55Z</dcterms:created>
  <dcterms:modified xsi:type="dcterms:W3CDTF">2012-09-20T19:27:21Z</dcterms:modified>
</cp:coreProperties>
</file>