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998" r:id="rId2"/>
    <p:sldId id="856" r:id="rId3"/>
    <p:sldId id="977" r:id="rId4"/>
    <p:sldId id="1046" r:id="rId5"/>
    <p:sldId id="1047" r:id="rId6"/>
    <p:sldId id="1048" r:id="rId7"/>
    <p:sldId id="1049" r:id="rId8"/>
    <p:sldId id="1050" r:id="rId9"/>
    <p:sldId id="1051" r:id="rId10"/>
    <p:sldId id="1052" r:id="rId11"/>
    <p:sldId id="1053" r:id="rId12"/>
    <p:sldId id="1054" r:id="rId13"/>
    <p:sldId id="1030" r:id="rId14"/>
    <p:sldId id="1031" r:id="rId15"/>
    <p:sldId id="1032" r:id="rId16"/>
    <p:sldId id="1033" r:id="rId17"/>
    <p:sldId id="1034" r:id="rId18"/>
    <p:sldId id="1035" r:id="rId19"/>
    <p:sldId id="1036" r:id="rId20"/>
    <p:sldId id="1055" r:id="rId21"/>
    <p:sldId id="1056" r:id="rId22"/>
    <p:sldId id="983" r:id="rId23"/>
    <p:sldId id="1011" r:id="rId24"/>
    <p:sldId id="984" r:id="rId25"/>
    <p:sldId id="1009" r:id="rId26"/>
    <p:sldId id="1010" r:id="rId27"/>
    <p:sldId id="985" r:id="rId28"/>
  </p:sldIdLst>
  <p:sldSz cx="9144000" cy="6858000" type="screen4x3"/>
  <p:notesSz cx="6845300" cy="939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3EB"/>
    <a:srgbClr val="F0EEEB"/>
    <a:srgbClr val="00A000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23" autoAdjust="0"/>
    <p:restoredTop sz="94660"/>
  </p:normalViewPr>
  <p:slideViewPr>
    <p:cSldViewPr>
      <p:cViewPr varScale="1">
        <p:scale>
          <a:sx n="92" d="100"/>
          <a:sy n="92" d="100"/>
        </p:scale>
        <p:origin x="-94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91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810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810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0" charset="0"/>
              </a:defRPr>
            </a:lvl1pPr>
          </a:lstStyle>
          <a:p>
            <a:fld id="{3D74C143-D902-184F-9EC2-F4162C99AD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54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8100"/>
            <a:ext cx="29670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8100"/>
            <a:ext cx="29670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A8EBD8-E5A7-B048-93D1-EA5FBC6C97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99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113" y="4464362"/>
            <a:ext cx="5021075" cy="422816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45" tIns="45722" rIns="91445" bIns="45722">
            <a:prstTxWarp prst="textNoShape">
              <a:avLst/>
            </a:prstTxWarp>
          </a:bodyPr>
          <a:lstStyle/>
          <a:p>
            <a:endParaRPr lang="en-US">
              <a:latin typeface="Arial" pitchFamily="-111" charset="0"/>
              <a:ea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6BEABE-AA72-B844-85EF-EB9D53C6B811}" type="slidenum">
              <a:rPr lang="en-US"/>
              <a:pPr/>
              <a:t>11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rPr>
              <a:t>Bias/variance in terms of resulting classifier given randomly selected training set; why it is a tradeoff; when to choose low-bias method, when to choose low-variance method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0" charset="0"/>
              </a:defRPr>
            </a:lvl1pPr>
          </a:lstStyle>
          <a:p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0" charset="0"/>
              </a:defRPr>
            </a:lvl1pPr>
          </a:lstStyle>
          <a:p>
            <a:fld id="{E3E1B346-3A63-8648-8736-73639F278B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C4C184-F9D7-184A-96CD-80E147D521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351BD4-32DB-6644-9242-2B057431F1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67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A77451-B4D0-444C-B26E-68168808B9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267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781EB-3EB5-6642-814A-83637B3A4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C12E44-21C8-A94C-BB3D-BAFA06C528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98D46-432C-264E-A8FB-6B2BE925A5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479F-C3C3-524F-AB93-F7090DB04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3429D-48A3-D048-8157-DF9940572E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BD5B3-C286-8748-AE1C-1E6AE9B82E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B85C7C-4AFC-5749-9E23-D3B8B28F30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1F6E63-CBD3-2849-B834-D7B7F0FE8C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33905-FA79-654E-B270-1543191E49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83CAB-6AC0-F04B-96FA-C5FB043EB1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-110" charset="0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-110" charset="0"/>
              </a:defRPr>
            </a:lvl1pPr>
          </a:lstStyle>
          <a:p>
            <a:fld id="{EE419E46-5D01-1749-AAD6-9BA851CE97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  <a:latin typeface="Tahoma" pitchFamily="-110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700" r:id="rId14"/>
  </p:sldLayoutIdLst>
  <p:transition xmlns:p14="http://schemas.microsoft.com/office/powerpoint/2010/main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-110" charset="2"/>
        <a:buChar char="n"/>
        <a:defRPr sz="26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0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0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-110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-110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2"/>
        <a:buChar char="n"/>
        <a:defRPr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381000"/>
            <a:ext cx="3048000" cy="588491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276600" y="6396335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smtClean="0"/>
              <a:t>http://xkcd.com/242/</a:t>
            </a:r>
            <a:endParaRPr lang="en-US" sz="18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400" y="55626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Compromise between bias and variance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  <p:sp>
        <p:nvSpPr>
          <p:cNvPr id="22" name="Freeform 21"/>
          <p:cNvSpPr/>
          <p:nvPr/>
        </p:nvSpPr>
        <p:spPr bwMode="auto">
          <a:xfrm>
            <a:off x="826644" y="2264533"/>
            <a:ext cx="4217082" cy="2378358"/>
          </a:xfrm>
          <a:custGeom>
            <a:avLst/>
            <a:gdLst>
              <a:gd name="connsiteX0" fmla="*/ 0 w 4217082"/>
              <a:gd name="connsiteY0" fmla="*/ 826734 h 2378358"/>
              <a:gd name="connsiteX1" fmla="*/ 2036659 w 4217082"/>
              <a:gd name="connsiteY1" fmla="*/ 2240569 h 2378358"/>
              <a:gd name="connsiteX2" fmla="*/ 4217082 w 4217082"/>
              <a:gd name="connsiteY2" fmla="*/ 0 h 237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17082" h="2378358">
                <a:moveTo>
                  <a:pt x="0" y="826734"/>
                </a:moveTo>
                <a:cubicBezTo>
                  <a:pt x="666906" y="1602546"/>
                  <a:pt x="1333812" y="2378358"/>
                  <a:pt x="2036659" y="2240569"/>
                </a:cubicBezTo>
                <a:cubicBezTo>
                  <a:pt x="2739506" y="2102780"/>
                  <a:pt x="3478294" y="1051390"/>
                  <a:pt x="4217082" y="0"/>
                </a:cubicBezTo>
              </a:path>
            </a:pathLst>
          </a:cu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7583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-NN </a:t>
            </a:r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vs. Naive </a:t>
            </a:r>
            <a:r>
              <a:rPr lang="en-US" dirty="0" err="1">
                <a:ea typeface="ＭＳ Ｐゴシック" pitchFamily="-110" charset="-128"/>
                <a:cs typeface="ＭＳ Ｐゴシック" pitchFamily="-110" charset="-128"/>
              </a:rPr>
              <a:t>Bayes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0"/>
            <a:ext cx="7924800" cy="3352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 err="1" smtClean="0">
                <a:ea typeface="ＭＳ Ｐゴシック" pitchFamily="-110" charset="-128"/>
                <a:cs typeface="ＭＳ Ｐゴシック" pitchFamily="-110" charset="-128"/>
              </a:rPr>
              <a:t>k</a:t>
            </a:r>
            <a:r>
              <a:rPr lang="en-US" sz="2200" dirty="0" smtClean="0">
                <a:ea typeface="ＭＳ Ｐゴシック" pitchFamily="-110" charset="-128"/>
                <a:cs typeface="ＭＳ Ｐゴシック" pitchFamily="-110" charset="-128"/>
              </a:rPr>
              <a:t>-NN 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has </a:t>
            </a:r>
            <a:r>
              <a:rPr lang="en-US" sz="2200" dirty="0">
                <a:solidFill>
                  <a:schemeClr val="hlink"/>
                </a:solidFill>
                <a:ea typeface="ＭＳ Ｐゴシック" pitchFamily="-110" charset="-128"/>
                <a:cs typeface="ＭＳ Ｐゴシック" pitchFamily="-110" charset="-128"/>
              </a:rPr>
              <a:t>high variance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 and </a:t>
            </a:r>
            <a:r>
              <a:rPr lang="en-US" sz="2200" dirty="0">
                <a:solidFill>
                  <a:schemeClr val="hlink"/>
                </a:solidFill>
                <a:ea typeface="ＭＳ Ｐゴシック" pitchFamily="-110" charset="-128"/>
                <a:cs typeface="ＭＳ Ｐゴシック" pitchFamily="-110" charset="-128"/>
              </a:rPr>
              <a:t>low bias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.</a:t>
            </a:r>
            <a:endParaRPr lang="en-US" sz="22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more complicated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can model any boundary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but very dependent on the training data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2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200" dirty="0" smtClean="0">
                <a:ea typeface="ＭＳ Ｐゴシック" pitchFamily="-110" charset="-128"/>
                <a:cs typeface="ＭＳ Ｐゴシック" pitchFamily="-110" charset="-128"/>
              </a:rPr>
              <a:t>NB 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has </a:t>
            </a:r>
            <a:r>
              <a:rPr lang="en-US" sz="2200" dirty="0">
                <a:solidFill>
                  <a:schemeClr val="hlink"/>
                </a:solidFill>
                <a:ea typeface="ＭＳ Ｐゴシック" pitchFamily="-110" charset="-128"/>
                <a:cs typeface="ＭＳ Ｐゴシック" pitchFamily="-110" charset="-128"/>
              </a:rPr>
              <a:t>low variance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 and </a:t>
            </a:r>
            <a:r>
              <a:rPr lang="en-US" sz="2200" dirty="0">
                <a:solidFill>
                  <a:schemeClr val="hlink"/>
                </a:solidFill>
                <a:ea typeface="ＭＳ Ｐゴシック" pitchFamily="-110" charset="-128"/>
                <a:cs typeface="ＭＳ Ｐゴシック" pitchFamily="-110" charset="-128"/>
              </a:rPr>
              <a:t>high bias</a:t>
            </a:r>
            <a:r>
              <a:rPr lang="en-US" sz="2200" dirty="0">
                <a:ea typeface="ＭＳ Ｐゴシック" pitchFamily="-110" charset="-128"/>
                <a:cs typeface="ＭＳ Ｐゴシック" pitchFamily="-110" charset="-128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Decision surface has to be </a:t>
            </a:r>
            <a:r>
              <a:rPr lang="en-US" sz="2000" dirty="0" smtClean="0"/>
              <a:t>linear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Cannot model all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but, less variation based on the training data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6764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do k-NN and NB sit on the variance/bias spectrum?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514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>
                <a:ea typeface="ＭＳ Ｐゴシック" pitchFamily="-110" charset="-128"/>
                <a:cs typeface="ＭＳ Ｐゴシック" pitchFamily="-110" charset="-128"/>
              </a:rPr>
              <a:t>Bias vs. variance: </a:t>
            </a:r>
            <a:br>
              <a:rPr lang="en-US" sz="3600" dirty="0">
                <a:ea typeface="ＭＳ Ｐゴシック" pitchFamily="-110" charset="-128"/>
                <a:cs typeface="ＭＳ Ｐゴシック" pitchFamily="-110" charset="-128"/>
              </a:rPr>
            </a:br>
            <a:r>
              <a:rPr lang="en-US" sz="3600" dirty="0">
                <a:ea typeface="ＭＳ Ｐゴシック" pitchFamily="-110" charset="-128"/>
                <a:cs typeface="ＭＳ Ｐゴシック" pitchFamily="-110" charset="-128"/>
              </a:rPr>
              <a:t>Choosing the </a:t>
            </a:r>
            <a:r>
              <a:rPr lang="en-US" sz="3600" dirty="0" smtClean="0">
                <a:ea typeface="ＭＳ Ｐゴシック" pitchFamily="-110" charset="-128"/>
                <a:cs typeface="ＭＳ Ｐゴシック" pitchFamily="-110" charset="-128"/>
              </a:rPr>
              <a:t>correct </a:t>
            </a:r>
            <a:r>
              <a:rPr lang="en-US" sz="3600" dirty="0">
                <a:ea typeface="ＭＳ Ｐゴシック" pitchFamily="-110" charset="-128"/>
                <a:cs typeface="ＭＳ Ｐゴシック" pitchFamily="-110" charset="-128"/>
              </a:rPr>
              <a:t>model capacity</a:t>
            </a:r>
          </a:p>
        </p:txBody>
      </p:sp>
      <p:pic>
        <p:nvPicPr>
          <p:cNvPr id="4096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28813" y="1981200"/>
            <a:ext cx="4829175" cy="3381375"/>
          </a:xfrm>
          <a:noFill/>
        </p:spPr>
      </p:pic>
      <p:sp>
        <p:nvSpPr>
          <p:cNvPr id="40965" name="Line 4"/>
          <p:cNvSpPr>
            <a:spLocks noChangeShapeType="1"/>
          </p:cNvSpPr>
          <p:nvPr/>
        </p:nvSpPr>
        <p:spPr bwMode="auto">
          <a:xfrm flipV="1">
            <a:off x="1905000" y="2071687"/>
            <a:ext cx="4876800" cy="2819400"/>
          </a:xfrm>
          <a:prstGeom prst="line">
            <a:avLst/>
          </a:prstGeom>
          <a:noFill/>
          <a:ln w="1905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52600" y="5943600"/>
            <a:ext cx="5351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Which separating line should we use?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5387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Separation by Hyperplanes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600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A strong high-bias assumption is </a:t>
            </a:r>
            <a:r>
              <a:rPr lang="en-US" sz="2400" i="1" dirty="0">
                <a:ea typeface="ＭＳ Ｐゴシック" pitchFamily="-110" charset="-128"/>
                <a:cs typeface="ＭＳ Ｐゴシック" pitchFamily="-110" charset="-128"/>
              </a:rPr>
              <a:t>linear </a:t>
            </a:r>
            <a:r>
              <a:rPr lang="en-US" sz="2400" i="1" dirty="0" err="1" smtClean="0">
                <a:ea typeface="ＭＳ Ｐゴシック" pitchFamily="-110" charset="-128"/>
                <a:cs typeface="ＭＳ Ｐゴシック" pitchFamily="-110" charset="-128"/>
              </a:rPr>
              <a:t>separability</a:t>
            </a: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:</a:t>
            </a:r>
          </a:p>
          <a:p>
            <a:pPr lvl="1" eaLnBrk="1" hangingPunct="1"/>
            <a:r>
              <a:rPr lang="en-US" dirty="0"/>
              <a:t>in 2 dimensions, can separate classes by a line</a:t>
            </a:r>
          </a:p>
          <a:p>
            <a:pPr lvl="1" eaLnBrk="1" hangingPunct="1"/>
            <a:r>
              <a:rPr lang="en-US" dirty="0"/>
              <a:t>in higher dimensions, need </a:t>
            </a:r>
            <a:r>
              <a:rPr lang="en-US" dirty="0" err="1" smtClean="0"/>
              <a:t>hyperplanes</a:t>
            </a:r>
            <a:endParaRPr lang="en-US" dirty="0"/>
          </a:p>
        </p:txBody>
      </p:sp>
      <p:sp>
        <p:nvSpPr>
          <p:cNvPr id="43015" name="Oval 28"/>
          <p:cNvSpPr>
            <a:spLocks noChangeArrowheads="1"/>
          </p:cNvSpPr>
          <p:nvPr/>
        </p:nvSpPr>
        <p:spPr bwMode="auto">
          <a:xfrm>
            <a:off x="3018905" y="3948113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6" name="Oval 29"/>
          <p:cNvSpPr>
            <a:spLocks noChangeArrowheads="1"/>
          </p:cNvSpPr>
          <p:nvPr/>
        </p:nvSpPr>
        <p:spPr bwMode="auto">
          <a:xfrm>
            <a:off x="4465320" y="436245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7" name="Oval 30"/>
          <p:cNvSpPr>
            <a:spLocks noChangeArrowheads="1"/>
          </p:cNvSpPr>
          <p:nvPr/>
        </p:nvSpPr>
        <p:spPr bwMode="auto">
          <a:xfrm>
            <a:off x="4814455" y="5283200"/>
            <a:ext cx="99753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8" name="Oval 31"/>
          <p:cNvSpPr>
            <a:spLocks noChangeArrowheads="1"/>
          </p:cNvSpPr>
          <p:nvPr/>
        </p:nvSpPr>
        <p:spPr bwMode="auto">
          <a:xfrm>
            <a:off x="3118658" y="4270375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9" name="Oval 32"/>
          <p:cNvSpPr>
            <a:spLocks noChangeArrowheads="1"/>
          </p:cNvSpPr>
          <p:nvPr/>
        </p:nvSpPr>
        <p:spPr bwMode="auto">
          <a:xfrm>
            <a:off x="3218411" y="4914900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0" name="Oval 33"/>
          <p:cNvSpPr>
            <a:spLocks noChangeArrowheads="1"/>
          </p:cNvSpPr>
          <p:nvPr/>
        </p:nvSpPr>
        <p:spPr bwMode="auto">
          <a:xfrm>
            <a:off x="3816927" y="3948113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1" name="Oval 34"/>
          <p:cNvSpPr>
            <a:spLocks noChangeArrowheads="1"/>
          </p:cNvSpPr>
          <p:nvPr/>
        </p:nvSpPr>
        <p:spPr bwMode="auto">
          <a:xfrm>
            <a:off x="2819400" y="4546600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2" name="Oval 35"/>
          <p:cNvSpPr>
            <a:spLocks noChangeArrowheads="1"/>
          </p:cNvSpPr>
          <p:nvPr/>
        </p:nvSpPr>
        <p:spPr bwMode="auto">
          <a:xfrm>
            <a:off x="3517669" y="4408488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3" name="Oval 36"/>
          <p:cNvSpPr>
            <a:spLocks noChangeArrowheads="1"/>
          </p:cNvSpPr>
          <p:nvPr/>
        </p:nvSpPr>
        <p:spPr bwMode="auto">
          <a:xfrm>
            <a:off x="3966556" y="4178300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4" name="Oval 37"/>
          <p:cNvSpPr>
            <a:spLocks noChangeArrowheads="1"/>
          </p:cNvSpPr>
          <p:nvPr/>
        </p:nvSpPr>
        <p:spPr bwMode="auto">
          <a:xfrm>
            <a:off x="3717175" y="4914900"/>
            <a:ext cx="99753" cy="92075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5" name="Oval 38"/>
          <p:cNvSpPr>
            <a:spLocks noChangeArrowheads="1"/>
          </p:cNvSpPr>
          <p:nvPr/>
        </p:nvSpPr>
        <p:spPr bwMode="auto">
          <a:xfrm>
            <a:off x="4565073" y="381000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6" name="Oval 39"/>
          <p:cNvSpPr>
            <a:spLocks noChangeArrowheads="1"/>
          </p:cNvSpPr>
          <p:nvPr/>
        </p:nvSpPr>
        <p:spPr bwMode="auto">
          <a:xfrm>
            <a:off x="4664825" y="473075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7" name="Oval 40"/>
          <p:cNvSpPr>
            <a:spLocks noChangeArrowheads="1"/>
          </p:cNvSpPr>
          <p:nvPr/>
        </p:nvSpPr>
        <p:spPr bwMode="auto">
          <a:xfrm>
            <a:off x="4764578" y="399415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8" name="Oval 41"/>
          <p:cNvSpPr>
            <a:spLocks noChangeArrowheads="1"/>
          </p:cNvSpPr>
          <p:nvPr/>
        </p:nvSpPr>
        <p:spPr bwMode="auto">
          <a:xfrm>
            <a:off x="5462847" y="4086225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29" name="Oval 42"/>
          <p:cNvSpPr>
            <a:spLocks noChangeArrowheads="1"/>
          </p:cNvSpPr>
          <p:nvPr/>
        </p:nvSpPr>
        <p:spPr bwMode="auto">
          <a:xfrm>
            <a:off x="4964084" y="4178300"/>
            <a:ext cx="99753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0" name="Oval 43"/>
          <p:cNvSpPr>
            <a:spLocks noChangeArrowheads="1"/>
          </p:cNvSpPr>
          <p:nvPr/>
        </p:nvSpPr>
        <p:spPr bwMode="auto">
          <a:xfrm>
            <a:off x="4415444" y="5375275"/>
            <a:ext cx="99753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1" name="Oval 44"/>
          <p:cNvSpPr>
            <a:spLocks noChangeArrowheads="1"/>
          </p:cNvSpPr>
          <p:nvPr/>
        </p:nvSpPr>
        <p:spPr bwMode="auto">
          <a:xfrm>
            <a:off x="4764578" y="5927725"/>
            <a:ext cx="99753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2" name="Oval 45"/>
          <p:cNvSpPr>
            <a:spLocks noChangeArrowheads="1"/>
          </p:cNvSpPr>
          <p:nvPr/>
        </p:nvSpPr>
        <p:spPr bwMode="auto">
          <a:xfrm>
            <a:off x="5113713" y="5559425"/>
            <a:ext cx="99753" cy="920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33" name="Rectangle 46"/>
          <p:cNvSpPr>
            <a:spLocks noChangeArrowheads="1"/>
          </p:cNvSpPr>
          <p:nvPr/>
        </p:nvSpPr>
        <p:spPr bwMode="auto">
          <a:xfrm>
            <a:off x="4066309" y="4684713"/>
            <a:ext cx="99753" cy="92075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4" name="Line 47"/>
          <p:cNvSpPr>
            <a:spLocks noChangeShapeType="1"/>
          </p:cNvSpPr>
          <p:nvPr/>
        </p:nvSpPr>
        <p:spPr bwMode="auto">
          <a:xfrm flipH="1">
            <a:off x="4191000" y="3581400"/>
            <a:ext cx="76200" cy="25146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346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Lots of linear classifiers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4191000"/>
          </a:xfrm>
        </p:spPr>
        <p:txBody>
          <a:bodyPr/>
          <a:lstStyle/>
          <a:p>
            <a:pPr marL="0" indent="0" eaLnBrk="1" hangingPunct="1">
              <a:lnSpc>
                <a:spcPct val="93000"/>
              </a:lnSpc>
              <a:buNone/>
            </a:pPr>
            <a:r>
              <a:rPr lang="en-US" sz="2400" dirty="0">
                <a:ea typeface="ＭＳ Ｐゴシック" pitchFamily="-110" charset="-128"/>
                <a:cs typeface="ＭＳ Ｐゴシック" pitchFamily="-110" charset="-128"/>
              </a:rPr>
              <a:t>Many common text classifiers are linear classifiers</a:t>
            </a:r>
          </a:p>
          <a:p>
            <a:pPr lvl="1" eaLnBrk="1" hangingPunct="1">
              <a:lnSpc>
                <a:spcPct val="93000"/>
              </a:lnSpc>
            </a:pPr>
            <a:r>
              <a:rPr lang="en-US" dirty="0"/>
              <a:t>Naïve </a:t>
            </a:r>
            <a:r>
              <a:rPr lang="en-US" dirty="0" err="1"/>
              <a:t>Bayes</a:t>
            </a:r>
            <a:endParaRPr lang="en-US" dirty="0"/>
          </a:p>
          <a:p>
            <a:pPr lvl="1" eaLnBrk="1" hangingPunct="1">
              <a:lnSpc>
                <a:spcPct val="93000"/>
              </a:lnSpc>
            </a:pPr>
            <a:r>
              <a:rPr lang="en-US" dirty="0" err="1"/>
              <a:t>Perceptron</a:t>
            </a:r>
            <a:endParaRPr lang="en-US" dirty="0"/>
          </a:p>
          <a:p>
            <a:pPr lvl="1" eaLnBrk="1" hangingPunct="1">
              <a:lnSpc>
                <a:spcPct val="93000"/>
              </a:lnSpc>
            </a:pPr>
            <a:r>
              <a:rPr lang="en-US" dirty="0" err="1"/>
              <a:t>Rocchio</a:t>
            </a:r>
            <a:endParaRPr lang="en-US" dirty="0"/>
          </a:p>
          <a:p>
            <a:pPr lvl="1" eaLnBrk="1" hangingPunct="1">
              <a:lnSpc>
                <a:spcPct val="93000"/>
              </a:lnSpc>
            </a:pPr>
            <a:r>
              <a:rPr lang="en-US" dirty="0"/>
              <a:t>Logistic regression</a:t>
            </a:r>
          </a:p>
          <a:p>
            <a:pPr lvl="1" eaLnBrk="1" hangingPunct="1">
              <a:lnSpc>
                <a:spcPct val="93000"/>
              </a:lnSpc>
            </a:pPr>
            <a:r>
              <a:rPr lang="en-US" dirty="0"/>
              <a:t>Support vector machines (with linear kernel)</a:t>
            </a:r>
          </a:p>
          <a:p>
            <a:pPr lvl="1" eaLnBrk="1" hangingPunct="1">
              <a:lnSpc>
                <a:spcPct val="93000"/>
              </a:lnSpc>
            </a:pPr>
            <a:r>
              <a:rPr lang="en-US" dirty="0"/>
              <a:t>Linear </a:t>
            </a:r>
            <a:r>
              <a:rPr lang="en-US" dirty="0" smtClean="0"/>
              <a:t>regression</a:t>
            </a:r>
          </a:p>
          <a:p>
            <a:pPr lvl="1" eaLnBrk="1" hangingPunct="1">
              <a:lnSpc>
                <a:spcPct val="93000"/>
              </a:lnSpc>
            </a:pPr>
            <a:endParaRPr lang="en-US" dirty="0" smtClean="0"/>
          </a:p>
          <a:p>
            <a:pPr marL="0" indent="0" eaLnBrk="1" hangingPunct="1">
              <a:lnSpc>
                <a:spcPct val="93000"/>
              </a:lnSpc>
              <a:buNone/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Despite this similarity, noticeable performance difference</a:t>
            </a:r>
          </a:p>
          <a:p>
            <a:pPr lvl="1" eaLnBrk="1" hangingPunct="1">
              <a:lnSpc>
                <a:spcPct val="93000"/>
              </a:lnSpc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6400" y="5943600"/>
            <a:ext cx="6026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How might algorithms differ?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1418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Which Hyperplane?</a:t>
            </a: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 flipV="1">
            <a:off x="2057400" y="1828800"/>
            <a:ext cx="3962400" cy="434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 flipV="1">
            <a:off x="3810000" y="1828800"/>
            <a:ext cx="685800" cy="4572000"/>
          </a:xfrm>
          <a:prstGeom prst="line">
            <a:avLst/>
          </a:prstGeom>
          <a:noFill/>
          <a:ln w="19050">
            <a:solidFill>
              <a:srgbClr val="00A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1570" name="Text Box 18"/>
          <p:cNvSpPr txBox="1">
            <a:spLocks noChangeArrowheads="1"/>
          </p:cNvSpPr>
          <p:nvPr/>
        </p:nvSpPr>
        <p:spPr bwMode="auto">
          <a:xfrm>
            <a:off x="4648200" y="579120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dirty="0" smtClean="0"/>
              <a:t>lots </a:t>
            </a:r>
            <a:r>
              <a:rPr lang="en-US" sz="2800" dirty="0"/>
              <a:t>of </a:t>
            </a:r>
            <a:r>
              <a:rPr lang="en-US" sz="2800" dirty="0" smtClean="0"/>
              <a:t>possible solutions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0448495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Which Hyperplane?</a:t>
            </a: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 flipV="1">
            <a:off x="2057400" y="1828800"/>
            <a:ext cx="3962400" cy="434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 flipV="1">
            <a:off x="3810000" y="1828800"/>
            <a:ext cx="685800" cy="4572000"/>
          </a:xfrm>
          <a:prstGeom prst="line">
            <a:avLst/>
          </a:prstGeom>
          <a:noFill/>
          <a:ln w="19050">
            <a:solidFill>
              <a:srgbClr val="00A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1570" name="Text Box 18"/>
          <p:cNvSpPr txBox="1">
            <a:spLocks noChangeArrowheads="1"/>
          </p:cNvSpPr>
          <p:nvPr/>
        </p:nvSpPr>
        <p:spPr bwMode="auto">
          <a:xfrm>
            <a:off x="4648200" y="5791200"/>
            <a:ext cx="449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2800" dirty="0" smtClean="0"/>
              <a:t>lots </a:t>
            </a:r>
            <a:r>
              <a:rPr lang="en-US" sz="2800" dirty="0"/>
              <a:t>of </a:t>
            </a:r>
            <a:r>
              <a:rPr lang="en-US" sz="2800" dirty="0" smtClean="0"/>
              <a:t>possible solutions</a:t>
            </a:r>
            <a:endParaRPr lang="en-US" sz="1200" i="1" dirty="0"/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3429000" y="5165725"/>
            <a:ext cx="99753" cy="92075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46"/>
          <p:cNvSpPr>
            <a:spLocks noChangeArrowheads="1"/>
          </p:cNvSpPr>
          <p:nvPr/>
        </p:nvSpPr>
        <p:spPr bwMode="auto">
          <a:xfrm>
            <a:off x="5158047" y="2286000"/>
            <a:ext cx="99753" cy="92075"/>
          </a:xfrm>
          <a:prstGeom prst="rect">
            <a:avLst/>
          </a:prstGeom>
          <a:solidFill>
            <a:srgbClr val="0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11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Which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examples are important?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430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Which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examples are important?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rot="397439">
            <a:off x="3124200" y="2590800"/>
            <a:ext cx="685800" cy="22860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 rot="370521">
            <a:off x="4724627" y="2281795"/>
            <a:ext cx="760010" cy="21336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0501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Which</a:t>
            </a:r>
            <a:r>
              <a:rPr lang="en-US" dirty="0" smtClean="0">
                <a:ea typeface="ＭＳ Ｐゴシック" pitchFamily="-110" charset="-128"/>
                <a:cs typeface="ＭＳ Ｐゴシック" pitchFamily="-110" charset="-128"/>
              </a:rPr>
              <a:t> examples are important?</a:t>
            </a:r>
            <a:endParaRPr lang="en-US" dirty="0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21336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Oval 4"/>
          <p:cNvSpPr>
            <a:spLocks noChangeArrowheads="1"/>
          </p:cNvSpPr>
          <p:nvPr/>
        </p:nvSpPr>
        <p:spPr bwMode="auto">
          <a:xfrm>
            <a:off x="4800600" y="3352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2286000" y="34290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Oval 6"/>
          <p:cNvSpPr>
            <a:spLocks noChangeArrowheads="1"/>
          </p:cNvSpPr>
          <p:nvPr/>
        </p:nvSpPr>
        <p:spPr bwMode="auto">
          <a:xfrm>
            <a:off x="2438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4" name="Oval 7"/>
          <p:cNvSpPr>
            <a:spLocks noChangeArrowheads="1"/>
          </p:cNvSpPr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5" name="Oval 8"/>
          <p:cNvSpPr>
            <a:spLocks noChangeArrowheads="1"/>
          </p:cNvSpPr>
          <p:nvPr/>
        </p:nvSpPr>
        <p:spPr bwMode="auto">
          <a:xfrm>
            <a:off x="1828800" y="3886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2895600" y="3657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7" name="Oval 10"/>
          <p:cNvSpPr>
            <a:spLocks noChangeArrowheads="1"/>
          </p:cNvSpPr>
          <p:nvPr/>
        </p:nvSpPr>
        <p:spPr bwMode="auto">
          <a:xfrm>
            <a:off x="3581400" y="3276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1"/>
          <p:cNvSpPr>
            <a:spLocks noChangeArrowheads="1"/>
          </p:cNvSpPr>
          <p:nvPr/>
        </p:nvSpPr>
        <p:spPr bwMode="auto">
          <a:xfrm>
            <a:off x="3200400" y="4495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Oval 12"/>
          <p:cNvSpPr>
            <a:spLocks noChangeArrowheads="1"/>
          </p:cNvSpPr>
          <p:nvPr/>
        </p:nvSpPr>
        <p:spPr bwMode="auto">
          <a:xfrm>
            <a:off x="5105400" y="3962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0" name="Oval 13"/>
          <p:cNvSpPr>
            <a:spLocks noChangeArrowheads="1"/>
          </p:cNvSpPr>
          <p:nvPr/>
        </p:nvSpPr>
        <p:spPr bwMode="auto">
          <a:xfrm>
            <a:off x="52578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Oval 14"/>
          <p:cNvSpPr>
            <a:spLocks noChangeArrowheads="1"/>
          </p:cNvSpPr>
          <p:nvPr/>
        </p:nvSpPr>
        <p:spPr bwMode="auto">
          <a:xfrm>
            <a:off x="63246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2" name="Oval 15"/>
          <p:cNvSpPr>
            <a:spLocks noChangeArrowheads="1"/>
          </p:cNvSpPr>
          <p:nvPr/>
        </p:nvSpPr>
        <p:spPr bwMode="auto">
          <a:xfrm>
            <a:off x="55626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 bwMode="auto">
          <a:xfrm rot="397439">
            <a:off x="1385398" y="2507451"/>
            <a:ext cx="2722934" cy="2372618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 rot="370521">
            <a:off x="4604246" y="2396832"/>
            <a:ext cx="2175703" cy="2133600"/>
          </a:xfrm>
          <a:prstGeom prst="ellipse">
            <a:avLst/>
          </a:prstGeom>
          <a:noFill/>
          <a:ln w="38100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3930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>
                <a:latin typeface="Helvetica" pitchFamily="-111" charset="0"/>
                <a:ea typeface="Times New Roman" pitchFamily="-111" charset="0"/>
                <a:cs typeface="Times New Roman" pitchFamily="-111" charset="0"/>
              </a:rPr>
              <a:t>Text Classification 2</a:t>
            </a:r>
            <a:endParaRPr lang="en-US" sz="3200" dirty="0">
              <a:latin typeface="Helvetica" pitchFamily="-111" charset="0"/>
              <a:ea typeface="Times New Roman" pitchFamily="-111" charset="0"/>
              <a:cs typeface="Times New Roman" pitchFamily="-111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David </a:t>
            </a:r>
            <a:r>
              <a:rPr lang="en-US" sz="2000" dirty="0" err="1">
                <a:ea typeface="ＭＳ Ｐゴシック" pitchFamily="-111" charset="-128"/>
              </a:rPr>
              <a:t>Kauchak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 smtClean="0">
                <a:ea typeface="ＭＳ Ｐゴシック" pitchFamily="-111" charset="-128"/>
              </a:rPr>
              <a:t>cs459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2000" dirty="0">
                <a:ea typeface="ＭＳ Ｐゴシック" pitchFamily="-111" charset="-128"/>
              </a:rPr>
              <a:t>Fall </a:t>
            </a:r>
            <a:r>
              <a:rPr lang="en-US" sz="2000" dirty="0" smtClean="0">
                <a:ea typeface="ＭＳ Ｐゴシック" pitchFamily="-111" charset="-128"/>
              </a:rPr>
              <a:t>2012</a:t>
            </a:r>
            <a:endParaRPr lang="en-US" sz="2000" dirty="0">
              <a:ea typeface="ＭＳ Ｐゴシック" pitchFamily="-111" charset="-128"/>
            </a:endParaRP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  <a:t>adapted from:</a:t>
            </a:r>
            <a:br>
              <a:rPr lang="en-US" sz="1000" i="1" dirty="0">
                <a:solidFill>
                  <a:srgbClr val="437085"/>
                </a:solidFill>
                <a:ea typeface="ＭＳ Ｐゴシック" pitchFamily="-111" charset="-128"/>
              </a:rPr>
            </a:br>
            <a:r>
              <a:rPr lang="en-US" sz="1000" dirty="0">
                <a:ea typeface="ＭＳ Ｐゴシック" pitchFamily="-111" charset="-128"/>
              </a:rPr>
              <a:t>http://www.stanford.edu/class/cs276/handouts/</a:t>
            </a:r>
            <a:r>
              <a:rPr lang="en-US" sz="1000" dirty="0" smtClean="0">
                <a:ea typeface="ＭＳ Ｐゴシック" pitchFamily="-111" charset="-128"/>
              </a:rPr>
              <a:t>lecture10-textcat-naivebayes.ppt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dirty="0" smtClean="0">
                <a:ea typeface="ＭＳ Ｐゴシック" pitchFamily="-111" charset="-128"/>
              </a:rPr>
              <a:t>http://www.stanford.edu/class/cs276/handouts/lecture11-vector-classify.ppt</a:t>
            </a:r>
          </a:p>
          <a:p>
            <a:pPr marL="0" indent="0" algn="r" eaLnBrk="1" hangingPunct="1">
              <a:buFont typeface="Wingdings" pitchFamily="-111" charset="2"/>
              <a:buNone/>
            </a:pPr>
            <a:r>
              <a:rPr lang="en-US" sz="1000" dirty="0" smtClean="0">
                <a:ea typeface="ＭＳ Ｐゴシック" pitchFamily="-111" charset="-128"/>
              </a:rPr>
              <a:t>http://www.stanford.edu/class/cs276/handouts/lecture12-SVMs.ppt</a:t>
            </a:r>
            <a:endParaRPr lang="en-US" sz="1000" dirty="0">
              <a:solidFill>
                <a:schemeClr val="accent1"/>
              </a:solidFill>
              <a:ea typeface="ＭＳ Ｐゴシック" pitchFamily="-111" charset="-128"/>
            </a:endParaRP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>
            <a:off x="533400" y="3429000"/>
            <a:ext cx="8077200" cy="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AAB442-0953-0349-AB6C-9C6C9684F33C}" type="slidenum">
              <a:rPr lang="en-US"/>
              <a:pPr/>
              <a:t>20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Another intuition</a:t>
            </a:r>
          </a:p>
        </p:txBody>
      </p:sp>
      <p:sp>
        <p:nvSpPr>
          <p:cNvPr id="10244" name="Rectangle 1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If you have to place a fat separator between classes, you have less choices, and so  the capacity of the model has been decreased</a:t>
            </a:r>
          </a:p>
          <a:p>
            <a:pPr eaLnBrk="1" hangingPunct="1">
              <a:buFont typeface="Wingdings" pitchFamily="-110" charset="2"/>
              <a:buNone/>
            </a:pPr>
            <a:endParaRPr lang="en-US">
              <a:ea typeface="ＭＳ Ｐゴシック" pitchFamily="-110" charset="-128"/>
              <a:cs typeface="ＭＳ Ｐゴシック" pitchFamily="-110" charset="-128"/>
            </a:endParaRPr>
          </a:p>
        </p:txBody>
      </p:sp>
      <p:sp>
        <p:nvSpPr>
          <p:cNvPr id="10245" name="Oval 3"/>
          <p:cNvSpPr>
            <a:spLocks noChangeArrowheads="1"/>
          </p:cNvSpPr>
          <p:nvPr/>
        </p:nvSpPr>
        <p:spPr bwMode="auto">
          <a:xfrm>
            <a:off x="21336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Oval 4"/>
          <p:cNvSpPr>
            <a:spLocks noChangeArrowheads="1"/>
          </p:cNvSpPr>
          <p:nvPr/>
        </p:nvSpPr>
        <p:spPr bwMode="auto">
          <a:xfrm>
            <a:off x="4800600" y="4724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7" name="Oval 5"/>
          <p:cNvSpPr>
            <a:spLocks noChangeArrowheads="1"/>
          </p:cNvSpPr>
          <p:nvPr/>
        </p:nvSpPr>
        <p:spPr bwMode="auto">
          <a:xfrm>
            <a:off x="2286000" y="48006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Oval 6"/>
          <p:cNvSpPr>
            <a:spLocks noChangeArrowheads="1"/>
          </p:cNvSpPr>
          <p:nvPr/>
        </p:nvSpPr>
        <p:spPr bwMode="auto">
          <a:xfrm>
            <a:off x="2438400" y="5867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9" name="Oval 7"/>
          <p:cNvSpPr>
            <a:spLocks noChangeArrowheads="1"/>
          </p:cNvSpPr>
          <p:nvPr/>
        </p:nvSpPr>
        <p:spPr bwMode="auto">
          <a:xfrm>
            <a:off x="3352800" y="4267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0" name="Oval 8"/>
          <p:cNvSpPr>
            <a:spLocks noChangeArrowheads="1"/>
          </p:cNvSpPr>
          <p:nvPr/>
        </p:nvSpPr>
        <p:spPr bwMode="auto">
          <a:xfrm>
            <a:off x="1828800" y="52578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1" name="Oval 9"/>
          <p:cNvSpPr>
            <a:spLocks noChangeArrowheads="1"/>
          </p:cNvSpPr>
          <p:nvPr/>
        </p:nvSpPr>
        <p:spPr bwMode="auto">
          <a:xfrm>
            <a:off x="2895600" y="5029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2" name="Oval 10"/>
          <p:cNvSpPr>
            <a:spLocks noChangeArrowheads="1"/>
          </p:cNvSpPr>
          <p:nvPr/>
        </p:nvSpPr>
        <p:spPr bwMode="auto">
          <a:xfrm>
            <a:off x="3581400" y="46482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3" name="Oval 11"/>
          <p:cNvSpPr>
            <a:spLocks noChangeArrowheads="1"/>
          </p:cNvSpPr>
          <p:nvPr/>
        </p:nvSpPr>
        <p:spPr bwMode="auto">
          <a:xfrm>
            <a:off x="3200400" y="5867400"/>
            <a:ext cx="152400" cy="152400"/>
          </a:xfrm>
          <a:prstGeom prst="ellipse">
            <a:avLst/>
          </a:prstGeom>
          <a:solidFill>
            <a:srgbClr val="99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4" name="Oval 12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5" name="Oval 13"/>
          <p:cNvSpPr>
            <a:spLocks noChangeArrowheads="1"/>
          </p:cNvSpPr>
          <p:nvPr/>
        </p:nvSpPr>
        <p:spPr bwMode="auto">
          <a:xfrm>
            <a:off x="5257800" y="4114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6" name="Oval 14"/>
          <p:cNvSpPr>
            <a:spLocks noChangeArrowheads="1"/>
          </p:cNvSpPr>
          <p:nvPr/>
        </p:nvSpPr>
        <p:spPr bwMode="auto">
          <a:xfrm>
            <a:off x="6324600" y="4267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7" name="Oval 15"/>
          <p:cNvSpPr>
            <a:spLocks noChangeArrowheads="1"/>
          </p:cNvSpPr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8" name="Rectangle 21"/>
          <p:cNvSpPr>
            <a:spLocks noChangeArrowheads="1"/>
          </p:cNvSpPr>
          <p:nvPr/>
        </p:nvSpPr>
        <p:spPr bwMode="auto">
          <a:xfrm>
            <a:off x="3810000" y="3276600"/>
            <a:ext cx="914400" cy="3429000"/>
          </a:xfrm>
          <a:prstGeom prst="rect">
            <a:avLst/>
          </a:prstGeom>
          <a:solidFill>
            <a:srgbClr val="00A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342" name="Rectangle 22"/>
          <p:cNvSpPr>
            <a:spLocks noChangeArrowheads="1"/>
          </p:cNvSpPr>
          <p:nvPr/>
        </p:nvSpPr>
        <p:spPr bwMode="auto">
          <a:xfrm rot="1200000">
            <a:off x="3810000" y="3200400"/>
            <a:ext cx="914400" cy="3429000"/>
          </a:xfrm>
          <a:prstGeom prst="rect">
            <a:avLst/>
          </a:prstGeom>
          <a:solidFill>
            <a:srgbClr val="00A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2343" name="Rectangle 23"/>
          <p:cNvSpPr>
            <a:spLocks noChangeArrowheads="1"/>
          </p:cNvSpPr>
          <p:nvPr/>
        </p:nvSpPr>
        <p:spPr bwMode="auto">
          <a:xfrm rot="-1200000">
            <a:off x="3886200" y="3124200"/>
            <a:ext cx="914400" cy="3429000"/>
          </a:xfrm>
          <a:prstGeom prst="rect">
            <a:avLst/>
          </a:prstGeom>
          <a:solidFill>
            <a:srgbClr val="00A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294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2" grpId="0" animBg="1"/>
      <p:bldP spid="95234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10" charset="-128"/>
                <a:cs typeface="ＭＳ Ｐゴシック" pitchFamily="-110" charset="-128"/>
              </a:rPr>
              <a:t>Support Vector Machine (SVM)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71628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7467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7315200" y="29718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7772400" y="3048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7543800" y="3200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7467600" y="2438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6858000" y="251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248400" y="35052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6400800" y="42672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6553200" y="38100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6858000" y="41148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943600" y="36576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248400" y="38862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6019800" y="41148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76200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7696200" y="2667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6896100" y="2895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6553200" y="34417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6858000" y="36576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6248400" y="32004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8" name="Oval 24"/>
          <p:cNvSpPr>
            <a:spLocks noChangeArrowheads="1"/>
          </p:cNvSpPr>
          <p:nvPr/>
        </p:nvSpPr>
        <p:spPr bwMode="auto">
          <a:xfrm>
            <a:off x="7251700" y="31623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9" name="Oval 25"/>
          <p:cNvSpPr>
            <a:spLocks noChangeArrowheads="1"/>
          </p:cNvSpPr>
          <p:nvPr/>
        </p:nvSpPr>
        <p:spPr bwMode="auto">
          <a:xfrm>
            <a:off x="7086600" y="2743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2170" name="Line 26"/>
          <p:cNvSpPr>
            <a:spLocks noChangeShapeType="1"/>
          </p:cNvSpPr>
          <p:nvPr/>
        </p:nvSpPr>
        <p:spPr bwMode="auto">
          <a:xfrm>
            <a:off x="5867400" y="2514600"/>
            <a:ext cx="1981200" cy="1524000"/>
          </a:xfrm>
          <a:prstGeom prst="line">
            <a:avLst/>
          </a:prstGeom>
          <a:noFill/>
          <a:ln w="19050">
            <a:solidFill>
              <a:srgbClr val="99003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1" name="Line 28"/>
          <p:cNvSpPr>
            <a:spLocks noChangeShapeType="1"/>
          </p:cNvSpPr>
          <p:nvPr/>
        </p:nvSpPr>
        <p:spPr bwMode="auto">
          <a:xfrm>
            <a:off x="6096000" y="2286000"/>
            <a:ext cx="1981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2" name="Line 29"/>
          <p:cNvSpPr>
            <a:spLocks noChangeShapeType="1"/>
          </p:cNvSpPr>
          <p:nvPr/>
        </p:nvSpPr>
        <p:spPr bwMode="auto">
          <a:xfrm>
            <a:off x="5638800" y="2743200"/>
            <a:ext cx="1981200" cy="152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3" name="Text Box 31"/>
          <p:cNvSpPr txBox="1">
            <a:spLocks noChangeArrowheads="1"/>
          </p:cNvSpPr>
          <p:nvPr/>
        </p:nvSpPr>
        <p:spPr bwMode="auto">
          <a:xfrm>
            <a:off x="5775325" y="1562100"/>
            <a:ext cx="1785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0" charset="0"/>
              </a:rPr>
              <a:t>Support vectors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1294" name="Line 32"/>
          <p:cNvSpPr>
            <a:spLocks noChangeShapeType="1"/>
          </p:cNvSpPr>
          <p:nvPr/>
        </p:nvSpPr>
        <p:spPr bwMode="auto">
          <a:xfrm flipH="1">
            <a:off x="6400800" y="1970088"/>
            <a:ext cx="152400" cy="1192212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5" name="Line 33"/>
          <p:cNvSpPr>
            <a:spLocks noChangeShapeType="1"/>
          </p:cNvSpPr>
          <p:nvPr/>
        </p:nvSpPr>
        <p:spPr bwMode="auto">
          <a:xfrm>
            <a:off x="6705600" y="1970088"/>
            <a:ext cx="190500" cy="925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6" name="Line 35"/>
          <p:cNvSpPr>
            <a:spLocks noChangeShapeType="1"/>
          </p:cNvSpPr>
          <p:nvPr/>
        </p:nvSpPr>
        <p:spPr bwMode="auto">
          <a:xfrm flipV="1">
            <a:off x="7518400" y="3657600"/>
            <a:ext cx="361950" cy="5222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97" name="Text Box 36"/>
          <p:cNvSpPr txBox="1">
            <a:spLocks noChangeArrowheads="1"/>
          </p:cNvSpPr>
          <p:nvPr/>
        </p:nvSpPr>
        <p:spPr bwMode="auto">
          <a:xfrm>
            <a:off x="7270750" y="4368800"/>
            <a:ext cx="12144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Times New Roman" pitchFamily="-110" charset="0"/>
              </a:rPr>
              <a:t>Maximize</a:t>
            </a:r>
          </a:p>
          <a:p>
            <a:pPr eaLnBrk="0" hangingPunct="0"/>
            <a:r>
              <a:rPr lang="en-US" sz="2000">
                <a:latin typeface="Times New Roman" pitchFamily="-110" charset="0"/>
              </a:rPr>
              <a:t>margin</a:t>
            </a:r>
            <a:endParaRPr lang="en-US">
              <a:latin typeface="Times New Roman" pitchFamily="-110" charset="0"/>
            </a:endParaRPr>
          </a:p>
        </p:txBody>
      </p:sp>
      <p:sp>
        <p:nvSpPr>
          <p:cNvPr id="11298" name="Freeform 37"/>
          <p:cNvSpPr>
            <a:spLocks/>
          </p:cNvSpPr>
          <p:nvPr/>
        </p:nvSpPr>
        <p:spPr bwMode="auto">
          <a:xfrm>
            <a:off x="7800975" y="3797300"/>
            <a:ext cx="174625" cy="630238"/>
          </a:xfrm>
          <a:custGeom>
            <a:avLst/>
            <a:gdLst>
              <a:gd name="T0" fmla="*/ 2147483647 w 110"/>
              <a:gd name="T1" fmla="*/ 2147483647 h 397"/>
              <a:gd name="T2" fmla="*/ 2147483647 w 110"/>
              <a:gd name="T3" fmla="*/ 2147483647 h 397"/>
              <a:gd name="T4" fmla="*/ 2147483647 w 110"/>
              <a:gd name="T5" fmla="*/ 2147483647 h 397"/>
              <a:gd name="T6" fmla="*/ 0 w 110"/>
              <a:gd name="T7" fmla="*/ 0 h 397"/>
              <a:gd name="T8" fmla="*/ 0 60000 65536"/>
              <a:gd name="T9" fmla="*/ 0 60000 65536"/>
              <a:gd name="T10" fmla="*/ 0 60000 65536"/>
              <a:gd name="T11" fmla="*/ 0 60000 65536"/>
              <a:gd name="T12" fmla="*/ 0 w 110"/>
              <a:gd name="T13" fmla="*/ 0 h 397"/>
              <a:gd name="T14" fmla="*/ 110 w 110"/>
              <a:gd name="T15" fmla="*/ 397 h 39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0" h="397">
                <a:moveTo>
                  <a:pt x="24" y="397"/>
                </a:moveTo>
                <a:cubicBezTo>
                  <a:pt x="62" y="331"/>
                  <a:pt x="100" y="265"/>
                  <a:pt x="105" y="211"/>
                </a:cubicBezTo>
                <a:cubicBezTo>
                  <a:pt x="110" y="157"/>
                  <a:pt x="74" y="108"/>
                  <a:pt x="57" y="73"/>
                </a:cubicBezTo>
                <a:cubicBezTo>
                  <a:pt x="40" y="38"/>
                  <a:pt x="8" y="12"/>
                  <a:pt x="0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1" name="Oval 41"/>
          <p:cNvSpPr>
            <a:spLocks noChangeArrowheads="1"/>
          </p:cNvSpPr>
          <p:nvPr/>
        </p:nvSpPr>
        <p:spPr bwMode="auto">
          <a:xfrm>
            <a:off x="6896100" y="2895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2" name="Rectangle 42"/>
          <p:cNvSpPr>
            <a:spLocks noChangeArrowheads="1"/>
          </p:cNvSpPr>
          <p:nvPr/>
        </p:nvSpPr>
        <p:spPr bwMode="auto">
          <a:xfrm>
            <a:off x="6553200" y="34417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3" name="Rectangle 43"/>
          <p:cNvSpPr>
            <a:spLocks noChangeArrowheads="1"/>
          </p:cNvSpPr>
          <p:nvPr/>
        </p:nvSpPr>
        <p:spPr bwMode="auto">
          <a:xfrm>
            <a:off x="6858000" y="36576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4" name="Rectangle 44"/>
          <p:cNvSpPr>
            <a:spLocks noChangeArrowheads="1"/>
          </p:cNvSpPr>
          <p:nvPr/>
        </p:nvSpPr>
        <p:spPr bwMode="auto">
          <a:xfrm>
            <a:off x="6248400" y="3200400"/>
            <a:ext cx="1524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5" name="Oval 45"/>
          <p:cNvSpPr>
            <a:spLocks noChangeArrowheads="1"/>
          </p:cNvSpPr>
          <p:nvPr/>
        </p:nvSpPr>
        <p:spPr bwMode="auto">
          <a:xfrm>
            <a:off x="7251700" y="31623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0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4876800" cy="4876800"/>
          </a:xfrm>
          <a:noFill/>
        </p:spPr>
        <p:txBody>
          <a:bodyPr/>
          <a:lstStyle/>
          <a:p>
            <a:pPr eaLnBrk="1" hangingPunct="1"/>
            <a:r>
              <a:rPr lang="en-US" sz="2400">
                <a:ea typeface="ＭＳ Ｐゴシック" pitchFamily="-110" charset="-128"/>
                <a:cs typeface="ＭＳ Ｐゴシック" pitchFamily="-110" charset="-128"/>
              </a:rPr>
              <a:t>SVMs maximize the </a:t>
            </a:r>
            <a:r>
              <a:rPr lang="en-US" sz="2400" i="1">
                <a:ea typeface="ＭＳ Ｐゴシック" pitchFamily="-110" charset="-128"/>
                <a:cs typeface="ＭＳ Ｐゴシック" pitchFamily="-110" charset="-128"/>
              </a:rPr>
              <a:t>margin</a:t>
            </a:r>
            <a:r>
              <a:rPr lang="en-US" sz="2400">
                <a:ea typeface="ＭＳ Ｐゴシック" pitchFamily="-110" charset="-128"/>
                <a:cs typeface="ＭＳ Ｐゴシック" pitchFamily="-110" charset="-128"/>
              </a:rPr>
              <a:t> around the separating hyperplane.</a:t>
            </a:r>
          </a:p>
          <a:p>
            <a:pPr lvl="2" eaLnBrk="1" hangingPunct="1"/>
            <a:r>
              <a:rPr lang="en-US">
                <a:ea typeface="ＭＳ Ｐゴシック" pitchFamily="-110" charset="-128"/>
              </a:rPr>
              <a:t>A.k.a. large margin classifiers</a:t>
            </a:r>
          </a:p>
          <a:p>
            <a:pPr eaLnBrk="1" hangingPunct="1"/>
            <a:r>
              <a:rPr lang="en-US" sz="2400">
                <a:ea typeface="ＭＳ Ｐゴシック" pitchFamily="-110" charset="-128"/>
                <a:cs typeface="ＭＳ Ｐゴシック" pitchFamily="-110" charset="-128"/>
              </a:rPr>
              <a:t>The decision function is fully specified by a subset of training samples, </a:t>
            </a:r>
            <a:r>
              <a:rPr lang="en-US" sz="2400" i="1">
                <a:ea typeface="ＭＳ Ｐゴシック" pitchFamily="-110" charset="-128"/>
                <a:cs typeface="ＭＳ Ｐゴシック" pitchFamily="-110" charset="-128"/>
              </a:rPr>
              <a:t>the support vectors</a:t>
            </a:r>
            <a:r>
              <a:rPr lang="en-US" sz="2400">
                <a:ea typeface="ＭＳ Ｐゴシック" pitchFamily="-110" charset="-128"/>
                <a:cs typeface="ＭＳ Ｐゴシック" pitchFamily="-110" charset="-128"/>
              </a:rPr>
              <a:t>.</a:t>
            </a:r>
          </a:p>
          <a:p>
            <a:pPr eaLnBrk="1" hangingPunct="1"/>
            <a:r>
              <a:rPr lang="en-US" sz="2400">
                <a:ea typeface="ＭＳ Ｐゴシック" pitchFamily="-110" charset="-128"/>
                <a:cs typeface="ＭＳ Ｐゴシック" pitchFamily="-110" charset="-128"/>
              </a:rPr>
              <a:t>Solving SVMs is a </a:t>
            </a:r>
            <a:r>
              <a:rPr lang="en-US" sz="2400" i="1">
                <a:ea typeface="ＭＳ Ｐゴシック" pitchFamily="-110" charset="-128"/>
                <a:cs typeface="ＭＳ Ｐゴシック" pitchFamily="-110" charset="-128"/>
              </a:rPr>
              <a:t>quadratic programming</a:t>
            </a:r>
            <a:r>
              <a:rPr lang="en-US" sz="2400">
                <a:ea typeface="ＭＳ Ｐゴシック" pitchFamily="-110" charset="-128"/>
                <a:cs typeface="ＭＳ Ｐゴシック" pitchFamily="-110" charset="-128"/>
              </a:rPr>
              <a:t> problem</a:t>
            </a:r>
          </a:p>
          <a:p>
            <a:pPr eaLnBrk="1" hangingPunct="1"/>
            <a:r>
              <a:rPr lang="en-US" sz="2400">
                <a:ea typeface="ＭＳ Ｐゴシック" pitchFamily="-110" charset="-128"/>
                <a:cs typeface="ＭＳ Ｐゴシック" pitchFamily="-110" charset="-128"/>
              </a:rPr>
              <a:t>Seen by many as the most successful current text classification method* </a:t>
            </a:r>
          </a:p>
        </p:txBody>
      </p:sp>
      <p:sp>
        <p:nvSpPr>
          <p:cNvPr id="11307" name="TextBox 47"/>
          <p:cNvSpPr txBox="1">
            <a:spLocks noChangeArrowheads="1"/>
          </p:cNvSpPr>
          <p:nvPr/>
        </p:nvSpPr>
        <p:spPr bwMode="auto">
          <a:xfrm>
            <a:off x="4876800" y="6197600"/>
            <a:ext cx="327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/>
              <a:t>*but other discriminative methods often perform very similarly</a:t>
            </a:r>
          </a:p>
        </p:txBody>
      </p:sp>
    </p:spTree>
    <p:extLst>
      <p:ext uri="{BB962C8B-B14F-4D97-AF65-F5344CB8AC3E}">
        <p14:creationId xmlns:p14="http://schemas.microsoft.com/office/powerpoint/2010/main" val="1812789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2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21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8314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457200" y="1143000"/>
            <a:ext cx="8458200" cy="533400"/>
          </a:xfrm>
          <a:prstGeom prst="rect">
            <a:avLst/>
          </a:prstGeom>
          <a:solidFill>
            <a:srgbClr val="F4F3EB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Tree with internal nodes labeled by terms/features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Branches are labeled by tests on the weight that the term has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ea typeface="ＭＳ Ｐゴシック" pitchFamily="-110" charset="-128"/>
                <a:cs typeface="ＭＳ Ｐゴシック" pitchFamily="-110" charset="-128"/>
              </a:rPr>
              <a:t>farm vs. not farm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err="1" smtClean="0">
                <a:ea typeface="ＭＳ Ｐゴシック" pitchFamily="-110" charset="-128"/>
                <a:cs typeface="ＭＳ Ｐゴシック" pitchFamily="-110" charset="-128"/>
              </a:rPr>
              <a:t>x</a:t>
            </a:r>
            <a:r>
              <a:rPr lang="en-US" sz="2200" dirty="0" smtClean="0">
                <a:ea typeface="ＭＳ Ｐゴシック" pitchFamily="-110" charset="-128"/>
                <a:cs typeface="ＭＳ Ｐゴシック" pitchFamily="-110" charset="-128"/>
              </a:rPr>
              <a:t> &gt; 100</a:t>
            </a: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 bwMode="auto">
          <a:xfrm>
            <a:off x="2667000" y="3733800"/>
            <a:ext cx="914400" cy="3810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038600" y="3733800"/>
            <a:ext cx="914400" cy="3810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8314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457200" y="1143000"/>
            <a:ext cx="8458200" cy="533400"/>
          </a:xfrm>
          <a:prstGeom prst="rect">
            <a:avLst/>
          </a:prstGeom>
          <a:solidFill>
            <a:srgbClr val="F4F3EB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Roots are labeled with the class</a:t>
            </a:r>
            <a:endParaRPr lang="en-US" sz="2200" dirty="0" smtClean="0">
              <a:ea typeface="ＭＳ Ｐゴシック" pitchFamily="-110" charset="-128"/>
              <a:cs typeface="ＭＳ Ｐゴシック" pitchFamily="-110" charset="-128"/>
            </a:endParaRPr>
          </a:p>
          <a:p>
            <a:endParaRPr lang="en-US" sz="2400" dirty="0"/>
          </a:p>
        </p:txBody>
      </p:sp>
      <p:sp>
        <p:nvSpPr>
          <p:cNvPr id="6" name="Oval 5"/>
          <p:cNvSpPr/>
          <p:nvPr/>
        </p:nvSpPr>
        <p:spPr bwMode="auto">
          <a:xfrm>
            <a:off x="914400" y="5943600"/>
            <a:ext cx="914400" cy="3810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286000" y="6096000"/>
            <a:ext cx="914400" cy="3810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048000" y="5105400"/>
            <a:ext cx="914400" cy="3810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724400" y="5181600"/>
            <a:ext cx="914400" cy="3810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096000" y="5181600"/>
            <a:ext cx="914400" cy="3810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7239000" y="4419600"/>
            <a:ext cx="914400" cy="381000"/>
          </a:xfrm>
          <a:prstGeom prst="ellipse">
            <a:avLst/>
          </a:prstGeom>
          <a:noFill/>
          <a:ln w="28575" cap="flat" cmpd="sng" algn="ctr">
            <a:solidFill>
              <a:srgbClr val="0000FF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Classifier categorizes a document</a:t>
            </a:r>
            <a:r>
              <a:rPr lang="en-US" sz="2400" i="1" dirty="0" smtClean="0">
                <a:ea typeface="ＭＳ Ｐゴシック" pitchFamily="-110" charset="-128"/>
                <a:cs typeface="ＭＳ Ｐゴシック" pitchFamily="-110" charset="-128"/>
              </a:rPr>
              <a:t> </a:t>
            </a: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by descending tree following tests to leaf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-110" charset="-128"/>
                <a:cs typeface="ＭＳ Ｐゴシック" pitchFamily="-110" charset="-128"/>
              </a:rPr>
              <a:t>The label of the leaf node is then assigned to the document</a:t>
            </a:r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8314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8314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95400" y="1905000"/>
            <a:ext cx="64863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wheat, </a:t>
            </a:r>
            <a:r>
              <a:rPr lang="en-US" dirty="0" err="1" smtClean="0">
                <a:solidFill>
                  <a:srgbClr val="FF0000"/>
                </a:solidFill>
              </a:rPr>
              <a:t>not(farm</a:t>
            </a:r>
            <a:r>
              <a:rPr lang="en-US" dirty="0" smtClean="0">
                <a:solidFill>
                  <a:srgbClr val="FF0000"/>
                </a:solidFill>
              </a:rPr>
              <a:t>), commodity, </a:t>
            </a:r>
            <a:r>
              <a:rPr lang="en-US" dirty="0" err="1" smtClean="0">
                <a:solidFill>
                  <a:srgbClr val="FF0000"/>
                </a:solidFill>
              </a:rPr>
              <a:t>not(agriculture</a:t>
            </a:r>
            <a:r>
              <a:rPr lang="en-US" dirty="0" smtClean="0">
                <a:solidFill>
                  <a:srgbClr val="FF0000"/>
                </a:solidFill>
              </a:rPr>
              <a:t>)?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200400" y="5105400"/>
            <a:ext cx="609600" cy="457200"/>
          </a:xfrm>
          <a:prstGeom prst="ellipse">
            <a:avLst/>
          </a:pr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8314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38200" y="1905000"/>
            <a:ext cx="6952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not(wheat</a:t>
            </a:r>
            <a:r>
              <a:rPr lang="en-US" dirty="0" smtClean="0">
                <a:solidFill>
                  <a:srgbClr val="FF0000"/>
                </a:solidFill>
              </a:rPr>
              <a:t>), </a:t>
            </a:r>
            <a:r>
              <a:rPr lang="en-US" dirty="0" err="1" smtClean="0">
                <a:solidFill>
                  <a:srgbClr val="FF0000"/>
                </a:solidFill>
              </a:rPr>
              <a:t>not(farm</a:t>
            </a:r>
            <a:r>
              <a:rPr lang="en-US" dirty="0" smtClean="0">
                <a:solidFill>
                  <a:srgbClr val="FF0000"/>
                </a:solidFill>
              </a:rPr>
              <a:t>), commodity, export, </a:t>
            </a:r>
            <a:r>
              <a:rPr lang="en-US" dirty="0" err="1" smtClean="0">
                <a:solidFill>
                  <a:srgbClr val="FF0000"/>
                </a:solidFill>
              </a:rPr>
              <a:t>buschi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876800" y="5181600"/>
            <a:ext cx="609600" cy="457200"/>
          </a:xfrm>
          <a:prstGeom prst="ellipse">
            <a:avLst/>
          </a:pr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ea typeface="ＭＳ Ｐゴシック" pitchFamily="-110" charset="-128"/>
                <a:cs typeface="ＭＳ Ｐゴシック" pitchFamily="-110" charset="-128"/>
              </a:rPr>
              <a:t>Most decision trees are binary trees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ea typeface="Arial" pitchFamily="-110" charset="0"/>
                <a:cs typeface="Arial" pitchFamily="-110" charset="0"/>
              </a:rPr>
              <a:t>DT make good use of a few high-leverage features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  <a:ea typeface="Arial" pitchFamily="-110" charset="0"/>
                <a:cs typeface="Arial" pitchFamily="-110" charset="0"/>
              </a:rPr>
              <a:t>Linear or non-linear classifier?</a:t>
            </a:r>
            <a:endParaRPr lang="en-US" sz="2000" dirty="0">
              <a:solidFill>
                <a:srgbClr val="FF0000"/>
              </a:solidFill>
              <a:ea typeface="Arial" pitchFamily="-110" charset="0"/>
              <a:cs typeface="Arial" pitchFamily="-110" charset="0"/>
            </a:endParaRPr>
          </a:p>
        </p:txBody>
      </p:sp>
      <p:pic>
        <p:nvPicPr>
          <p:cNvPr id="4" name="Picture 3" descr="decisionTree"/>
          <p:cNvPicPr>
            <a:picLocks noChangeAspect="1" noChangeArrowheads="1"/>
          </p:cNvPicPr>
          <p:nvPr/>
        </p:nvPicPr>
        <p:blipFill>
          <a:blip r:embed="rId2"/>
          <a:srcRect r="28621" b="45718"/>
          <a:stretch>
            <a:fillRect/>
          </a:stretch>
        </p:blipFill>
        <p:spPr bwMode="auto">
          <a:xfrm>
            <a:off x="609600" y="2907676"/>
            <a:ext cx="7620000" cy="3950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status update</a:t>
            </a:r>
          </a:p>
          <a:p>
            <a:pPr lvl="1"/>
            <a:r>
              <a:rPr lang="en-US" dirty="0" smtClean="0"/>
              <a:t>Due 11/27 (A week from today by midnight)</a:t>
            </a:r>
          </a:p>
          <a:p>
            <a:pPr lvl="1"/>
            <a:r>
              <a:rPr lang="en-US" dirty="0" smtClean="0"/>
              <a:t>Take this seriously</a:t>
            </a:r>
          </a:p>
          <a:p>
            <a:pPr lvl="1"/>
            <a:r>
              <a:rPr lang="en-US" dirty="0" smtClean="0"/>
              <a:t>I want to see some progress</a:t>
            </a:r>
          </a:p>
          <a:p>
            <a:r>
              <a:rPr lang="en-US" dirty="0" smtClean="0"/>
              <a:t>Quiz</a:t>
            </a:r>
          </a:p>
          <a:p>
            <a:pPr lvl="1"/>
            <a:r>
              <a:rPr lang="en-US" dirty="0" smtClean="0"/>
              <a:t>Mean: 20.4</a:t>
            </a:r>
          </a:p>
          <a:p>
            <a:pPr lvl="1"/>
            <a:r>
              <a:rPr lang="en-US" dirty="0" smtClean="0"/>
              <a:t>Median: 19.5</a:t>
            </a:r>
          </a:p>
          <a:p>
            <a:pPr lvl="1"/>
            <a:r>
              <a:rPr lang="en-US" dirty="0" smtClean="0"/>
              <a:t>Will curve the scores up some (one example, add 10 divide by 35)</a:t>
            </a:r>
          </a:p>
          <a:p>
            <a:r>
              <a:rPr lang="en-US" dirty="0" smtClean="0"/>
              <a:t>Assignment 4 back soon…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2105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38894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18295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2591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7439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8963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2773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5821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0393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3441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5727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51061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1823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8681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59443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05000" y="56388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We want to fit a polynomial to this, which one should we use?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24653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High variance OR high bias?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10800000" flipV="1">
            <a:off x="533400" y="2971800"/>
            <a:ext cx="5029200" cy="1600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</p:spTree>
    <p:extLst>
      <p:ext uri="{BB962C8B-B14F-4D97-AF65-F5344CB8AC3E}">
        <p14:creationId xmlns:p14="http://schemas.microsoft.com/office/powerpoint/2010/main" val="385885248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High bias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10800000" flipV="1">
            <a:off x="533400" y="2971800"/>
            <a:ext cx="5029200" cy="1600200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</p:spTree>
    <p:extLst>
      <p:ext uri="{BB962C8B-B14F-4D97-AF65-F5344CB8AC3E}">
        <p14:creationId xmlns:p14="http://schemas.microsoft.com/office/powerpoint/2010/main" val="42536322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High variance OR high bias?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  <p:sp>
        <p:nvSpPr>
          <p:cNvPr id="26" name="Freeform 25"/>
          <p:cNvSpPr/>
          <p:nvPr/>
        </p:nvSpPr>
        <p:spPr bwMode="auto">
          <a:xfrm>
            <a:off x="670899" y="1917065"/>
            <a:ext cx="3989456" cy="2989423"/>
          </a:xfrm>
          <a:custGeom>
            <a:avLst/>
            <a:gdLst>
              <a:gd name="connsiteX0" fmla="*/ 0 w 3989456"/>
              <a:gd name="connsiteY0" fmla="*/ 1713377 h 2989423"/>
              <a:gd name="connsiteX1" fmla="*/ 503175 w 3989456"/>
              <a:gd name="connsiteY1" fmla="*/ 1294019 h 2989423"/>
              <a:gd name="connsiteX2" fmla="*/ 886546 w 3989456"/>
              <a:gd name="connsiteY2" fmla="*/ 2204624 h 2989423"/>
              <a:gd name="connsiteX3" fmla="*/ 1305858 w 3989456"/>
              <a:gd name="connsiteY3" fmla="*/ 1893101 h 2989423"/>
              <a:gd name="connsiteX4" fmla="*/ 1701210 w 3989456"/>
              <a:gd name="connsiteY4" fmla="*/ 2983432 h 2989423"/>
              <a:gd name="connsiteX5" fmla="*/ 2575775 w 3989456"/>
              <a:gd name="connsiteY5" fmla="*/ 1857156 h 2989423"/>
              <a:gd name="connsiteX6" fmla="*/ 3031028 w 3989456"/>
              <a:gd name="connsiteY6" fmla="*/ 2264533 h 2989423"/>
              <a:gd name="connsiteX7" fmla="*/ 3186773 w 3989456"/>
              <a:gd name="connsiteY7" fmla="*/ 1234110 h 2989423"/>
              <a:gd name="connsiteX8" fmla="*/ 3857672 w 3989456"/>
              <a:gd name="connsiteY8" fmla="*/ 1665450 h 2989423"/>
              <a:gd name="connsiteX9" fmla="*/ 3977476 w 3989456"/>
              <a:gd name="connsiteY9" fmla="*/ 0 h 2989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89456" h="2989423">
                <a:moveTo>
                  <a:pt x="0" y="1713377"/>
                </a:moveTo>
                <a:cubicBezTo>
                  <a:pt x="177709" y="1462761"/>
                  <a:pt x="355418" y="1212145"/>
                  <a:pt x="503175" y="1294019"/>
                </a:cubicBezTo>
                <a:cubicBezTo>
                  <a:pt x="650932" y="1375893"/>
                  <a:pt x="752766" y="2104777"/>
                  <a:pt x="886546" y="2204624"/>
                </a:cubicBezTo>
                <a:cubicBezTo>
                  <a:pt x="1020326" y="2304471"/>
                  <a:pt x="1170081" y="1763300"/>
                  <a:pt x="1305858" y="1893101"/>
                </a:cubicBezTo>
                <a:cubicBezTo>
                  <a:pt x="1441635" y="2022902"/>
                  <a:pt x="1489557" y="2989423"/>
                  <a:pt x="1701210" y="2983432"/>
                </a:cubicBezTo>
                <a:cubicBezTo>
                  <a:pt x="1912863" y="2977441"/>
                  <a:pt x="2354139" y="1976973"/>
                  <a:pt x="2575775" y="1857156"/>
                </a:cubicBezTo>
                <a:cubicBezTo>
                  <a:pt x="2797411" y="1737339"/>
                  <a:pt x="2929195" y="2368374"/>
                  <a:pt x="3031028" y="2264533"/>
                </a:cubicBezTo>
                <a:cubicBezTo>
                  <a:pt x="3132861" y="2160692"/>
                  <a:pt x="3048999" y="1333957"/>
                  <a:pt x="3186773" y="1234110"/>
                </a:cubicBezTo>
                <a:cubicBezTo>
                  <a:pt x="3324547" y="1134263"/>
                  <a:pt x="3725888" y="1871135"/>
                  <a:pt x="3857672" y="1665450"/>
                </a:cubicBezTo>
                <a:cubicBezTo>
                  <a:pt x="3989456" y="1459765"/>
                  <a:pt x="3977476" y="0"/>
                  <a:pt x="3977476" y="0"/>
                </a:cubicBezTo>
              </a:path>
            </a:pathLst>
          </a:cu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7334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High variance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  <p:sp>
        <p:nvSpPr>
          <p:cNvPr id="26" name="Freeform 25"/>
          <p:cNvSpPr/>
          <p:nvPr/>
        </p:nvSpPr>
        <p:spPr bwMode="auto">
          <a:xfrm>
            <a:off x="670899" y="1917065"/>
            <a:ext cx="3989456" cy="2989423"/>
          </a:xfrm>
          <a:custGeom>
            <a:avLst/>
            <a:gdLst>
              <a:gd name="connsiteX0" fmla="*/ 0 w 3989456"/>
              <a:gd name="connsiteY0" fmla="*/ 1713377 h 2989423"/>
              <a:gd name="connsiteX1" fmla="*/ 503175 w 3989456"/>
              <a:gd name="connsiteY1" fmla="*/ 1294019 h 2989423"/>
              <a:gd name="connsiteX2" fmla="*/ 886546 w 3989456"/>
              <a:gd name="connsiteY2" fmla="*/ 2204624 h 2989423"/>
              <a:gd name="connsiteX3" fmla="*/ 1305858 w 3989456"/>
              <a:gd name="connsiteY3" fmla="*/ 1893101 h 2989423"/>
              <a:gd name="connsiteX4" fmla="*/ 1701210 w 3989456"/>
              <a:gd name="connsiteY4" fmla="*/ 2983432 h 2989423"/>
              <a:gd name="connsiteX5" fmla="*/ 2575775 w 3989456"/>
              <a:gd name="connsiteY5" fmla="*/ 1857156 h 2989423"/>
              <a:gd name="connsiteX6" fmla="*/ 3031028 w 3989456"/>
              <a:gd name="connsiteY6" fmla="*/ 2264533 h 2989423"/>
              <a:gd name="connsiteX7" fmla="*/ 3186773 w 3989456"/>
              <a:gd name="connsiteY7" fmla="*/ 1234110 h 2989423"/>
              <a:gd name="connsiteX8" fmla="*/ 3857672 w 3989456"/>
              <a:gd name="connsiteY8" fmla="*/ 1665450 h 2989423"/>
              <a:gd name="connsiteX9" fmla="*/ 3977476 w 3989456"/>
              <a:gd name="connsiteY9" fmla="*/ 0 h 2989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89456" h="2989423">
                <a:moveTo>
                  <a:pt x="0" y="1713377"/>
                </a:moveTo>
                <a:cubicBezTo>
                  <a:pt x="177709" y="1462761"/>
                  <a:pt x="355418" y="1212145"/>
                  <a:pt x="503175" y="1294019"/>
                </a:cubicBezTo>
                <a:cubicBezTo>
                  <a:pt x="650932" y="1375893"/>
                  <a:pt x="752766" y="2104777"/>
                  <a:pt x="886546" y="2204624"/>
                </a:cubicBezTo>
                <a:cubicBezTo>
                  <a:pt x="1020326" y="2304471"/>
                  <a:pt x="1170081" y="1763300"/>
                  <a:pt x="1305858" y="1893101"/>
                </a:cubicBezTo>
                <a:cubicBezTo>
                  <a:pt x="1441635" y="2022902"/>
                  <a:pt x="1489557" y="2989423"/>
                  <a:pt x="1701210" y="2983432"/>
                </a:cubicBezTo>
                <a:cubicBezTo>
                  <a:pt x="1912863" y="2977441"/>
                  <a:pt x="2354139" y="1976973"/>
                  <a:pt x="2575775" y="1857156"/>
                </a:cubicBezTo>
                <a:cubicBezTo>
                  <a:pt x="2797411" y="1737339"/>
                  <a:pt x="2929195" y="2368374"/>
                  <a:pt x="3031028" y="2264533"/>
                </a:cubicBezTo>
                <a:cubicBezTo>
                  <a:pt x="3132861" y="2160692"/>
                  <a:pt x="3048999" y="1333957"/>
                  <a:pt x="3186773" y="1234110"/>
                </a:cubicBezTo>
                <a:cubicBezTo>
                  <a:pt x="3324547" y="1134263"/>
                  <a:pt x="3725888" y="1871135"/>
                  <a:pt x="3857672" y="1665450"/>
                </a:cubicBezTo>
                <a:cubicBezTo>
                  <a:pt x="3989456" y="1459765"/>
                  <a:pt x="3977476" y="0"/>
                  <a:pt x="3977476" y="0"/>
                </a:cubicBezTo>
              </a:path>
            </a:pathLst>
          </a:custGeom>
          <a:noFill/>
          <a:ln w="38100" cap="flat" cmpd="sng" algn="ctr">
            <a:solidFill>
              <a:srgbClr val="CC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051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Bias/variance trade-off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762794" y="3352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rot="5400000">
            <a:off x="-1408906" y="3542506"/>
            <a:ext cx="35814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10800000">
            <a:off x="381794" y="5333206"/>
            <a:ext cx="45720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Oval 8"/>
          <p:cNvSpPr/>
          <p:nvPr/>
        </p:nvSpPr>
        <p:spPr bwMode="auto">
          <a:xfrm>
            <a:off x="11437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296194" y="3580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448594" y="40378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1829594" y="3809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4394" y="42664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91594" y="4571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896394" y="4190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124994" y="3733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658394" y="4114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734594" y="31996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420394" y="34282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496594" y="2590006"/>
            <a:ext cx="152400" cy="152400"/>
          </a:xfrm>
          <a:prstGeom prst="ellipse">
            <a:avLst/>
          </a:prstGeom>
          <a:solidFill>
            <a:srgbClr val="00009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" y="5943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 we want?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Content Placeholder 6"/>
          <p:cNvSpPr>
            <a:spLocks noGrp="1"/>
          </p:cNvSpPr>
          <p:nvPr>
            <p:ph idx="1"/>
          </p:nvPr>
        </p:nvSpPr>
        <p:spPr>
          <a:xfrm>
            <a:off x="5257800" y="1676400"/>
            <a:ext cx="37338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Bias: How well does the model predict the training data?</a:t>
            </a:r>
          </a:p>
          <a:p>
            <a:pPr lvl="1"/>
            <a:r>
              <a:rPr lang="en-US" sz="1800" dirty="0" smtClean="0"/>
              <a:t>high bias – the model doesn’t do a good job of predicting the training data (high training set error)</a:t>
            </a:r>
          </a:p>
          <a:p>
            <a:pPr lvl="1"/>
            <a:r>
              <a:rPr lang="en-US" sz="1800" dirty="0" smtClean="0"/>
              <a:t>The model predictions are biased by the model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Variance: How sensitive to the training data is the learned model?</a:t>
            </a:r>
          </a:p>
          <a:p>
            <a:pPr lvl="1"/>
            <a:r>
              <a:rPr lang="en-US" sz="1800" dirty="0" smtClean="0"/>
              <a:t>high variance – changing the training data can drastically change the learned model</a:t>
            </a:r>
          </a:p>
        </p:txBody>
      </p:sp>
    </p:spTree>
    <p:extLst>
      <p:ext uri="{BB962C8B-B14F-4D97-AF65-F5344CB8AC3E}">
        <p14:creationId xmlns:p14="http://schemas.microsoft.com/office/powerpoint/2010/main" val="26258707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276">
  <a:themeElements>
    <a:clrScheme name="cs27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s27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27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Data\Microsoft\Templates\cs276.pot</Template>
  <TotalTime>9332</TotalTime>
  <Words>997</Words>
  <Application>Microsoft Macintosh PowerPoint</Application>
  <PresentationFormat>On-screen Show (4:3)</PresentationFormat>
  <Paragraphs>136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cs276</vt:lpstr>
      <vt:lpstr>PowerPoint Presentation</vt:lpstr>
      <vt:lpstr>Text Classification 2</vt:lpstr>
      <vt:lpstr>Administrative</vt:lpstr>
      <vt:lpstr>Bias/variance trade-off</vt:lpstr>
      <vt:lpstr>Bias/variance trade-off</vt:lpstr>
      <vt:lpstr>Bias/variance trade-off</vt:lpstr>
      <vt:lpstr>Bias/variance trade-off</vt:lpstr>
      <vt:lpstr>Bias/variance trade-off</vt:lpstr>
      <vt:lpstr>Bias/variance trade-off</vt:lpstr>
      <vt:lpstr>Bias/variance trade-off</vt:lpstr>
      <vt:lpstr>k-NN vs. Naive Bayes</vt:lpstr>
      <vt:lpstr>Bias vs. variance:  Choosing the correct model capacity</vt:lpstr>
      <vt:lpstr>Separation by Hyperplanes</vt:lpstr>
      <vt:lpstr>Lots of linear classifiers</vt:lpstr>
      <vt:lpstr>Which Hyperplane?</vt:lpstr>
      <vt:lpstr>Which Hyperplane?</vt:lpstr>
      <vt:lpstr>Which examples are important?</vt:lpstr>
      <vt:lpstr>Which examples are important?</vt:lpstr>
      <vt:lpstr>Which examples are important?</vt:lpstr>
      <vt:lpstr>Another intuition</vt:lpstr>
      <vt:lpstr>Support Vector Machine (SVM)</vt:lpstr>
      <vt:lpstr>Decision trees</vt:lpstr>
      <vt:lpstr>Decision trees</vt:lpstr>
      <vt:lpstr>Decision trees</vt:lpstr>
      <vt:lpstr>Decision trees</vt:lpstr>
      <vt:lpstr>Decision trees</vt:lpstr>
      <vt:lpstr>Decision trees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CS276B Text Information Retrieval, Mining, and Exploitation</dc:title>
  <dc:creator>Christopher Manning</dc:creator>
  <cp:lastModifiedBy>David Kauchak</cp:lastModifiedBy>
  <cp:revision>221</cp:revision>
  <cp:lastPrinted>2003-11-11T21:18:08Z</cp:lastPrinted>
  <dcterms:created xsi:type="dcterms:W3CDTF">2009-11-18T06:16:00Z</dcterms:created>
  <dcterms:modified xsi:type="dcterms:W3CDTF">2012-11-20T15:57:01Z</dcterms:modified>
</cp:coreProperties>
</file>