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6"/>
  </p:notesMasterIdLst>
  <p:handoutMasterIdLst>
    <p:handoutMasterId r:id="rId57"/>
  </p:handoutMasterIdLst>
  <p:sldIdLst>
    <p:sldId id="1225" r:id="rId2"/>
    <p:sldId id="1190" r:id="rId3"/>
    <p:sldId id="1191" r:id="rId4"/>
    <p:sldId id="1226" r:id="rId5"/>
    <p:sldId id="1227" r:id="rId6"/>
    <p:sldId id="1228" r:id="rId7"/>
    <p:sldId id="1229" r:id="rId8"/>
    <p:sldId id="1230" r:id="rId9"/>
    <p:sldId id="1231" r:id="rId10"/>
    <p:sldId id="1232" r:id="rId11"/>
    <p:sldId id="1245" r:id="rId12"/>
    <p:sldId id="1244" r:id="rId13"/>
    <p:sldId id="1233" r:id="rId14"/>
    <p:sldId id="1234" r:id="rId15"/>
    <p:sldId id="1235" r:id="rId16"/>
    <p:sldId id="1246" r:id="rId17"/>
    <p:sldId id="1236" r:id="rId18"/>
    <p:sldId id="1237" r:id="rId19"/>
    <p:sldId id="1247" r:id="rId20"/>
    <p:sldId id="1238" r:id="rId21"/>
    <p:sldId id="1239" r:id="rId22"/>
    <p:sldId id="1240" r:id="rId23"/>
    <p:sldId id="1241" r:id="rId24"/>
    <p:sldId id="1242" r:id="rId25"/>
    <p:sldId id="1248" r:id="rId26"/>
    <p:sldId id="1184" r:id="rId27"/>
    <p:sldId id="1125" r:id="rId28"/>
    <p:sldId id="1192" r:id="rId29"/>
    <p:sldId id="1193" r:id="rId30"/>
    <p:sldId id="1194" r:id="rId31"/>
    <p:sldId id="1250" r:id="rId32"/>
    <p:sldId id="1249" r:id="rId33"/>
    <p:sldId id="1251" r:id="rId34"/>
    <p:sldId id="1131" r:id="rId35"/>
    <p:sldId id="1206" r:id="rId36"/>
    <p:sldId id="1201" r:id="rId37"/>
    <p:sldId id="1202" r:id="rId38"/>
    <p:sldId id="1209" r:id="rId39"/>
    <p:sldId id="1253" r:id="rId40"/>
    <p:sldId id="1252" r:id="rId41"/>
    <p:sldId id="1203" r:id="rId42"/>
    <p:sldId id="1132" r:id="rId43"/>
    <p:sldId id="1223" r:id="rId44"/>
    <p:sldId id="1224" r:id="rId45"/>
    <p:sldId id="1205" r:id="rId46"/>
    <p:sldId id="1210" r:id="rId47"/>
    <p:sldId id="1141" r:id="rId48"/>
    <p:sldId id="1142" r:id="rId49"/>
    <p:sldId id="1146" r:id="rId50"/>
    <p:sldId id="1211" r:id="rId51"/>
    <p:sldId id="1147" r:id="rId52"/>
    <p:sldId id="1148" r:id="rId53"/>
    <p:sldId id="1222" r:id="rId54"/>
    <p:sldId id="1221" r:id="rId5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C62"/>
    <a:srgbClr val="F4F3EB"/>
    <a:srgbClr val="F0EEEB"/>
    <a:srgbClr val="00A000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32" autoAdjust="0"/>
    <p:restoredTop sz="94660"/>
  </p:normalViewPr>
  <p:slideViewPr>
    <p:cSldViewPr>
      <p:cViewPr varScale="1">
        <p:scale>
          <a:sx n="106" d="100"/>
          <a:sy n="106" d="100"/>
        </p:scale>
        <p:origin x="-4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-110" charset="0"/>
              </a:defRPr>
            </a:lvl1pPr>
          </a:lstStyle>
          <a:p>
            <a:fld id="{C52D94AE-1324-C74B-9377-DFCFAF4F40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23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E776990-A21B-674D-B6B8-CFC1C7F67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52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000BC4-FE76-6943-91C0-6677B1577AA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93B52-4995-904F-B4E2-D700743B2AC5}" type="slidenum">
              <a:rPr lang="he-IL"/>
              <a:pPr/>
              <a:t>36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89B67-3F21-834E-8DA4-C72EC26D1C11}" type="slidenum">
              <a:rPr lang="he-IL"/>
              <a:pPr/>
              <a:t>37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89B67-3F21-834E-8DA4-C72EC26D1C11}" type="slidenum">
              <a:rPr lang="he-IL"/>
              <a:pPr/>
              <a:t>38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89B67-3F21-834E-8DA4-C72EC26D1C11}" type="slidenum">
              <a:rPr lang="he-IL"/>
              <a:pPr/>
              <a:t>39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89B67-3F21-834E-8DA4-C72EC26D1C11}" type="slidenum">
              <a:rPr lang="he-IL"/>
              <a:pPr/>
              <a:t>40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C43DD-993F-F043-B6E5-87EA916902FF}" type="slidenum">
              <a:rPr lang="he-IL"/>
              <a:pPr/>
              <a:t>41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5855A-3587-8946-8254-0ACE8E40700C}" type="slidenum">
              <a:rPr lang="he-IL"/>
              <a:pPr/>
              <a:t>45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fld id="{F3CF3162-1186-7C47-A680-849F51B47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D7662-2F74-304B-9DA1-7AF2B6FBE8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572E-CC8A-4340-B182-56B6B7530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0038" y="152400"/>
            <a:ext cx="8643937" cy="627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48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1725" y="6521450"/>
            <a:ext cx="422275" cy="336550"/>
          </a:xfrm>
        </p:spPr>
        <p:txBody>
          <a:bodyPr/>
          <a:lstStyle>
            <a:lvl1pPr>
              <a:defRPr smtClean="0"/>
            </a:lvl1pPr>
          </a:lstStyle>
          <a:p>
            <a:fld id="{B9A87716-AA20-4D40-AAA6-DA86ED288B8E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57BDB-F536-6A40-9A98-7A83AB86B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2AC21-C58F-614C-B648-F5353282C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64107-489E-0F4B-8521-A361F9919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33A89-2F01-164C-A721-3E50D931D4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5BBD5-37B2-9445-BD45-86C82330B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D1476-B5D5-EC4A-AEF1-91B6471AD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7DEFF-136B-1C47-BC18-65EFE64839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EF042-7705-A847-B379-0EEB16A41C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10" charset="0"/>
              </a:defRPr>
            </a:lvl1pPr>
          </a:lstStyle>
          <a:p>
            <a:fld id="{2042FB8F-D8D6-1544-8BD1-1262B41C65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50021"/>
              </a:solidFill>
              <a:latin typeface="Tahoma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-110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0" charset="2"/>
        <a:buChar char="n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obotstxt.org/wc/norobots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middlebury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5638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458200" cy="990600"/>
          </a:xfrm>
        </p:spPr>
        <p:txBody>
          <a:bodyPr/>
          <a:lstStyle/>
          <a:p>
            <a:r>
              <a:rPr lang="en-US" dirty="0" smtClean="0"/>
              <a:t>Parse web page and extract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Challenges/issues?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044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458200" cy="990600"/>
          </a:xfrm>
        </p:spPr>
        <p:txBody>
          <a:bodyPr/>
          <a:lstStyle/>
          <a:p>
            <a:r>
              <a:rPr lang="en-US" dirty="0" smtClean="0"/>
              <a:t>Parse web page and extract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Parsing the web page</a:t>
            </a:r>
          </a:p>
          <a:p>
            <a:pPr lvl="1"/>
            <a:r>
              <a:rPr lang="en-US" sz="2000" dirty="0" smtClean="0"/>
              <a:t>Deal with many of the issues we talked about previously, like encoding, etc.</a:t>
            </a:r>
          </a:p>
          <a:p>
            <a:pPr lvl="1"/>
            <a:r>
              <a:rPr lang="en-US" sz="2000" dirty="0" smtClean="0"/>
              <a:t>Full HTML parsing can be a pain since web browsers are fault </a:t>
            </a:r>
            <a:r>
              <a:rPr lang="en-US" sz="2000" dirty="0" smtClean="0"/>
              <a:t>tolerant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Many HTML variants</a:t>
            </a:r>
          </a:p>
          <a:p>
            <a:pPr lvl="1"/>
            <a:r>
              <a:rPr lang="en-US" sz="2000" dirty="0">
                <a:hlinkClick r:id="rId2"/>
              </a:rPr>
              <a:t>http://en.wikipedia.org/wiki/</a:t>
            </a:r>
            <a:r>
              <a:rPr lang="en-US" sz="2000" dirty="0" smtClean="0">
                <a:hlinkClick r:id="rId2"/>
              </a:rPr>
              <a:t>HTML</a:t>
            </a:r>
            <a:endParaRPr lang="en-US" sz="2000" dirty="0" smtClean="0"/>
          </a:p>
          <a:p>
            <a:pPr lvl="1"/>
            <a:r>
              <a:rPr lang="en-US" sz="2000" dirty="0" err="1" smtClean="0"/>
              <a:t>Javascript</a:t>
            </a:r>
            <a:r>
              <a:rPr lang="en-US" sz="2000" dirty="0" smtClean="0"/>
              <a:t>, flash, …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0794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458200" cy="990600"/>
          </a:xfrm>
        </p:spPr>
        <p:txBody>
          <a:bodyPr/>
          <a:lstStyle/>
          <a:p>
            <a:r>
              <a:rPr lang="en-US" dirty="0" smtClean="0"/>
              <a:t>Parse web page and extract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Extract </a:t>
            </a:r>
            <a:r>
              <a:rPr lang="en-US" sz="2400" dirty="0" smtClean="0"/>
              <a:t>URLs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Handle </a:t>
            </a:r>
            <a:r>
              <a:rPr lang="en-US" sz="2000" dirty="0" smtClean="0"/>
              <a:t>“relative” URLs, e.g. </a:t>
            </a:r>
            <a:r>
              <a:rPr lang="en-US" sz="2000" dirty="0" smtClean="0"/>
              <a:t>“</a:t>
            </a:r>
            <a:r>
              <a:rPr lang="en-US" sz="2000" dirty="0" err="1" smtClean="0"/>
              <a:t>administrivia.html</a:t>
            </a:r>
            <a:r>
              <a:rPr lang="en-US" sz="2000" dirty="0" smtClean="0"/>
              <a:t>”</a:t>
            </a:r>
          </a:p>
          <a:p>
            <a:pPr lvl="1"/>
            <a:r>
              <a:rPr lang="en-US" sz="2000" dirty="0" smtClean="0"/>
              <a:t>Remove duplicate URLs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Besides extracting the URLs/links for crawling purposes, is there anything else we need them for?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36800"/>
            <a:ext cx="6400800" cy="101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733800"/>
            <a:ext cx="6731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4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Connectivity Server</a:t>
            </a:r>
            <a:br>
              <a:rPr lang="en-US"/>
            </a:br>
            <a:r>
              <a:rPr lang="en-US" sz="2800"/>
              <a:t>[</a:t>
            </a:r>
            <a:r>
              <a:rPr lang="en-US" sz="2800" i="1"/>
              <a:t>CS1:</a:t>
            </a:r>
            <a:r>
              <a:rPr lang="en-US" sz="2800"/>
              <a:t> Bhar98b, </a:t>
            </a:r>
            <a:r>
              <a:rPr lang="en-US" sz="2800" i="1"/>
              <a:t>CS2 &amp; 3:</a:t>
            </a:r>
            <a:r>
              <a:rPr lang="en-US" sz="2800"/>
              <a:t> Rand01]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Support for fast queries on the web graph</a:t>
            </a:r>
          </a:p>
          <a:p>
            <a:pPr lvl="1" eaLnBrk="1" hangingPunct="1"/>
            <a:r>
              <a:rPr lang="en-US" sz="2000" dirty="0"/>
              <a:t>Which URLs point to a given URL?</a:t>
            </a:r>
          </a:p>
          <a:p>
            <a:pPr lvl="1" eaLnBrk="1" hangingPunct="1"/>
            <a:r>
              <a:rPr lang="en-US" sz="2000" dirty="0"/>
              <a:t>Which URLs does a given URL point to?</a:t>
            </a:r>
          </a:p>
          <a:p>
            <a:pPr eaLnBrk="1" hangingPunct="1">
              <a:buFont typeface="Wingdings" pitchFamily="-110" charset="2"/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Stores the </a:t>
            </a:r>
            <a:r>
              <a:rPr lang="en-US" sz="2400" dirty="0">
                <a:solidFill>
                  <a:srgbClr val="C00000"/>
                </a:solidFill>
              </a:rPr>
              <a:t>mappings in </a:t>
            </a:r>
            <a:r>
              <a:rPr lang="en-US" sz="2400" dirty="0" smtClean="0">
                <a:solidFill>
                  <a:srgbClr val="C00000"/>
                </a:solidFill>
              </a:rPr>
              <a:t>memory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Applications</a:t>
            </a:r>
            <a:endParaRPr lang="en-US" sz="2400" dirty="0"/>
          </a:p>
          <a:p>
            <a:pPr lvl="1" eaLnBrk="1" hangingPunct="1"/>
            <a:r>
              <a:rPr lang="en-US" sz="2000" dirty="0"/>
              <a:t>Crawl control</a:t>
            </a:r>
          </a:p>
          <a:p>
            <a:pPr lvl="1" eaLnBrk="1" hangingPunct="1"/>
            <a:r>
              <a:rPr lang="en-US" sz="2000" dirty="0"/>
              <a:t>Web graph analysis</a:t>
            </a:r>
          </a:p>
          <a:p>
            <a:pPr lvl="2" eaLnBrk="1" hangingPunct="1"/>
            <a:r>
              <a:rPr lang="en-US" sz="1800" dirty="0"/>
              <a:t>Connectivity, crawl optimization</a:t>
            </a:r>
          </a:p>
          <a:p>
            <a:pPr lvl="1" eaLnBrk="1" hangingPunct="1"/>
            <a:r>
              <a:rPr lang="en-US" sz="2000" dirty="0"/>
              <a:t>Link analysis</a:t>
            </a:r>
          </a:p>
        </p:txBody>
      </p:sp>
    </p:spTree>
    <p:extLst>
      <p:ext uri="{BB962C8B-B14F-4D97-AF65-F5344CB8AC3E}">
        <p14:creationId xmlns:p14="http://schemas.microsoft.com/office/powerpoint/2010/main" val="357971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Polite web crawlers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A web crawler has few constraints on which pages it can visit, but it </a:t>
            </a:r>
            <a:r>
              <a:rPr lang="en-US" sz="2000" b="1" i="1" dirty="0" smtClean="0"/>
              <a:t>must</a:t>
            </a:r>
            <a:r>
              <a:rPr lang="en-US" sz="2000" dirty="0" smtClean="0"/>
              <a:t> adhere to </a:t>
            </a:r>
            <a:r>
              <a:rPr lang="en-US" sz="2000" dirty="0" smtClean="0"/>
              <a:t>politeness </a:t>
            </a:r>
            <a:r>
              <a:rPr lang="en-US" sz="2000" dirty="0" smtClean="0"/>
              <a:t>policies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1800" dirty="0" smtClean="0"/>
              <a:t>Never hit the same web server (generally IP) more frequently than once a second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Only one connection open to a giver web server at a time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err="1" smtClean="0"/>
              <a:t>robots.txt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2148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Robots.txt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Protocol for giving spiders (“robots”) limited access to a website, originally from 1994</a:t>
            </a:r>
          </a:p>
          <a:p>
            <a:pPr lvl="1" eaLnBrk="1" hangingPunct="1"/>
            <a:r>
              <a:rPr lang="en-US" sz="2000" dirty="0">
                <a:hlinkClick r:id="rId2"/>
              </a:rPr>
              <a:t>www.robotstxt.org/wc/norobots.html</a:t>
            </a:r>
            <a:endParaRPr lang="en-US" sz="2000" dirty="0"/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Website </a:t>
            </a:r>
            <a:r>
              <a:rPr lang="en-US" sz="2400" dirty="0">
                <a:solidFill>
                  <a:srgbClr val="C00000"/>
                </a:solidFill>
              </a:rPr>
              <a:t>announces its request on what can(not) be crawled</a:t>
            </a:r>
          </a:p>
          <a:p>
            <a:pPr lvl="1" eaLnBrk="1" hangingPunct="1"/>
            <a:r>
              <a:rPr lang="en-US" sz="2000" dirty="0"/>
              <a:t>For a</a:t>
            </a:r>
            <a:r>
              <a:rPr lang="en-US" sz="2000" dirty="0" smtClean="0"/>
              <a:t> domain, </a:t>
            </a:r>
            <a:r>
              <a:rPr lang="en-US" sz="2000" dirty="0"/>
              <a:t>create a file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ourier New" pitchFamily="-110" charset="0"/>
              </a:rPr>
              <a:t>Domain/</a:t>
            </a:r>
            <a:r>
              <a:rPr lang="en-US" sz="2000" dirty="0" err="1">
                <a:latin typeface="Courier New" pitchFamily="-110" charset="0"/>
              </a:rPr>
              <a:t>robots.txt</a:t>
            </a:r>
            <a:endParaRPr lang="en-US" sz="2000" dirty="0">
              <a:latin typeface="Courier New" pitchFamily="-110" charset="0"/>
            </a:endParaRPr>
          </a:p>
          <a:p>
            <a:pPr lvl="1" eaLnBrk="1" hangingPunct="1"/>
            <a:r>
              <a:rPr lang="en-US" sz="2000" dirty="0"/>
              <a:t>This file specifies access </a:t>
            </a:r>
            <a:r>
              <a:rPr lang="en-US" sz="2000" dirty="0" smtClean="0"/>
              <a:t>restrictions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38350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Robots.txt</a:t>
            </a:r>
            <a:r>
              <a:rPr lang="en-US" dirty="0" smtClean="0"/>
              <a:t>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14765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3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Robots.txt example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What does this one say?</a:t>
            </a:r>
            <a:endParaRPr lang="en-US" sz="2000" dirty="0">
              <a:solidFill>
                <a:srgbClr val="FF0000"/>
              </a:solidFill>
            </a:endParaRP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/>
          </a:p>
          <a:p>
            <a:pPr eaLnBrk="1" hangingPunct="1">
              <a:buFont typeface="Wingdings" pitchFamily="-110" charset="2"/>
              <a:buNone/>
            </a:pPr>
            <a:r>
              <a:rPr lang="en-US" sz="2000" dirty="0">
                <a:latin typeface="Courier New" pitchFamily="-110" charset="0"/>
              </a:rPr>
              <a:t>User-agent: *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2000" dirty="0">
                <a:latin typeface="Courier New" pitchFamily="-110" charset="0"/>
              </a:rPr>
              <a:t>Disallow: /</a:t>
            </a:r>
            <a:r>
              <a:rPr lang="en-US" sz="2000" dirty="0" err="1">
                <a:latin typeface="Courier New" pitchFamily="-110" charset="0"/>
              </a:rPr>
              <a:t>yoursite</a:t>
            </a:r>
            <a:r>
              <a:rPr lang="en-US" sz="2000" dirty="0">
                <a:latin typeface="Courier New" pitchFamily="-110" charset="0"/>
              </a:rPr>
              <a:t>/temp</a:t>
            </a:r>
            <a:r>
              <a:rPr lang="en-US" sz="2000" dirty="0" smtClean="0">
                <a:latin typeface="Courier New" pitchFamily="-110" charset="0"/>
              </a:rPr>
              <a:t>/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2000" dirty="0" smtClean="0">
                <a:latin typeface="Courier New" pitchFamily="-110" charset="0"/>
              </a:rPr>
              <a:t>Allow: /</a:t>
            </a:r>
            <a:r>
              <a:rPr lang="en-US" sz="2000" dirty="0" err="1" smtClean="0">
                <a:latin typeface="Courier New" pitchFamily="-110" charset="0"/>
              </a:rPr>
              <a:t>yoursite</a:t>
            </a:r>
            <a:r>
              <a:rPr lang="en-US" sz="2000" dirty="0" smtClean="0">
                <a:latin typeface="Courier New" pitchFamily="-110" charset="0"/>
              </a:rPr>
              <a:t>/temp/</a:t>
            </a:r>
            <a:r>
              <a:rPr lang="en-US" sz="2000" dirty="0" err="1" smtClean="0">
                <a:latin typeface="Courier New" pitchFamily="-110" charset="0"/>
              </a:rPr>
              <a:t>bobs_burgers.html</a:t>
            </a:r>
            <a:r>
              <a:rPr lang="en-US" sz="2000" dirty="0" smtClean="0">
                <a:latin typeface="Courier New" pitchFamily="-110" charset="0"/>
              </a:rPr>
              <a:t> </a:t>
            </a:r>
            <a:endParaRPr lang="en-US" sz="2000" dirty="0">
              <a:latin typeface="Courier New" pitchFamily="-110" charset="0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2000" dirty="0">
              <a:latin typeface="Courier New" pitchFamily="-110" charset="0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2000" dirty="0">
                <a:latin typeface="Courier New" pitchFamily="-110" charset="0"/>
              </a:rPr>
              <a:t>User-agent: </a:t>
            </a:r>
            <a:r>
              <a:rPr lang="en-US" sz="2000" dirty="0" smtClean="0">
                <a:latin typeface="Courier New" pitchFamily="-110" charset="0"/>
              </a:rPr>
              <a:t>Google</a:t>
            </a:r>
            <a:endParaRPr lang="en-US" sz="2000" dirty="0">
              <a:latin typeface="Courier New" pitchFamily="-110" charset="0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2000" dirty="0">
                <a:latin typeface="Courier New" pitchFamily="-110" charset="0"/>
              </a:rPr>
              <a:t>Disallow: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636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Robots.txt example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000" dirty="0">
                <a:solidFill>
                  <a:srgbClr val="3366FF"/>
                </a:solidFill>
              </a:rPr>
              <a:t>No robot should visit any URL starting with </a:t>
            </a:r>
            <a:r>
              <a:rPr lang="en-US" sz="2000" dirty="0" smtClean="0">
                <a:solidFill>
                  <a:srgbClr val="3366FF"/>
                </a:solidFill>
              </a:rPr>
              <a:t/>
            </a:r>
            <a:br>
              <a:rPr lang="en-US" sz="2000" dirty="0" smtClean="0">
                <a:solidFill>
                  <a:srgbClr val="3366FF"/>
                </a:solidFill>
              </a:rPr>
            </a:br>
            <a:r>
              <a:rPr lang="en-US" sz="2000" dirty="0" smtClean="0">
                <a:solidFill>
                  <a:srgbClr val="3366FF"/>
                </a:solidFill>
              </a:rPr>
              <a:t>"</a:t>
            </a:r>
            <a:r>
              <a:rPr lang="en-US" sz="2000" dirty="0">
                <a:solidFill>
                  <a:srgbClr val="3366FF"/>
                </a:solidFill>
              </a:rPr>
              <a:t>/</a:t>
            </a:r>
            <a:r>
              <a:rPr lang="en-US" sz="2000" dirty="0" err="1">
                <a:solidFill>
                  <a:srgbClr val="3366FF"/>
                </a:solidFill>
              </a:rPr>
              <a:t>yoursite</a:t>
            </a:r>
            <a:r>
              <a:rPr lang="en-US" sz="2000" dirty="0">
                <a:solidFill>
                  <a:srgbClr val="3366FF"/>
                </a:solidFill>
              </a:rPr>
              <a:t>/temp</a:t>
            </a:r>
            <a:r>
              <a:rPr lang="en-US" sz="2000" dirty="0" smtClean="0">
                <a:solidFill>
                  <a:srgbClr val="3366FF"/>
                </a:solidFill>
              </a:rPr>
              <a:t>/” except </a:t>
            </a:r>
            <a:r>
              <a:rPr lang="en-US" sz="2000" dirty="0" err="1" smtClean="0">
                <a:solidFill>
                  <a:srgbClr val="3366FF"/>
                </a:solidFill>
              </a:rPr>
              <a:t>bobs_burger.html</a:t>
            </a:r>
            <a:r>
              <a:rPr lang="en-US" sz="2000" dirty="0">
                <a:solidFill>
                  <a:srgbClr val="3366FF"/>
                </a:solidFill>
              </a:rPr>
              <a:t>.</a:t>
            </a:r>
            <a:r>
              <a:rPr lang="en-US" sz="2000" dirty="0" smtClean="0">
                <a:solidFill>
                  <a:srgbClr val="3366FF"/>
                </a:solidFill>
              </a:rPr>
              <a:t> </a:t>
            </a:r>
            <a:r>
              <a:rPr lang="en-US" sz="2000" dirty="0">
                <a:solidFill>
                  <a:srgbClr val="3366FF"/>
                </a:solidFill>
              </a:rPr>
              <a:t>T</a:t>
            </a:r>
            <a:r>
              <a:rPr lang="en-US" sz="2000" dirty="0" smtClean="0">
                <a:solidFill>
                  <a:srgbClr val="3366FF"/>
                </a:solidFill>
              </a:rPr>
              <a:t>he </a:t>
            </a:r>
            <a:r>
              <a:rPr lang="en-US" sz="2000" dirty="0">
                <a:solidFill>
                  <a:srgbClr val="3366FF"/>
                </a:solidFill>
              </a:rPr>
              <a:t>robot called </a:t>
            </a:r>
            <a:r>
              <a:rPr lang="en-US" sz="2000" dirty="0" smtClean="0">
                <a:solidFill>
                  <a:srgbClr val="3366FF"/>
                </a:solidFill>
              </a:rPr>
              <a:t>“Google” may visit any of the pages.</a:t>
            </a:r>
            <a:endParaRPr lang="en-US" sz="2000" dirty="0">
              <a:solidFill>
                <a:srgbClr val="3366FF"/>
              </a:solidFill>
            </a:endParaRPr>
          </a:p>
          <a:p>
            <a:pPr eaLnBrk="1" hangingPunct="1"/>
            <a:endParaRPr lang="en-US" sz="2000" dirty="0"/>
          </a:p>
          <a:p>
            <a:pPr eaLnBrk="1" hangingPunct="1">
              <a:buFont typeface="Wingdings" pitchFamily="-110" charset="2"/>
              <a:buNone/>
            </a:pPr>
            <a:r>
              <a:rPr lang="en-US" sz="2000" dirty="0">
                <a:latin typeface="Courier New" pitchFamily="-110" charset="0"/>
              </a:rPr>
              <a:t>User-agent: *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2000" dirty="0">
                <a:latin typeface="Courier New" pitchFamily="-110" charset="0"/>
              </a:rPr>
              <a:t>Disallow: /</a:t>
            </a:r>
            <a:r>
              <a:rPr lang="en-US" sz="2000" dirty="0" err="1">
                <a:latin typeface="Courier New" pitchFamily="-110" charset="0"/>
              </a:rPr>
              <a:t>yoursite</a:t>
            </a:r>
            <a:r>
              <a:rPr lang="en-US" sz="2000" dirty="0">
                <a:latin typeface="Courier New" pitchFamily="-110" charset="0"/>
              </a:rPr>
              <a:t>/temp</a:t>
            </a:r>
            <a:r>
              <a:rPr lang="en-US" sz="2000" dirty="0" smtClean="0">
                <a:latin typeface="Courier New" pitchFamily="-110" charset="0"/>
              </a:rPr>
              <a:t>/</a:t>
            </a:r>
          </a:p>
          <a:p>
            <a:pPr eaLnBrk="1" hangingPunct="1">
              <a:buNone/>
            </a:pPr>
            <a:r>
              <a:rPr lang="en-US" sz="2000" dirty="0">
                <a:latin typeface="Courier New" pitchFamily="-110" charset="0"/>
              </a:rPr>
              <a:t>Allow: /</a:t>
            </a:r>
            <a:r>
              <a:rPr lang="en-US" sz="2000" dirty="0" err="1">
                <a:latin typeface="Courier New" pitchFamily="-110" charset="0"/>
              </a:rPr>
              <a:t>yoursite</a:t>
            </a:r>
            <a:r>
              <a:rPr lang="en-US" sz="2000" dirty="0">
                <a:latin typeface="Courier New" pitchFamily="-110" charset="0"/>
              </a:rPr>
              <a:t>/temp/</a:t>
            </a:r>
            <a:r>
              <a:rPr lang="en-US" sz="2000" dirty="0" err="1">
                <a:latin typeface="Courier New" pitchFamily="-110" charset="0"/>
              </a:rPr>
              <a:t>bobs_burgers.html</a:t>
            </a:r>
            <a:endParaRPr lang="en-US" sz="2000" dirty="0">
              <a:latin typeface="Courier New" pitchFamily="-110" charset="0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2000" dirty="0">
              <a:latin typeface="Courier New" pitchFamily="-110" charset="0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2000" dirty="0">
                <a:latin typeface="Courier New" pitchFamily="-110" charset="0"/>
              </a:rPr>
              <a:t>User-agent: </a:t>
            </a:r>
            <a:r>
              <a:rPr lang="en-US" sz="2000" dirty="0" smtClean="0">
                <a:latin typeface="Courier New" pitchFamily="-110" charset="0"/>
              </a:rPr>
              <a:t>Google</a:t>
            </a:r>
            <a:endParaRPr lang="en-US" sz="2000" dirty="0">
              <a:latin typeface="Courier New" pitchFamily="-110" charset="0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2000" dirty="0">
                <a:latin typeface="Courier New" pitchFamily="-110" charset="0"/>
              </a:rPr>
              <a:t>Disallow:</a:t>
            </a:r>
            <a:r>
              <a:rPr lang="en-US" sz="20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5105400"/>
            <a:ext cx="3509336" cy="83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all crawlers support Allow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1600200" y="4267200"/>
            <a:ext cx="3810000" cy="914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607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They can get complicated: </a:t>
            </a:r>
            <a:r>
              <a:rPr lang="en-US" sz="3200" dirty="0" err="1" smtClean="0"/>
              <a:t>Google.com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00200"/>
            <a:ext cx="428489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9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" pitchFamily="-107" charset="0"/>
                <a:ea typeface="Times New Roman" pitchFamily="-107" charset="0"/>
                <a:cs typeface="Times New Roman" pitchFamily="-107" charset="0"/>
              </a:rPr>
              <a:t>Web Crawlers and Link </a:t>
            </a:r>
            <a:r>
              <a:rPr lang="en-US" sz="3200" dirty="0" smtClean="0">
                <a:latin typeface="Helvetica" pitchFamily="-107" charset="0"/>
                <a:ea typeface="Times New Roman" pitchFamily="-107" charset="0"/>
                <a:cs typeface="Times New Roman" pitchFamily="-107" charset="0"/>
              </a:rPr>
              <a:t>Analysis</a:t>
            </a:r>
            <a:endParaRPr lang="en-US" sz="3200" dirty="0">
              <a:latin typeface="Helvetica" pitchFamily="-107" charset="0"/>
              <a:ea typeface="Times New Roman" pitchFamily="-107" charset="0"/>
              <a:cs typeface="Times New Roman" pitchFamily="-107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91000"/>
            <a:ext cx="7086600" cy="1828800"/>
          </a:xfrm>
        </p:spPr>
        <p:txBody>
          <a:bodyPr/>
          <a:lstStyle/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David Kauchak</a:t>
            </a:r>
          </a:p>
          <a:p>
            <a:pPr algn="r" eaLnBrk="1" hangingPunct="1">
              <a:buFont typeface="Wingdings" pitchFamily="-107" charset="2"/>
              <a:buNone/>
            </a:pPr>
            <a:r>
              <a:rPr lang="en-US" dirty="0" smtClean="0"/>
              <a:t>cs458</a:t>
            </a:r>
            <a:endParaRPr lang="en-US" dirty="0"/>
          </a:p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Fall </a:t>
            </a:r>
            <a:r>
              <a:rPr lang="en-US" dirty="0" smtClean="0"/>
              <a:t>2011</a:t>
            </a:r>
            <a:endParaRPr lang="en-US" dirty="0"/>
          </a:p>
          <a:p>
            <a:pPr algn="r" eaLnBrk="1" hangingPunct="1">
              <a:buFont typeface="Wingdings" pitchFamily="-107" charset="2"/>
              <a:buNone/>
            </a:pPr>
            <a:r>
              <a:rPr lang="en-US" sz="1300" i="1" dirty="0">
                <a:solidFill>
                  <a:srgbClr val="437085"/>
                </a:solidFill>
              </a:rPr>
              <a:t>adapted from:</a:t>
            </a:r>
            <a:br>
              <a:rPr lang="en-US" sz="1300" i="1" dirty="0">
                <a:solidFill>
                  <a:srgbClr val="437085"/>
                </a:solidFill>
              </a:rPr>
            </a:br>
            <a:r>
              <a:rPr lang="en-US" sz="1300" dirty="0"/>
              <a:t>http://www.stanford.edu/class/cs276/handouts/</a:t>
            </a:r>
            <a:r>
              <a:rPr lang="en-US" sz="1300" dirty="0" smtClean="0"/>
              <a:t>lecture15-linkanalysis.ppt</a:t>
            </a:r>
          </a:p>
          <a:p>
            <a:pPr algn="r" eaLnBrk="1" hangingPunct="1">
              <a:buFont typeface="Wingdings" pitchFamily="-107" charset="2"/>
              <a:buNone/>
            </a:pPr>
            <a:r>
              <a:rPr lang="en-US" sz="1300" dirty="0" smtClean="0">
                <a:solidFill>
                  <a:schemeClr val="accent1"/>
                </a:solidFill>
              </a:rPr>
              <a:t>http://webcourse.cs.technion.ac.il/236522/Spring2007/ho/WCFiles/Tutorial05.ppt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crawl architecture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684213" y="1754188"/>
            <a:ext cx="914400" cy="37290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WWW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598613" y="1752600"/>
            <a:ext cx="1373187" cy="1219200"/>
            <a:chOff x="1598613" y="1752600"/>
            <a:chExt cx="1373187" cy="1219200"/>
          </a:xfrm>
        </p:grpSpPr>
        <p:sp>
          <p:nvSpPr>
            <p:cNvPr id="17442" name="Rectangle 6"/>
            <p:cNvSpPr>
              <a:spLocks noChangeArrowheads="1"/>
            </p:cNvSpPr>
            <p:nvPr/>
          </p:nvSpPr>
          <p:spPr bwMode="auto">
            <a:xfrm>
              <a:off x="2057400" y="1752600"/>
              <a:ext cx="914400" cy="76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DNS</a:t>
              </a:r>
            </a:p>
          </p:txBody>
        </p:sp>
        <p:sp>
          <p:nvSpPr>
            <p:cNvPr id="17443" name="Line 14"/>
            <p:cNvSpPr>
              <a:spLocks noChangeShapeType="1"/>
            </p:cNvSpPr>
            <p:nvPr/>
          </p:nvSpPr>
          <p:spPr bwMode="auto">
            <a:xfrm flipH="1">
              <a:off x="1598613" y="2128838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4" name="Line 15"/>
            <p:cNvSpPr>
              <a:spLocks noChangeShapeType="1"/>
            </p:cNvSpPr>
            <p:nvPr/>
          </p:nvSpPr>
          <p:spPr bwMode="auto">
            <a:xfrm>
              <a:off x="2514600" y="25146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971800" y="2133600"/>
            <a:ext cx="1371600" cy="3352800"/>
            <a:chOff x="2971800" y="2133600"/>
            <a:chExt cx="1371600" cy="3352800"/>
          </a:xfrm>
        </p:grpSpPr>
        <p:sp>
          <p:nvSpPr>
            <p:cNvPr id="17440" name="Rectangle 7"/>
            <p:cNvSpPr>
              <a:spLocks noChangeArrowheads="1"/>
            </p:cNvSpPr>
            <p:nvPr/>
          </p:nvSpPr>
          <p:spPr bwMode="auto">
            <a:xfrm>
              <a:off x="3429000" y="2133600"/>
              <a:ext cx="914400" cy="3352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Parse</a:t>
              </a:r>
            </a:p>
          </p:txBody>
        </p:sp>
        <p:sp>
          <p:nvSpPr>
            <p:cNvPr id="17441" name="Line 17"/>
            <p:cNvSpPr>
              <a:spLocks noChangeShapeType="1"/>
            </p:cNvSpPr>
            <p:nvPr/>
          </p:nvSpPr>
          <p:spPr bwMode="auto">
            <a:xfrm>
              <a:off x="2971800" y="38100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343400" y="1981200"/>
            <a:ext cx="1371600" cy="3500438"/>
            <a:chOff x="4343400" y="1981200"/>
            <a:chExt cx="1371600" cy="3500438"/>
          </a:xfrm>
        </p:grpSpPr>
        <p:sp>
          <p:nvSpPr>
            <p:cNvPr id="17436" name="Rectangle 8"/>
            <p:cNvSpPr>
              <a:spLocks noChangeArrowheads="1"/>
            </p:cNvSpPr>
            <p:nvPr/>
          </p:nvSpPr>
          <p:spPr bwMode="auto">
            <a:xfrm>
              <a:off x="4800600" y="3505200"/>
              <a:ext cx="914400" cy="19764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Content</a:t>
              </a:r>
            </a:p>
            <a:p>
              <a:pPr algn="ctr"/>
              <a:r>
                <a:rPr lang="en-US" sz="2000"/>
                <a:t>seen?</a:t>
              </a:r>
            </a:p>
          </p:txBody>
        </p:sp>
        <p:sp>
          <p:nvSpPr>
            <p:cNvPr id="17437" name="AutoShape 11"/>
            <p:cNvSpPr>
              <a:spLocks noChangeArrowheads="1"/>
            </p:cNvSpPr>
            <p:nvPr/>
          </p:nvSpPr>
          <p:spPr bwMode="auto">
            <a:xfrm>
              <a:off x="4800600" y="1981200"/>
              <a:ext cx="914400" cy="990600"/>
            </a:xfrm>
            <a:prstGeom prst="can">
              <a:avLst>
                <a:gd name="adj" fmla="val 27083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Doc</a:t>
              </a:r>
            </a:p>
            <a:p>
              <a:pPr algn="ctr"/>
              <a:r>
                <a:rPr lang="en-US"/>
                <a:t>FP’s</a:t>
              </a:r>
            </a:p>
          </p:txBody>
        </p:sp>
        <p:sp>
          <p:nvSpPr>
            <p:cNvPr id="17438" name="Line 18"/>
            <p:cNvSpPr>
              <a:spLocks noChangeShapeType="1"/>
            </p:cNvSpPr>
            <p:nvPr/>
          </p:nvSpPr>
          <p:spPr bwMode="auto">
            <a:xfrm>
              <a:off x="4343400" y="38100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9" name="Line 21"/>
            <p:cNvSpPr>
              <a:spLocks noChangeShapeType="1"/>
            </p:cNvSpPr>
            <p:nvPr/>
          </p:nvSpPr>
          <p:spPr bwMode="auto">
            <a:xfrm>
              <a:off x="52578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7010400" y="1905000"/>
            <a:ext cx="1295400" cy="3581400"/>
            <a:chOff x="7010400" y="1905000"/>
            <a:chExt cx="1295400" cy="3581400"/>
          </a:xfrm>
        </p:grpSpPr>
        <p:sp>
          <p:nvSpPr>
            <p:cNvPr id="17432" name="Rectangle 10"/>
            <p:cNvSpPr>
              <a:spLocks noChangeArrowheads="1"/>
            </p:cNvSpPr>
            <p:nvPr/>
          </p:nvSpPr>
          <p:spPr bwMode="auto">
            <a:xfrm>
              <a:off x="7391400" y="3509963"/>
              <a:ext cx="914400" cy="197643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Dup</a:t>
              </a:r>
            </a:p>
            <a:p>
              <a:pPr algn="ctr"/>
              <a:r>
                <a:rPr lang="en-US"/>
                <a:t>URL</a:t>
              </a:r>
            </a:p>
            <a:p>
              <a:pPr algn="ctr"/>
              <a:r>
                <a:rPr lang="en-US"/>
                <a:t>elim</a:t>
              </a:r>
            </a:p>
          </p:txBody>
        </p:sp>
        <p:sp>
          <p:nvSpPr>
            <p:cNvPr id="17433" name="AutoShape 12"/>
            <p:cNvSpPr>
              <a:spLocks noChangeArrowheads="1"/>
            </p:cNvSpPr>
            <p:nvPr/>
          </p:nvSpPr>
          <p:spPr bwMode="auto">
            <a:xfrm>
              <a:off x="7391400" y="1905000"/>
              <a:ext cx="914400" cy="1066800"/>
            </a:xfrm>
            <a:prstGeom prst="can">
              <a:avLst>
                <a:gd name="adj" fmla="val 2916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URL</a:t>
              </a:r>
            </a:p>
            <a:p>
              <a:pPr algn="ctr"/>
              <a:r>
                <a:rPr lang="en-US"/>
                <a:t>set</a:t>
              </a:r>
            </a:p>
          </p:txBody>
        </p:sp>
        <p:sp>
          <p:nvSpPr>
            <p:cNvPr id="17434" name="Line 20"/>
            <p:cNvSpPr>
              <a:spLocks noChangeShapeType="1"/>
            </p:cNvSpPr>
            <p:nvPr/>
          </p:nvSpPr>
          <p:spPr bwMode="auto">
            <a:xfrm>
              <a:off x="7010400" y="3810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5" name="Line 22"/>
            <p:cNvSpPr>
              <a:spLocks noChangeShapeType="1"/>
            </p:cNvSpPr>
            <p:nvPr/>
          </p:nvSpPr>
          <p:spPr bwMode="auto">
            <a:xfrm>
              <a:off x="78486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590800" y="5486400"/>
            <a:ext cx="5257800" cy="990600"/>
            <a:chOff x="2590800" y="5486400"/>
            <a:chExt cx="5257800" cy="990600"/>
          </a:xfrm>
        </p:grpSpPr>
        <p:sp>
          <p:nvSpPr>
            <p:cNvPr id="17427" name="Rectangle 13"/>
            <p:cNvSpPr>
              <a:spLocks noChangeArrowheads="1"/>
            </p:cNvSpPr>
            <p:nvPr/>
          </p:nvSpPr>
          <p:spPr bwMode="auto">
            <a:xfrm>
              <a:off x="3200400" y="5791200"/>
              <a:ext cx="3962400" cy="685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URL</a:t>
              </a:r>
              <a:r>
                <a:rPr lang="en-US" dirty="0" smtClean="0"/>
                <a:t> Queue</a:t>
              </a:r>
              <a:endParaRPr lang="en-US" dirty="0"/>
            </a:p>
          </p:txBody>
        </p:sp>
        <p:sp>
          <p:nvSpPr>
            <p:cNvPr id="17428" name="Line 23"/>
            <p:cNvSpPr>
              <a:spLocks noChangeShapeType="1"/>
            </p:cNvSpPr>
            <p:nvPr/>
          </p:nvSpPr>
          <p:spPr bwMode="auto">
            <a:xfrm flipH="1">
              <a:off x="7162800" y="61722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9" name="Line 24"/>
            <p:cNvSpPr>
              <a:spLocks noChangeShapeType="1"/>
            </p:cNvSpPr>
            <p:nvPr/>
          </p:nvSpPr>
          <p:spPr bwMode="auto">
            <a:xfrm flipV="1">
              <a:off x="7848600" y="54864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0" name="Line 26"/>
            <p:cNvSpPr>
              <a:spLocks noChangeShapeType="1"/>
            </p:cNvSpPr>
            <p:nvPr/>
          </p:nvSpPr>
          <p:spPr bwMode="auto">
            <a:xfrm flipH="1">
              <a:off x="2590800" y="6172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1" name="Line 27"/>
            <p:cNvSpPr>
              <a:spLocks noChangeShapeType="1"/>
            </p:cNvSpPr>
            <p:nvPr/>
          </p:nvSpPr>
          <p:spPr bwMode="auto">
            <a:xfrm flipV="1">
              <a:off x="2590800" y="54864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715000" y="1981200"/>
            <a:ext cx="1295400" cy="3500438"/>
            <a:chOff x="5715000" y="1981200"/>
            <a:chExt cx="1295400" cy="3500438"/>
          </a:xfrm>
        </p:grpSpPr>
        <p:sp>
          <p:nvSpPr>
            <p:cNvPr id="17423" name="Rectangle 9"/>
            <p:cNvSpPr>
              <a:spLocks noChangeArrowheads="1"/>
            </p:cNvSpPr>
            <p:nvPr/>
          </p:nvSpPr>
          <p:spPr bwMode="auto">
            <a:xfrm>
              <a:off x="6096000" y="3505200"/>
              <a:ext cx="914400" cy="19764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URL</a:t>
              </a:r>
            </a:p>
            <a:p>
              <a:pPr algn="ctr"/>
              <a:r>
                <a:rPr lang="en-US"/>
                <a:t>filter</a:t>
              </a:r>
            </a:p>
          </p:txBody>
        </p:sp>
        <p:sp>
          <p:nvSpPr>
            <p:cNvPr id="17424" name="Line 19"/>
            <p:cNvSpPr>
              <a:spLocks noChangeShapeType="1"/>
            </p:cNvSpPr>
            <p:nvPr/>
          </p:nvSpPr>
          <p:spPr bwMode="auto">
            <a:xfrm>
              <a:off x="5715000" y="3810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5" name="AutoShape 28"/>
            <p:cNvSpPr>
              <a:spLocks noChangeArrowheads="1"/>
            </p:cNvSpPr>
            <p:nvPr/>
          </p:nvSpPr>
          <p:spPr bwMode="auto">
            <a:xfrm>
              <a:off x="6096000" y="1981200"/>
              <a:ext cx="914400" cy="990600"/>
            </a:xfrm>
            <a:prstGeom prst="can">
              <a:avLst>
                <a:gd name="adj" fmla="val 27083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robots</a:t>
              </a:r>
            </a:p>
            <a:p>
              <a:pPr algn="ctr"/>
              <a:r>
                <a:rPr lang="en-US"/>
                <a:t>filters</a:t>
              </a:r>
            </a:p>
          </p:txBody>
        </p:sp>
        <p:sp>
          <p:nvSpPr>
            <p:cNvPr id="17426" name="Line 29"/>
            <p:cNvSpPr>
              <a:spLocks noChangeShapeType="1"/>
            </p:cNvSpPr>
            <p:nvPr/>
          </p:nvSpPr>
          <p:spPr bwMode="auto">
            <a:xfrm>
              <a:off x="65532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600200" y="2971800"/>
            <a:ext cx="1371600" cy="2509838"/>
            <a:chOff x="1600200" y="2971800"/>
            <a:chExt cx="1371600" cy="2509838"/>
          </a:xfrm>
        </p:grpSpPr>
        <p:sp>
          <p:nvSpPr>
            <p:cNvPr id="17420" name="Rectangle 5"/>
            <p:cNvSpPr>
              <a:spLocks noChangeArrowheads="1"/>
            </p:cNvSpPr>
            <p:nvPr/>
          </p:nvSpPr>
          <p:spPr bwMode="auto">
            <a:xfrm>
              <a:off x="2057400" y="2971800"/>
              <a:ext cx="914400" cy="25098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Fetch</a:t>
              </a:r>
            </a:p>
          </p:txBody>
        </p:sp>
        <p:sp>
          <p:nvSpPr>
            <p:cNvPr id="17421" name="Line 16"/>
            <p:cNvSpPr>
              <a:spLocks noChangeShapeType="1"/>
            </p:cNvSpPr>
            <p:nvPr/>
          </p:nvSpPr>
          <p:spPr bwMode="auto">
            <a:xfrm>
              <a:off x="1600200" y="38100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2" name="Line 16"/>
            <p:cNvSpPr>
              <a:spLocks noChangeShapeType="1"/>
            </p:cNvSpPr>
            <p:nvPr/>
          </p:nvSpPr>
          <p:spPr bwMode="auto">
            <a:xfrm rot="10800000">
              <a:off x="1600200" y="35814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99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 scale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biggest challenges for web crawlers is dealing with the size of the web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How many web pages per second would we need to download to obtain 1 billion web pages in a month?</a:t>
            </a:r>
          </a:p>
          <a:p>
            <a:pPr lvl="1"/>
            <a:r>
              <a:rPr lang="en-US" sz="1800" dirty="0" smtClean="0"/>
              <a:t>30 </a:t>
            </a:r>
            <a:r>
              <a:rPr lang="en-US" sz="1800" dirty="0" err="1" smtClean="0"/>
              <a:t>d</a:t>
            </a:r>
            <a:r>
              <a:rPr lang="en-US" sz="1800" dirty="0" smtClean="0"/>
              <a:t> * 24 </a:t>
            </a:r>
            <a:r>
              <a:rPr lang="en-US" sz="1800" dirty="0" err="1" smtClean="0"/>
              <a:t>h</a:t>
            </a:r>
            <a:r>
              <a:rPr lang="en-US" sz="1800" dirty="0" smtClean="0"/>
              <a:t> * 60 </a:t>
            </a:r>
            <a:r>
              <a:rPr lang="en-US" sz="1800" dirty="0" err="1" smtClean="0"/>
              <a:t>m</a:t>
            </a:r>
            <a:r>
              <a:rPr lang="en-US" sz="1800" dirty="0" smtClean="0"/>
              <a:t> * 60 </a:t>
            </a:r>
            <a:r>
              <a:rPr lang="en-US" sz="1800" dirty="0" err="1" smtClean="0"/>
              <a:t>s</a:t>
            </a:r>
            <a:r>
              <a:rPr lang="en-US" sz="1800" dirty="0" smtClean="0"/>
              <a:t> = 2,592,000</a:t>
            </a:r>
          </a:p>
          <a:p>
            <a:pPr lvl="1"/>
            <a:r>
              <a:rPr lang="en-US" sz="1800" dirty="0" smtClean="0"/>
              <a:t>1,000,000,000/2,592,000 = </a:t>
            </a:r>
            <a:r>
              <a:rPr lang="en-US" sz="1800" dirty="0" smtClean="0">
                <a:solidFill>
                  <a:srgbClr val="3366FF"/>
                </a:solidFill>
              </a:rPr>
              <a:t>385 pages/sec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Have to be multithreaded/multi-computer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Logistics become trickier</a:t>
            </a:r>
          </a:p>
        </p:txBody>
      </p:sp>
    </p:spTree>
    <p:extLst>
      <p:ext uri="{BB962C8B-B14F-4D97-AF65-F5344CB8AC3E}">
        <p14:creationId xmlns:p14="http://schemas.microsoft.com/office/powerpoint/2010/main" val="4290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 scale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315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What complications does this create?</a:t>
            </a:r>
          </a:p>
          <a:p>
            <a:pPr lvl="1"/>
            <a:r>
              <a:rPr lang="en-US" sz="1800" dirty="0" smtClean="0"/>
              <a:t>Can’t hit same web server</a:t>
            </a:r>
          </a:p>
          <a:p>
            <a:pPr lvl="2"/>
            <a:r>
              <a:rPr lang="en-US" sz="1600" dirty="0" smtClean="0"/>
              <a:t>Often pages point to pages on the same server</a:t>
            </a:r>
          </a:p>
          <a:p>
            <a:pPr lvl="2"/>
            <a:r>
              <a:rPr lang="en-US" sz="1600" dirty="0" smtClean="0"/>
              <a:t>Can’t just wait… need to keep servers busy</a:t>
            </a:r>
          </a:p>
          <a:p>
            <a:pPr lvl="2"/>
            <a:r>
              <a:rPr lang="en-US" sz="1600" dirty="0" smtClean="0"/>
              <a:t>Cache </a:t>
            </a:r>
            <a:r>
              <a:rPr lang="en-US" sz="1600" dirty="0" err="1" smtClean="0"/>
              <a:t>robots.txt</a:t>
            </a:r>
            <a:endParaRPr lang="en-US" sz="1600" dirty="0" smtClean="0"/>
          </a:p>
          <a:p>
            <a:pPr lvl="2"/>
            <a:endParaRPr lang="en-US" sz="1600" dirty="0" smtClean="0"/>
          </a:p>
          <a:p>
            <a:pPr lvl="1"/>
            <a:r>
              <a:rPr lang="en-US" sz="1800" dirty="0" smtClean="0"/>
              <a:t>Distributed computing</a:t>
            </a:r>
          </a:p>
          <a:p>
            <a:pPr lvl="2"/>
            <a:r>
              <a:rPr lang="en-US" sz="1600" dirty="0" smtClean="0"/>
              <a:t>Duplicate URL detection</a:t>
            </a:r>
          </a:p>
          <a:p>
            <a:pPr lvl="2"/>
            <a:r>
              <a:rPr lang="en-US" sz="1600" dirty="0" smtClean="0"/>
              <a:t>Keeping track of who’s doing what</a:t>
            </a:r>
          </a:p>
          <a:p>
            <a:pPr lvl="2"/>
            <a:r>
              <a:rPr lang="en-US" sz="1600" dirty="0" smtClean="0"/>
              <a:t>Cache DNS lookup since it’s slow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URL queue becomes an important data structure to try and prioritize things appropriately</a:t>
            </a:r>
          </a:p>
          <a:p>
            <a:pPr lvl="1"/>
            <a:r>
              <a:rPr lang="en-US" sz="1800" dirty="0" smtClean="0"/>
              <a:t>Can’t just do a priority queue!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3668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URL frontier: Mercator scheme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200400" y="2209800"/>
            <a:ext cx="3124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Prioritizer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152064" y="3912463"/>
            <a:ext cx="358441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Biased front queue selector</a:t>
            </a:r>
          </a:p>
          <a:p>
            <a:pPr algn="ctr"/>
            <a:r>
              <a:rPr lang="en-US" sz="2000"/>
              <a:t>Back queue router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200400" y="5791200"/>
            <a:ext cx="3124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Back queue selector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209800" y="3048000"/>
            <a:ext cx="5181600" cy="400110"/>
          </a:xfrm>
          <a:prstGeom prst="rect">
            <a:avLst/>
          </a:prstGeom>
          <a:solidFill>
            <a:srgbClr val="FFFF99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/>
              <a:t>K</a:t>
            </a:r>
            <a:r>
              <a:rPr lang="en-US" sz="2000"/>
              <a:t> front queues</a:t>
            </a:r>
            <a:endParaRPr lang="en-US" sz="2000" i="1"/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981200" y="4816475"/>
            <a:ext cx="5715000" cy="707886"/>
          </a:xfrm>
          <a:prstGeom prst="rect">
            <a:avLst/>
          </a:prstGeom>
          <a:solidFill>
            <a:srgbClr val="FFFF99"/>
          </a:solidFill>
          <a:ln w="25400">
            <a:solidFill>
              <a:srgbClr val="00A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/>
              <a:t>B</a:t>
            </a:r>
            <a:r>
              <a:rPr lang="en-US" sz="2000"/>
              <a:t> back queues</a:t>
            </a:r>
          </a:p>
          <a:p>
            <a:pPr algn="ctr"/>
            <a:r>
              <a:rPr lang="en-US" sz="2000"/>
              <a:t>Single host on each</a:t>
            </a:r>
            <a:endParaRPr lang="en-US" sz="2000" i="1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38862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40386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41910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43434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44958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46482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48006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49530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>
            <a:off x="51054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65" name="Line 18"/>
          <p:cNvSpPr>
            <a:spLocks noChangeShapeType="1"/>
          </p:cNvSpPr>
          <p:nvPr/>
        </p:nvSpPr>
        <p:spPr bwMode="auto">
          <a:xfrm>
            <a:off x="52578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66" name="Line 19"/>
          <p:cNvSpPr>
            <a:spLocks noChangeShapeType="1"/>
          </p:cNvSpPr>
          <p:nvPr/>
        </p:nvSpPr>
        <p:spPr bwMode="auto">
          <a:xfrm>
            <a:off x="54102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67" name="Line 20"/>
          <p:cNvSpPr>
            <a:spLocks noChangeShapeType="1"/>
          </p:cNvSpPr>
          <p:nvPr/>
        </p:nvSpPr>
        <p:spPr bwMode="auto">
          <a:xfrm>
            <a:off x="55626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68" name="Line 21"/>
          <p:cNvSpPr>
            <a:spLocks noChangeShapeType="1"/>
          </p:cNvSpPr>
          <p:nvPr/>
        </p:nvSpPr>
        <p:spPr bwMode="auto">
          <a:xfrm>
            <a:off x="38862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69" name="Line 33"/>
          <p:cNvSpPr>
            <a:spLocks noChangeShapeType="1"/>
          </p:cNvSpPr>
          <p:nvPr/>
        </p:nvSpPr>
        <p:spPr bwMode="auto">
          <a:xfrm>
            <a:off x="38862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70" name="Line 34"/>
          <p:cNvSpPr>
            <a:spLocks noChangeShapeType="1"/>
          </p:cNvSpPr>
          <p:nvPr/>
        </p:nvSpPr>
        <p:spPr bwMode="auto">
          <a:xfrm>
            <a:off x="40386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71" name="Line 35"/>
          <p:cNvSpPr>
            <a:spLocks noChangeShapeType="1"/>
          </p:cNvSpPr>
          <p:nvPr/>
        </p:nvSpPr>
        <p:spPr bwMode="auto">
          <a:xfrm>
            <a:off x="41910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72" name="Line 36"/>
          <p:cNvSpPr>
            <a:spLocks noChangeShapeType="1"/>
          </p:cNvSpPr>
          <p:nvPr/>
        </p:nvSpPr>
        <p:spPr bwMode="auto">
          <a:xfrm>
            <a:off x="43434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73" name="Line 37"/>
          <p:cNvSpPr>
            <a:spLocks noChangeShapeType="1"/>
          </p:cNvSpPr>
          <p:nvPr/>
        </p:nvSpPr>
        <p:spPr bwMode="auto">
          <a:xfrm>
            <a:off x="44958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74" name="Line 38"/>
          <p:cNvSpPr>
            <a:spLocks noChangeShapeType="1"/>
          </p:cNvSpPr>
          <p:nvPr/>
        </p:nvSpPr>
        <p:spPr bwMode="auto">
          <a:xfrm>
            <a:off x="46482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75" name="Line 39"/>
          <p:cNvSpPr>
            <a:spLocks noChangeShapeType="1"/>
          </p:cNvSpPr>
          <p:nvPr/>
        </p:nvSpPr>
        <p:spPr bwMode="auto">
          <a:xfrm>
            <a:off x="48006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76" name="Line 40"/>
          <p:cNvSpPr>
            <a:spLocks noChangeShapeType="1"/>
          </p:cNvSpPr>
          <p:nvPr/>
        </p:nvSpPr>
        <p:spPr bwMode="auto">
          <a:xfrm>
            <a:off x="49530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77" name="Line 41"/>
          <p:cNvSpPr>
            <a:spLocks noChangeShapeType="1"/>
          </p:cNvSpPr>
          <p:nvPr/>
        </p:nvSpPr>
        <p:spPr bwMode="auto">
          <a:xfrm>
            <a:off x="51054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78" name="Line 42"/>
          <p:cNvSpPr>
            <a:spLocks noChangeShapeType="1"/>
          </p:cNvSpPr>
          <p:nvPr/>
        </p:nvSpPr>
        <p:spPr bwMode="auto">
          <a:xfrm>
            <a:off x="52578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79" name="Line 43"/>
          <p:cNvSpPr>
            <a:spLocks noChangeShapeType="1"/>
          </p:cNvSpPr>
          <p:nvPr/>
        </p:nvSpPr>
        <p:spPr bwMode="auto">
          <a:xfrm>
            <a:off x="54102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80" name="Line 44"/>
          <p:cNvSpPr>
            <a:spLocks noChangeShapeType="1"/>
          </p:cNvSpPr>
          <p:nvPr/>
        </p:nvSpPr>
        <p:spPr bwMode="auto">
          <a:xfrm>
            <a:off x="55626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81" name="Line 45"/>
          <p:cNvSpPr>
            <a:spLocks noChangeShapeType="1"/>
          </p:cNvSpPr>
          <p:nvPr/>
        </p:nvSpPr>
        <p:spPr bwMode="auto">
          <a:xfrm>
            <a:off x="38862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82" name="Line 46"/>
          <p:cNvSpPr>
            <a:spLocks noChangeShapeType="1"/>
          </p:cNvSpPr>
          <p:nvPr/>
        </p:nvSpPr>
        <p:spPr bwMode="auto">
          <a:xfrm>
            <a:off x="40386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83" name="Line 47"/>
          <p:cNvSpPr>
            <a:spLocks noChangeShapeType="1"/>
          </p:cNvSpPr>
          <p:nvPr/>
        </p:nvSpPr>
        <p:spPr bwMode="auto">
          <a:xfrm>
            <a:off x="41910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84" name="Line 48"/>
          <p:cNvSpPr>
            <a:spLocks noChangeShapeType="1"/>
          </p:cNvSpPr>
          <p:nvPr/>
        </p:nvSpPr>
        <p:spPr bwMode="auto">
          <a:xfrm>
            <a:off x="43434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85" name="Line 49"/>
          <p:cNvSpPr>
            <a:spLocks noChangeShapeType="1"/>
          </p:cNvSpPr>
          <p:nvPr/>
        </p:nvSpPr>
        <p:spPr bwMode="auto">
          <a:xfrm>
            <a:off x="44958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86" name="Line 50"/>
          <p:cNvSpPr>
            <a:spLocks noChangeShapeType="1"/>
          </p:cNvSpPr>
          <p:nvPr/>
        </p:nvSpPr>
        <p:spPr bwMode="auto">
          <a:xfrm>
            <a:off x="46482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87" name="Line 51"/>
          <p:cNvSpPr>
            <a:spLocks noChangeShapeType="1"/>
          </p:cNvSpPr>
          <p:nvPr/>
        </p:nvSpPr>
        <p:spPr bwMode="auto">
          <a:xfrm>
            <a:off x="48006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88" name="Line 52"/>
          <p:cNvSpPr>
            <a:spLocks noChangeShapeType="1"/>
          </p:cNvSpPr>
          <p:nvPr/>
        </p:nvSpPr>
        <p:spPr bwMode="auto">
          <a:xfrm>
            <a:off x="49530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89" name="Line 53"/>
          <p:cNvSpPr>
            <a:spLocks noChangeShapeType="1"/>
          </p:cNvSpPr>
          <p:nvPr/>
        </p:nvSpPr>
        <p:spPr bwMode="auto">
          <a:xfrm>
            <a:off x="51054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90" name="Line 54"/>
          <p:cNvSpPr>
            <a:spLocks noChangeShapeType="1"/>
          </p:cNvSpPr>
          <p:nvPr/>
        </p:nvSpPr>
        <p:spPr bwMode="auto">
          <a:xfrm>
            <a:off x="52578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91" name="Line 55"/>
          <p:cNvSpPr>
            <a:spLocks noChangeShapeType="1"/>
          </p:cNvSpPr>
          <p:nvPr/>
        </p:nvSpPr>
        <p:spPr bwMode="auto">
          <a:xfrm>
            <a:off x="54102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92" name="Line 56"/>
          <p:cNvSpPr>
            <a:spLocks noChangeShapeType="1"/>
          </p:cNvSpPr>
          <p:nvPr/>
        </p:nvSpPr>
        <p:spPr bwMode="auto">
          <a:xfrm>
            <a:off x="55626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93" name="Line 57"/>
          <p:cNvSpPr>
            <a:spLocks noChangeShapeType="1"/>
          </p:cNvSpPr>
          <p:nvPr/>
        </p:nvSpPr>
        <p:spPr bwMode="auto">
          <a:xfrm>
            <a:off x="40386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94" name="Line 58"/>
          <p:cNvSpPr>
            <a:spLocks noChangeShapeType="1"/>
          </p:cNvSpPr>
          <p:nvPr/>
        </p:nvSpPr>
        <p:spPr bwMode="auto">
          <a:xfrm>
            <a:off x="41910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95" name="Line 59"/>
          <p:cNvSpPr>
            <a:spLocks noChangeShapeType="1"/>
          </p:cNvSpPr>
          <p:nvPr/>
        </p:nvSpPr>
        <p:spPr bwMode="auto">
          <a:xfrm>
            <a:off x="43434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96" name="Line 60"/>
          <p:cNvSpPr>
            <a:spLocks noChangeShapeType="1"/>
          </p:cNvSpPr>
          <p:nvPr/>
        </p:nvSpPr>
        <p:spPr bwMode="auto">
          <a:xfrm>
            <a:off x="44958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97" name="Line 61"/>
          <p:cNvSpPr>
            <a:spLocks noChangeShapeType="1"/>
          </p:cNvSpPr>
          <p:nvPr/>
        </p:nvSpPr>
        <p:spPr bwMode="auto">
          <a:xfrm>
            <a:off x="46482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98" name="Line 62"/>
          <p:cNvSpPr>
            <a:spLocks noChangeShapeType="1"/>
          </p:cNvSpPr>
          <p:nvPr/>
        </p:nvSpPr>
        <p:spPr bwMode="auto">
          <a:xfrm>
            <a:off x="48006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699" name="Line 63"/>
          <p:cNvSpPr>
            <a:spLocks noChangeShapeType="1"/>
          </p:cNvSpPr>
          <p:nvPr/>
        </p:nvSpPr>
        <p:spPr bwMode="auto">
          <a:xfrm>
            <a:off x="49530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700" name="Line 64"/>
          <p:cNvSpPr>
            <a:spLocks noChangeShapeType="1"/>
          </p:cNvSpPr>
          <p:nvPr/>
        </p:nvSpPr>
        <p:spPr bwMode="auto">
          <a:xfrm>
            <a:off x="51054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701" name="Line 65"/>
          <p:cNvSpPr>
            <a:spLocks noChangeShapeType="1"/>
          </p:cNvSpPr>
          <p:nvPr/>
        </p:nvSpPr>
        <p:spPr bwMode="auto">
          <a:xfrm>
            <a:off x="52578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702" name="Line 66"/>
          <p:cNvSpPr>
            <a:spLocks noChangeShapeType="1"/>
          </p:cNvSpPr>
          <p:nvPr/>
        </p:nvSpPr>
        <p:spPr bwMode="auto">
          <a:xfrm>
            <a:off x="54102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703" name="Line 67"/>
          <p:cNvSpPr>
            <a:spLocks noChangeShapeType="1"/>
          </p:cNvSpPr>
          <p:nvPr/>
        </p:nvSpPr>
        <p:spPr bwMode="auto">
          <a:xfrm>
            <a:off x="55626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704" name="Line 68"/>
          <p:cNvSpPr>
            <a:spLocks noChangeShapeType="1"/>
          </p:cNvSpPr>
          <p:nvPr/>
        </p:nvSpPr>
        <p:spPr bwMode="auto">
          <a:xfrm>
            <a:off x="48006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705" name="Line 69"/>
          <p:cNvSpPr>
            <a:spLocks noChangeShapeType="1"/>
          </p:cNvSpPr>
          <p:nvPr/>
        </p:nvSpPr>
        <p:spPr bwMode="auto">
          <a:xfrm>
            <a:off x="4800600" y="6400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706" name="Text Box 70"/>
          <p:cNvSpPr txBox="1">
            <a:spLocks noChangeArrowheads="1"/>
          </p:cNvSpPr>
          <p:nvPr/>
        </p:nvSpPr>
        <p:spPr bwMode="auto">
          <a:xfrm>
            <a:off x="4310063" y="1524000"/>
            <a:ext cx="94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/>
              <a:t>URLs</a:t>
            </a:r>
          </a:p>
        </p:txBody>
      </p:sp>
      <p:sp>
        <p:nvSpPr>
          <p:cNvPr id="27707" name="Text Box 71"/>
          <p:cNvSpPr txBox="1">
            <a:spLocks noChangeArrowheads="1"/>
          </p:cNvSpPr>
          <p:nvPr/>
        </p:nvSpPr>
        <p:spPr bwMode="auto">
          <a:xfrm>
            <a:off x="3305916" y="6400800"/>
            <a:ext cx="3737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/>
              <a:t>Crawl thread requesting URL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2400" y="2895600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URL priority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200" y="4807803"/>
            <a:ext cx="1938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enforce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“politeness”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7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Priority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 err="1">
                <a:solidFill>
                  <a:srgbClr val="C00000"/>
                </a:solidFill>
              </a:rPr>
              <a:t>Prioritizer</a:t>
            </a:r>
            <a:r>
              <a:rPr lang="en-US" sz="2400" dirty="0">
                <a:solidFill>
                  <a:srgbClr val="C00000"/>
                </a:solidFill>
              </a:rPr>
              <a:t> assigns to URL an integer priority between 1 and </a:t>
            </a:r>
            <a:r>
              <a:rPr lang="en-US" sz="2400" i="1" dirty="0">
                <a:solidFill>
                  <a:srgbClr val="C00000"/>
                </a:solidFill>
              </a:rPr>
              <a:t>K</a:t>
            </a:r>
            <a:endParaRPr lang="en-US" sz="2400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sz="2000" dirty="0"/>
              <a:t>Appends URL to corresponding queue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Heuristics </a:t>
            </a:r>
            <a:r>
              <a:rPr lang="en-US" sz="2400" dirty="0">
                <a:solidFill>
                  <a:srgbClr val="C00000"/>
                </a:solidFill>
              </a:rPr>
              <a:t>for assigning </a:t>
            </a:r>
            <a:r>
              <a:rPr lang="en-US" sz="2400" dirty="0" smtClean="0">
                <a:solidFill>
                  <a:srgbClr val="C00000"/>
                </a:solidFill>
              </a:rPr>
              <a:t>priority?</a:t>
            </a:r>
          </a:p>
          <a:p>
            <a:pPr lvl="1" eaLnBrk="1" hangingPunct="1"/>
            <a:r>
              <a:rPr lang="en-US" sz="2000" dirty="0"/>
              <a:t>Refresh rate sampled from previous </a:t>
            </a:r>
            <a:r>
              <a:rPr lang="en-US" sz="2000" dirty="0" smtClean="0"/>
              <a:t>crawls</a:t>
            </a:r>
          </a:p>
          <a:p>
            <a:pPr lvl="1" eaLnBrk="1" hangingPunct="1"/>
            <a:r>
              <a:rPr lang="en-US" sz="2000" dirty="0" smtClean="0"/>
              <a:t>Importance</a:t>
            </a:r>
          </a:p>
          <a:p>
            <a:pPr lvl="1" eaLnBrk="1" hangingPunct="1"/>
            <a:r>
              <a:rPr lang="en-US" sz="2000" dirty="0"/>
              <a:t>Application-specific (e.g., “crawl news sites more often”)</a:t>
            </a:r>
          </a:p>
        </p:txBody>
      </p:sp>
    </p:spTree>
    <p:extLst>
      <p:ext uri="{BB962C8B-B14F-4D97-AF65-F5344CB8AC3E}">
        <p14:creationId xmlns:p14="http://schemas.microsoft.com/office/powerpoint/2010/main" val="399469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831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3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Web as a Directed Graph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52600" y="4572000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 New Roman" pitchFamily="-110" charset="0"/>
              </a:rPr>
              <a:t>A </a:t>
            </a:r>
            <a:r>
              <a:rPr lang="en-US" dirty="0">
                <a:latin typeface="Times New Roman" pitchFamily="-110" charset="0"/>
              </a:rPr>
              <a:t>hyperlink between pages denotes</a:t>
            </a:r>
            <a:r>
              <a:rPr lang="en-US" dirty="0" smtClean="0">
                <a:latin typeface="Times New Roman" pitchFamily="-110" charset="0"/>
              </a:rPr>
              <a:t> author </a:t>
            </a:r>
            <a:r>
              <a:rPr lang="en-US" dirty="0">
                <a:latin typeface="Times New Roman" pitchFamily="-110" charset="0"/>
              </a:rPr>
              <a:t>perceived relevance</a:t>
            </a:r>
            <a:r>
              <a:rPr lang="en-US" dirty="0" smtClean="0">
                <a:latin typeface="Times New Roman" pitchFamily="-110" charset="0"/>
              </a:rPr>
              <a:t> AND importance</a:t>
            </a:r>
            <a:endParaRPr lang="en-US" dirty="0">
              <a:latin typeface="Times New Roman" pitchFamily="-110" charset="0"/>
            </a:endParaRP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838200" y="1676400"/>
            <a:ext cx="6858000" cy="2438400"/>
            <a:chOff x="192" y="912"/>
            <a:chExt cx="5232" cy="1536"/>
          </a:xfrm>
        </p:grpSpPr>
        <p:sp>
          <p:nvSpPr>
            <p:cNvPr id="10247" name="Line 6"/>
            <p:cNvSpPr>
              <a:spLocks noChangeShapeType="1"/>
            </p:cNvSpPr>
            <p:nvPr/>
          </p:nvSpPr>
          <p:spPr bwMode="auto">
            <a:xfrm>
              <a:off x="2208" y="1680"/>
              <a:ext cx="13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064" cy="9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Times New Roman" pitchFamily="-110" charset="0"/>
                </a:rPr>
                <a:t>Page A</a:t>
              </a:r>
            </a:p>
          </p:txBody>
        </p:sp>
        <p:sp>
          <p:nvSpPr>
            <p:cNvPr id="10249" name="Text Box 8"/>
            <p:cNvSpPr txBox="1">
              <a:spLocks noChangeArrowheads="1"/>
            </p:cNvSpPr>
            <p:nvPr/>
          </p:nvSpPr>
          <p:spPr bwMode="auto">
            <a:xfrm>
              <a:off x="2496" y="1438"/>
              <a:ext cx="8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Times New Roman" pitchFamily="-110" charset="0"/>
                </a:rPr>
                <a:t>hyperlink</a:t>
              </a:r>
            </a:p>
          </p:txBody>
        </p:sp>
        <p:sp>
          <p:nvSpPr>
            <p:cNvPr id="10250" name="Line 9"/>
            <p:cNvSpPr>
              <a:spLocks noChangeShapeType="1"/>
            </p:cNvSpPr>
            <p:nvPr/>
          </p:nvSpPr>
          <p:spPr bwMode="auto">
            <a:xfrm>
              <a:off x="2112" y="1920"/>
              <a:ext cx="14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" name="Line 10"/>
            <p:cNvSpPr>
              <a:spLocks noChangeShapeType="1"/>
            </p:cNvSpPr>
            <p:nvPr/>
          </p:nvSpPr>
          <p:spPr bwMode="auto">
            <a:xfrm flipV="1">
              <a:off x="2016" y="960"/>
              <a:ext cx="72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" name="Line 11"/>
            <p:cNvSpPr>
              <a:spLocks noChangeShapeType="1"/>
            </p:cNvSpPr>
            <p:nvPr/>
          </p:nvSpPr>
          <p:spPr bwMode="auto">
            <a:xfrm flipV="1">
              <a:off x="3024" y="1824"/>
              <a:ext cx="62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" name="Line 12"/>
            <p:cNvSpPr>
              <a:spLocks noChangeShapeType="1"/>
            </p:cNvSpPr>
            <p:nvPr/>
          </p:nvSpPr>
          <p:spPr bwMode="auto">
            <a:xfrm flipV="1">
              <a:off x="3360" y="1968"/>
              <a:ext cx="52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" name="Line 13"/>
            <p:cNvSpPr>
              <a:spLocks noChangeShapeType="1"/>
            </p:cNvSpPr>
            <p:nvPr/>
          </p:nvSpPr>
          <p:spPr bwMode="auto">
            <a:xfrm>
              <a:off x="3216" y="912"/>
              <a:ext cx="57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Oval 14"/>
            <p:cNvSpPr>
              <a:spLocks noChangeArrowheads="1"/>
            </p:cNvSpPr>
            <p:nvPr/>
          </p:nvSpPr>
          <p:spPr bwMode="auto">
            <a:xfrm>
              <a:off x="3552" y="1152"/>
              <a:ext cx="1872" cy="9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Times New Roman" pitchFamily="-110" charset="0"/>
                </a:rPr>
                <a:t>Page B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52600" y="5943600"/>
            <a:ext cx="5201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we use this information?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Query-independent ordering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352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/>
              <a:t>First generation: using link counts as simple measures of </a:t>
            </a:r>
            <a:r>
              <a:rPr lang="en-US" sz="2000" dirty="0" smtClean="0"/>
              <a:t>popularity</a:t>
            </a:r>
          </a:p>
          <a:p>
            <a:pPr marL="0" indent="0" eaLnBrk="1" hangingPunct="1">
              <a:buNone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Two </a:t>
            </a:r>
            <a:r>
              <a:rPr lang="en-US" sz="2000" dirty="0"/>
              <a:t>basic suggestions:</a:t>
            </a:r>
          </a:p>
          <a:p>
            <a:pPr lvl="1" eaLnBrk="1" hangingPunct="1"/>
            <a:r>
              <a:rPr lang="en-US" sz="1800" u="sng" dirty="0"/>
              <a:t>Undirected popularity:</a:t>
            </a:r>
            <a:endParaRPr lang="en-US" sz="1800" dirty="0"/>
          </a:p>
          <a:p>
            <a:pPr lvl="2" eaLnBrk="1" hangingPunct="1"/>
            <a:r>
              <a:rPr lang="en-US" sz="1600" dirty="0"/>
              <a:t>Each page gets a score = the number of in-links plus the number of out-links (3+2=5</a:t>
            </a:r>
            <a:r>
              <a:rPr lang="en-US" sz="1600" dirty="0" smtClean="0"/>
              <a:t>)</a:t>
            </a:r>
          </a:p>
          <a:p>
            <a:pPr lvl="1" eaLnBrk="1" hangingPunct="1"/>
            <a:r>
              <a:rPr lang="en-US" sz="1800" u="sng" dirty="0"/>
              <a:t>Directed popularity:</a:t>
            </a:r>
            <a:endParaRPr lang="en-US" sz="1800" dirty="0"/>
          </a:p>
          <a:p>
            <a:pPr lvl="2" eaLnBrk="1" hangingPunct="1"/>
            <a:r>
              <a:rPr lang="en-US" sz="1600" dirty="0"/>
              <a:t>Score of a page = number of its in-links (3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667000" y="556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676400" y="54102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447800" y="6019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1752600" y="6248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3581400" y="5562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3505200" y="62484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571500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problems?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pagerank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4800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random surfer model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Imagine a user surfing the web randomly using a web browser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pagerank</a:t>
            </a:r>
            <a:r>
              <a:rPr lang="en-US" sz="2400" dirty="0" smtClean="0"/>
              <a:t> score of a page is the probability that </a:t>
            </a:r>
            <a:r>
              <a:rPr lang="en-US" sz="2400" dirty="0" smtClean="0"/>
              <a:t>a random surfing</a:t>
            </a:r>
            <a:r>
              <a:rPr lang="en-US" sz="2400" dirty="0" smtClean="0"/>
              <a:t> </a:t>
            </a:r>
            <a:r>
              <a:rPr lang="en-US" sz="2400" dirty="0" smtClean="0"/>
              <a:t>user will visit a given page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600200"/>
            <a:ext cx="3282950" cy="2921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6400" y="4492823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http://images.clipartof.com/small/7872-Clipart-Picture-Of-A-World-Earth-Globe-Mascot-Cartoon-Character-Surfing-On-A-Blue-And-Yellow-Surfboard.jpg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surfer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We want to model the behavior of a “random” user interfacing the web through a browser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Model </a:t>
            </a:r>
            <a:r>
              <a:rPr lang="en-US" sz="2400" dirty="0" smtClean="0"/>
              <a:t>is independent of content (i.e. just graph structure)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What </a:t>
            </a:r>
            <a:r>
              <a:rPr lang="en-US" sz="2400" dirty="0" smtClean="0">
                <a:solidFill>
                  <a:srgbClr val="FF0000"/>
                </a:solidFill>
              </a:rPr>
              <a:t>types of behavior should we model and how?</a:t>
            </a:r>
          </a:p>
          <a:p>
            <a:pPr lvl="1"/>
            <a:r>
              <a:rPr lang="en-US" sz="2000" dirty="0" smtClean="0"/>
              <a:t>Where to start</a:t>
            </a:r>
          </a:p>
          <a:p>
            <a:pPr lvl="1"/>
            <a:r>
              <a:rPr lang="en-US" sz="2000" dirty="0" smtClean="0"/>
              <a:t>Following links on a page</a:t>
            </a:r>
          </a:p>
          <a:p>
            <a:pPr lvl="1"/>
            <a:r>
              <a:rPr lang="en-US" sz="2000" dirty="0" smtClean="0"/>
              <a:t>Typing in a </a:t>
            </a:r>
            <a:r>
              <a:rPr lang="en-US" sz="2000" dirty="0" err="1" smtClean="0"/>
              <a:t>url</a:t>
            </a:r>
            <a:r>
              <a:rPr lang="en-US" sz="2000" dirty="0" smtClean="0"/>
              <a:t> (bookmarks)</a:t>
            </a:r>
          </a:p>
          <a:p>
            <a:pPr lvl="1"/>
            <a:r>
              <a:rPr lang="en-US" sz="2000" dirty="0" smtClean="0"/>
              <a:t>What happens if we get a page with no </a:t>
            </a:r>
            <a:r>
              <a:rPr lang="en-US" sz="2000" dirty="0" err="1" smtClean="0"/>
              <a:t>outlinks</a:t>
            </a:r>
            <a:endParaRPr lang="en-US" sz="2000" dirty="0" smtClean="0"/>
          </a:p>
          <a:p>
            <a:pPr lvl="1"/>
            <a:r>
              <a:rPr lang="en-US" sz="2000" dirty="0" smtClean="0"/>
              <a:t>Back button on browser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52400"/>
            <a:ext cx="1219200" cy="1084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</a:p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HW 4 due Friday (can work in pairs)</a:t>
            </a:r>
          </a:p>
          <a:p>
            <a:pPr lvl="1"/>
            <a:r>
              <a:rPr lang="en-US" dirty="0" smtClean="0"/>
              <a:t>Assignment 4 out soon: due Friday 11/9</a:t>
            </a:r>
            <a:endParaRPr lang="en-US" dirty="0"/>
          </a:p>
          <a:p>
            <a:pPr lvl="1"/>
            <a:r>
              <a:rPr lang="en-US" dirty="0" smtClean="0"/>
              <a:t>Project proposal drafts: Thursday 11/8</a:t>
            </a:r>
          </a:p>
          <a:p>
            <a:pPr lvl="1"/>
            <a:r>
              <a:rPr lang="en-US" dirty="0" smtClean="0"/>
              <a:t>Project discussion/coordination: in-class Tuesday 11/13</a:t>
            </a:r>
          </a:p>
          <a:p>
            <a:pPr lvl="2"/>
            <a:r>
              <a:rPr lang="en-US" dirty="0" smtClean="0"/>
              <a:t>This leaves three weeks for final projects</a:t>
            </a:r>
          </a:p>
          <a:p>
            <a:r>
              <a:rPr lang="en-US" dirty="0" smtClean="0"/>
              <a:t>Lunch Thursday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surfer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Start at a random </a:t>
            </a:r>
            <a:r>
              <a:rPr lang="en-US" sz="2000" dirty="0" smtClean="0"/>
              <a:t>page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Go out of the current page along one of the links on that page, </a:t>
            </a:r>
            <a:r>
              <a:rPr lang="en-US" sz="2000" dirty="0" err="1" smtClean="0"/>
              <a:t>equiprobably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52400"/>
            <a:ext cx="1219200" cy="1084951"/>
          </a:xfrm>
          <a:prstGeom prst="rect">
            <a:avLst/>
          </a:prstGeom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276600" y="4495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733800" y="4533900"/>
            <a:ext cx="6096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733800" y="4724400"/>
            <a:ext cx="6477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733800" y="4724400"/>
            <a:ext cx="647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343400" y="4264025"/>
            <a:ext cx="501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pitchFamily="-110" charset="0"/>
              </a:rPr>
              <a:t>1/3</a:t>
            </a:r>
          </a:p>
          <a:p>
            <a:r>
              <a:rPr lang="en-US" sz="1800">
                <a:latin typeface="Arial" pitchFamily="-110" charset="0"/>
              </a:rPr>
              <a:t>1/3</a:t>
            </a:r>
          </a:p>
          <a:p>
            <a:r>
              <a:rPr lang="en-US" sz="1800">
                <a:latin typeface="Arial" pitchFamily="-110" charset="0"/>
              </a:rPr>
              <a:t>1/3</a:t>
            </a:r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surfer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1676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Start at a random </a:t>
            </a:r>
            <a:r>
              <a:rPr lang="en-US" sz="2000" dirty="0" smtClean="0"/>
              <a:t>page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Go out of the current page along one of the links on that page, </a:t>
            </a:r>
            <a:r>
              <a:rPr lang="en-US" sz="2000" dirty="0" err="1" smtClean="0"/>
              <a:t>equiprobably</a:t>
            </a:r>
            <a:endParaRPr lang="en-US" sz="1800" dirty="0" smtClean="0"/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52400"/>
            <a:ext cx="1219200" cy="1084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5943600"/>
            <a:ext cx="2010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about?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4038600" y="4953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3505200" y="5334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505200" y="4800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33528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surfer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182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 smtClean="0"/>
              <a:t>Teleporting”</a:t>
            </a:r>
          </a:p>
          <a:p>
            <a:pPr lvl="1"/>
            <a:r>
              <a:rPr lang="en-US" sz="1800" dirty="0" smtClean="0"/>
              <a:t>If a page has no </a:t>
            </a:r>
            <a:r>
              <a:rPr lang="en-US" sz="1800" dirty="0" err="1" smtClean="0"/>
              <a:t>outlinks</a:t>
            </a:r>
            <a:r>
              <a:rPr lang="en-US" sz="1800" dirty="0" smtClean="0"/>
              <a:t> always jump</a:t>
            </a:r>
            <a:br>
              <a:rPr lang="en-US" sz="1800" dirty="0" smtClean="0"/>
            </a:br>
            <a:r>
              <a:rPr lang="en-US" sz="1800" dirty="0" smtClean="0"/>
              <a:t>to random page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With some fixed probability, randomly jump to any other page, otherwise follow </a:t>
            </a:r>
            <a:r>
              <a:rPr lang="en-US" sz="1800" dirty="0" smtClean="0">
                <a:solidFill>
                  <a:srgbClr val="0000FF"/>
                </a:solidFill>
              </a:rPr>
              <a:t>links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52400"/>
            <a:ext cx="1219200" cy="1084951"/>
          </a:xfrm>
          <a:prstGeom prst="rect">
            <a:avLst/>
          </a:prstGeom>
        </p:spPr>
      </p:pic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4038600" y="4953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3505200" y="5334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505200" y="4800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33528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5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surfer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Start at a random page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If the page has no </a:t>
            </a:r>
            <a:r>
              <a:rPr lang="en-US" sz="2000" dirty="0" err="1" smtClean="0"/>
              <a:t>outlinks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randomly go to another page</a:t>
            </a:r>
          </a:p>
          <a:p>
            <a:pPr marL="0" indent="0">
              <a:buNone/>
            </a:pPr>
            <a:r>
              <a:rPr lang="en-US" sz="2000" dirty="0" smtClean="0"/>
              <a:t>otherwise: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probability α: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randomly go to another page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probability 1-α,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/>
              <a:t>Go out of the current page along one of the </a:t>
            </a:r>
            <a:r>
              <a:rPr lang="en-US" sz="2000" dirty="0" smtClean="0"/>
              <a:t>			links </a:t>
            </a:r>
            <a:r>
              <a:rPr lang="en-US" sz="2000" dirty="0"/>
              <a:t>on that page, </a:t>
            </a:r>
            <a:r>
              <a:rPr lang="en-US" sz="2000" dirty="0" err="1"/>
              <a:t>equiprobably</a:t>
            </a:r>
            <a:endParaRPr lang="en-US" sz="18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353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questions…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82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dirty="0" smtClean="0"/>
              <a:t>Given a graph and a teleporting probability, we have some probability of visiting every page</a:t>
            </a:r>
          </a:p>
          <a:p>
            <a:pPr marL="0" indent="0" eaLnBrk="1" hangingPunct="1">
              <a:buNone/>
            </a:pPr>
            <a:endParaRPr lang="en-US" sz="1800" dirty="0" smtClean="0"/>
          </a:p>
          <a:p>
            <a:pPr marL="0" indent="0" eaLnBrk="1" hangingPunct="1">
              <a:buNone/>
            </a:pPr>
            <a:r>
              <a:rPr lang="en-US" sz="1800" dirty="0" smtClean="0">
                <a:solidFill>
                  <a:srgbClr val="00A000"/>
                </a:solidFill>
              </a:rPr>
              <a:t>What </a:t>
            </a:r>
            <a:r>
              <a:rPr lang="en-US" sz="1800" dirty="0" smtClean="0">
                <a:solidFill>
                  <a:srgbClr val="00A000"/>
                </a:solidFill>
              </a:rPr>
              <a:t>is that </a:t>
            </a:r>
            <a:r>
              <a:rPr lang="en-US" sz="1800" dirty="0" smtClean="0">
                <a:solidFill>
                  <a:srgbClr val="00A000"/>
                </a:solidFill>
              </a:rPr>
              <a:t>probability of visiting </a:t>
            </a:r>
            <a:r>
              <a:rPr lang="en-US" sz="1800" dirty="0" smtClean="0">
                <a:solidFill>
                  <a:srgbClr val="00A000"/>
                </a:solidFill>
              </a:rPr>
              <a:t>for each page in the graph?</a:t>
            </a:r>
            <a:endParaRPr lang="en-US" sz="1800" dirty="0">
              <a:solidFill>
                <a:srgbClr val="00A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429000"/>
            <a:ext cx="5486400" cy="30662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http://3.bp.blogspot.com/_ZaGO7GjCqAI/Rkyo5uCmBdI/AAAAAAAACLo/zsHdSlKc-q4/s640/searchology-web-graph.png</a:t>
            </a:r>
            <a:endParaRPr lang="en-US" sz="1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 err="1" smtClean="0"/>
              <a:t>markov</a:t>
            </a:r>
            <a:r>
              <a:rPr lang="en-US" sz="2400" dirty="0" smtClean="0"/>
              <a:t> process is defined by:</a:t>
            </a:r>
          </a:p>
          <a:p>
            <a:pPr lvl="1"/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a set of states</a:t>
            </a:r>
          </a:p>
          <a:p>
            <a:pPr lvl="1"/>
            <a:r>
              <a:rPr lang="en-US" sz="2000" dirty="0" smtClean="0"/>
              <a:t>An </a:t>
            </a:r>
            <a:r>
              <a:rPr lang="en-US" sz="2000" i="1" dirty="0" err="1" smtClean="0"/>
              <a:t>n</a:t>
            </a:r>
            <a:r>
              <a:rPr lang="en-US" sz="2000" dirty="0" smtClean="0"/>
              <a:t> by </a:t>
            </a:r>
            <a:r>
              <a:rPr lang="en-US" sz="2000" i="1" dirty="0" err="1" smtClean="0"/>
              <a:t>n</a:t>
            </a:r>
            <a:r>
              <a:rPr lang="en-US" sz="2000" dirty="0" smtClean="0"/>
              <a:t> transition matrix describing the probability of transitioning to state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given that you’re in state x</a:t>
            </a:r>
            <a:r>
              <a:rPr lang="en-US" sz="2000" baseline="-25000" dirty="0" smtClean="0"/>
              <a:t>i</a:t>
            </a:r>
            <a:endParaRPr lang="en-US" sz="20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4111823"/>
            <a:ext cx="450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4476690"/>
            <a:ext cx="450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5543490"/>
            <a:ext cx="448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</a:t>
            </a:r>
            <a:r>
              <a:rPr lang="en-US" sz="2000" baseline="-25000" dirty="0" err="1"/>
              <a:t>n</a:t>
            </a:r>
            <a:endParaRPr lang="en-US" sz="2000" baseline="-25000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2499211" y="51617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733800"/>
            <a:ext cx="450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3581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3733800"/>
            <a:ext cx="450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9724" y="3733800"/>
            <a:ext cx="448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</a:t>
            </a:r>
            <a:r>
              <a:rPr lang="en-US" sz="2000" baseline="-25000" dirty="0" err="1"/>
              <a:t>n</a:t>
            </a:r>
            <a:endParaRPr lang="en-US" sz="2000" baseline="-25000" dirty="0"/>
          </a:p>
        </p:txBody>
      </p:sp>
      <p:sp>
        <p:nvSpPr>
          <p:cNvPr id="12" name="Left Bracket 11"/>
          <p:cNvSpPr/>
          <p:nvPr/>
        </p:nvSpPr>
        <p:spPr bwMode="auto">
          <a:xfrm>
            <a:off x="2971800" y="4191000"/>
            <a:ext cx="152400" cy="1752600"/>
          </a:xfrm>
          <a:prstGeom prst="leftBracke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4" name="Right Bracket 13"/>
          <p:cNvSpPr/>
          <p:nvPr/>
        </p:nvSpPr>
        <p:spPr bwMode="auto">
          <a:xfrm>
            <a:off x="4953000" y="4191000"/>
            <a:ext cx="152400" cy="1752600"/>
          </a:xfrm>
          <a:prstGeom prst="rightBracke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4648200"/>
            <a:ext cx="1725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ij</a:t>
            </a:r>
            <a:r>
              <a:rPr lang="en-US" dirty="0" smtClean="0"/>
              <a:t>: </a:t>
            </a:r>
            <a:r>
              <a:rPr lang="en-US" dirty="0" err="1" smtClean="0"/>
              <a:t>p(x</a:t>
            </a:r>
            <a:r>
              <a:rPr lang="en-US" baseline="-25000" dirty="0" err="1" smtClean="0"/>
              <a:t>j</a:t>
            </a:r>
            <a:r>
              <a:rPr lang="en-US" dirty="0" err="1" smtClean="0"/>
              <a:t>|x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4572000"/>
            <a:ext cx="3167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rows must sum to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6248400"/>
            <a:ext cx="747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Anybody know why it’s called a </a:t>
            </a:r>
            <a:r>
              <a:rPr lang="en-US" i="1" dirty="0" err="1" smtClean="0">
                <a:solidFill>
                  <a:srgbClr val="FF0000"/>
                </a:solidFill>
              </a:rPr>
              <a:t>markov</a:t>
            </a:r>
            <a:r>
              <a:rPr lang="en-US" dirty="0" smtClean="0">
                <a:solidFill>
                  <a:srgbClr val="FF0000"/>
                </a:solidFill>
              </a:rPr>
              <a:t> process?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500063" y="1600199"/>
            <a:ext cx="7805737" cy="1477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Given </a:t>
            </a:r>
            <a:r>
              <a:rPr lang="en-US" sz="2000" dirty="0"/>
              <a:t>that a person’s last cola purchase </a:t>
            </a:r>
            <a:r>
              <a:rPr lang="en-US" sz="2000" dirty="0" smtClean="0"/>
              <a:t>was </a:t>
            </a:r>
            <a:r>
              <a:rPr lang="en-US" sz="2000" dirty="0" smtClean="0">
                <a:solidFill>
                  <a:schemeClr val="hlink"/>
                </a:solidFill>
              </a:rPr>
              <a:t>Coke</a:t>
            </a:r>
            <a:r>
              <a:rPr lang="en-US" sz="2000" dirty="0"/>
              <a:t>, there is a </a:t>
            </a:r>
            <a:r>
              <a:rPr lang="en-US" sz="2000" dirty="0">
                <a:solidFill>
                  <a:srgbClr val="993300"/>
                </a:solidFill>
              </a:rPr>
              <a:t>90%</a:t>
            </a:r>
            <a:r>
              <a:rPr lang="en-US" sz="2000" dirty="0"/>
              <a:t> chance that </a:t>
            </a:r>
            <a:r>
              <a:rPr lang="en-US" sz="2000" dirty="0" smtClean="0"/>
              <a:t>their</a:t>
            </a:r>
            <a:r>
              <a:rPr lang="en-US" sz="2000" dirty="0" smtClean="0"/>
              <a:t> </a:t>
            </a:r>
            <a:r>
              <a:rPr lang="en-US" sz="2000" dirty="0"/>
              <a:t>next cola purchase will also be </a:t>
            </a:r>
            <a:r>
              <a:rPr lang="en-US" sz="2000" dirty="0">
                <a:solidFill>
                  <a:schemeClr val="hlink"/>
                </a:solidFill>
              </a:rPr>
              <a:t>Coke</a:t>
            </a:r>
            <a:r>
              <a:rPr lang="en-US" sz="20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If </a:t>
            </a:r>
            <a:r>
              <a:rPr lang="en-US" sz="2000" dirty="0"/>
              <a:t>a person’s last cola purchase was </a:t>
            </a:r>
            <a:r>
              <a:rPr lang="en-US" sz="2000" dirty="0">
                <a:solidFill>
                  <a:srgbClr val="3333CC"/>
                </a:solidFill>
              </a:rPr>
              <a:t>Pepsi</a:t>
            </a:r>
            <a:r>
              <a:rPr lang="en-US" sz="2000" dirty="0"/>
              <a:t>, there is an </a:t>
            </a:r>
            <a:r>
              <a:rPr lang="en-US" sz="2000" dirty="0">
                <a:solidFill>
                  <a:srgbClr val="993300"/>
                </a:solidFill>
              </a:rPr>
              <a:t>80%</a:t>
            </a:r>
            <a:r>
              <a:rPr lang="en-US" sz="2000" dirty="0"/>
              <a:t> chance that </a:t>
            </a:r>
            <a:r>
              <a:rPr lang="en-US" sz="2000" dirty="0" smtClean="0"/>
              <a:t>their</a:t>
            </a:r>
            <a:r>
              <a:rPr lang="en-US" sz="2000" dirty="0" smtClean="0"/>
              <a:t> </a:t>
            </a:r>
            <a:r>
              <a:rPr lang="en-US" sz="2000" dirty="0"/>
              <a:t>next cola purchase will also be </a:t>
            </a:r>
            <a:r>
              <a:rPr lang="en-US" sz="2000" dirty="0">
                <a:solidFill>
                  <a:srgbClr val="3333CC"/>
                </a:solidFill>
              </a:rPr>
              <a:t>Pepsi</a:t>
            </a:r>
            <a:r>
              <a:rPr lang="en-US" sz="2000" dirty="0"/>
              <a:t>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800600" y="4191000"/>
            <a:ext cx="4132263" cy="1778000"/>
            <a:chOff x="469" y="2387"/>
            <a:chExt cx="2603" cy="1120"/>
          </a:xfrm>
        </p:grpSpPr>
        <p:sp>
          <p:nvSpPr>
            <p:cNvPr id="267268" name="Oval 4"/>
            <p:cNvSpPr>
              <a:spLocks noChangeArrowheads="1"/>
            </p:cNvSpPr>
            <p:nvPr/>
          </p:nvSpPr>
          <p:spPr bwMode="auto">
            <a:xfrm>
              <a:off x="763" y="2751"/>
              <a:ext cx="644" cy="4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pitchFamily="-110" charset="0"/>
                </a:rPr>
                <a:t>coke</a:t>
              </a:r>
            </a:p>
          </p:txBody>
        </p:sp>
        <p:sp>
          <p:nvSpPr>
            <p:cNvPr id="267269" name="Oval 5"/>
            <p:cNvSpPr>
              <a:spLocks noChangeArrowheads="1"/>
            </p:cNvSpPr>
            <p:nvPr/>
          </p:nvSpPr>
          <p:spPr bwMode="auto">
            <a:xfrm>
              <a:off x="1975" y="2757"/>
              <a:ext cx="705" cy="4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pitchFamily="-110" charset="0"/>
                </a:rPr>
                <a:t>pepsi</a:t>
              </a:r>
            </a:p>
          </p:txBody>
        </p:sp>
        <p:cxnSp>
          <p:nvCxnSpPr>
            <p:cNvPr id="267270" name="AutoShape 6"/>
            <p:cNvCxnSpPr>
              <a:cxnSpLocks noChangeShapeType="1"/>
              <a:stCxn id="267268" idx="7"/>
              <a:endCxn id="267269" idx="1"/>
            </p:cNvCxnSpPr>
            <p:nvPr/>
          </p:nvCxnSpPr>
          <p:spPr bwMode="auto">
            <a:xfrm rot="5400000" flipV="1">
              <a:off x="1693" y="2422"/>
              <a:ext cx="6" cy="765"/>
            </a:xfrm>
            <a:prstGeom prst="curvedConnector3">
              <a:avLst>
                <a:gd name="adj1" fmla="val -32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67271" name="AutoShape 7"/>
            <p:cNvCxnSpPr>
              <a:cxnSpLocks noChangeShapeType="1"/>
              <a:stCxn id="267269" idx="3"/>
              <a:endCxn id="267268" idx="5"/>
            </p:cNvCxnSpPr>
            <p:nvPr/>
          </p:nvCxnSpPr>
          <p:spPr bwMode="auto">
            <a:xfrm rot="16200000" flipV="1">
              <a:off x="1693" y="2720"/>
              <a:ext cx="6" cy="765"/>
            </a:xfrm>
            <a:prstGeom prst="curvedConnector3">
              <a:avLst>
                <a:gd name="adj1" fmla="val -32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67272" name="AutoShape 8"/>
            <p:cNvCxnSpPr>
              <a:cxnSpLocks noChangeShapeType="1"/>
              <a:stCxn id="267269" idx="7"/>
              <a:endCxn id="267269" idx="6"/>
            </p:cNvCxnSpPr>
            <p:nvPr/>
          </p:nvCxnSpPr>
          <p:spPr bwMode="auto">
            <a:xfrm rot="5400000" flipV="1">
              <a:off x="2558" y="2827"/>
              <a:ext cx="149" cy="111"/>
            </a:xfrm>
            <a:prstGeom prst="curvedConnector4">
              <a:avLst>
                <a:gd name="adj1" fmla="val -130870"/>
                <a:gd name="adj2" fmla="val 22252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67273" name="AutoShape 9"/>
            <p:cNvCxnSpPr>
              <a:cxnSpLocks noChangeShapeType="1"/>
              <a:stCxn id="267268" idx="1"/>
              <a:endCxn id="267268" idx="2"/>
            </p:cNvCxnSpPr>
            <p:nvPr/>
          </p:nvCxnSpPr>
          <p:spPr bwMode="auto">
            <a:xfrm rot="16200000" flipH="1" flipV="1">
              <a:off x="731" y="2826"/>
              <a:ext cx="149" cy="102"/>
            </a:xfrm>
            <a:prstGeom prst="curvedConnector4">
              <a:avLst>
                <a:gd name="adj1" fmla="val -130870"/>
                <a:gd name="adj2" fmla="val 23333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67274" name="Text Box 10"/>
            <p:cNvSpPr txBox="1">
              <a:spLocks noChangeArrowheads="1"/>
            </p:cNvSpPr>
            <p:nvPr/>
          </p:nvSpPr>
          <p:spPr bwMode="auto">
            <a:xfrm>
              <a:off x="1525" y="2387"/>
              <a:ext cx="31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itchFamily="-110" charset="0"/>
                </a:rPr>
                <a:t>0.1</a:t>
              </a:r>
            </a:p>
          </p:txBody>
        </p:sp>
        <p:sp>
          <p:nvSpPr>
            <p:cNvPr id="267275" name="Text Box 11"/>
            <p:cNvSpPr txBox="1">
              <a:spLocks noChangeArrowheads="1"/>
            </p:cNvSpPr>
            <p:nvPr/>
          </p:nvSpPr>
          <p:spPr bwMode="auto">
            <a:xfrm>
              <a:off x="469" y="2446"/>
              <a:ext cx="31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itchFamily="-110" charset="0"/>
                </a:rPr>
                <a:t>0.9</a:t>
              </a:r>
            </a:p>
          </p:txBody>
        </p:sp>
        <p:sp>
          <p:nvSpPr>
            <p:cNvPr id="267276" name="Text Box 12"/>
            <p:cNvSpPr txBox="1">
              <a:spLocks noChangeArrowheads="1"/>
            </p:cNvSpPr>
            <p:nvPr/>
          </p:nvSpPr>
          <p:spPr bwMode="auto">
            <a:xfrm>
              <a:off x="2758" y="2468"/>
              <a:ext cx="31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itchFamily="-110" charset="0"/>
                </a:rPr>
                <a:t>0.8</a:t>
              </a:r>
            </a:p>
          </p:txBody>
        </p:sp>
        <p:sp>
          <p:nvSpPr>
            <p:cNvPr id="267277" name="Text Box 13"/>
            <p:cNvSpPr txBox="1">
              <a:spLocks noChangeArrowheads="1"/>
            </p:cNvSpPr>
            <p:nvPr/>
          </p:nvSpPr>
          <p:spPr bwMode="auto">
            <a:xfrm>
              <a:off x="1538" y="3276"/>
              <a:ext cx="31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itchFamily="-110" charset="0"/>
                </a:rPr>
                <a:t>0.2</a:t>
              </a:r>
            </a:p>
          </p:txBody>
        </p:sp>
      </p:grpSp>
      <p:sp>
        <p:nvSpPr>
          <p:cNvPr id="267282" name="Rectangle 18"/>
          <p:cNvSpPr>
            <a:spLocks noChangeArrowheads="1"/>
          </p:cNvSpPr>
          <p:nvPr/>
        </p:nvSpPr>
        <p:spPr bwMode="auto">
          <a:xfrm>
            <a:off x="455613" y="207963"/>
            <a:ext cx="8412162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rgbClr val="000099"/>
                </a:solidFill>
                <a:latin typeface="Arial" pitchFamily="-110" charset="0"/>
              </a:rPr>
              <a:t>Markov Process</a:t>
            </a:r>
            <a:br>
              <a:rPr lang="en-US" sz="3600" b="1">
                <a:solidFill>
                  <a:srgbClr val="000099"/>
                </a:solidFill>
                <a:latin typeface="Arial" pitchFamily="-110" charset="0"/>
              </a:rPr>
            </a:br>
            <a:r>
              <a:rPr lang="en-US" b="1">
                <a:solidFill>
                  <a:srgbClr val="000099"/>
                </a:solidFill>
                <a:latin typeface="Arial" pitchFamily="-110" charset="0"/>
              </a:rPr>
              <a:t>Coke vs. Pepsi Example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57200" y="3657600"/>
            <a:ext cx="2913063" cy="2330450"/>
            <a:chOff x="457200" y="3505200"/>
            <a:chExt cx="2913063" cy="2330450"/>
          </a:xfrm>
        </p:grpSpPr>
        <p:graphicFrame>
          <p:nvGraphicFramePr>
            <p:cNvPr id="267284" name="Object 20"/>
            <p:cNvGraphicFramePr>
              <a:graphicFrameLocks noChangeAspect="1"/>
            </p:cNvGraphicFramePr>
            <p:nvPr/>
          </p:nvGraphicFramePr>
          <p:xfrm>
            <a:off x="1430338" y="4573588"/>
            <a:ext cx="1855787" cy="1262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99" name="Equation" r:id="rId4" imgW="635000" imgH="431800" progId="Equation.3">
                    <p:embed/>
                  </p:oleObj>
                </mc:Choice>
                <mc:Fallback>
                  <p:oleObj name="Equation" r:id="rId4" imgW="635000" imgH="431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0338" y="4573588"/>
                          <a:ext cx="1855787" cy="126206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7285" name="Text Box 21"/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291306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993300"/>
                  </a:solidFill>
                </a:rPr>
                <a:t>transition matrix: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38400" y="4114800"/>
              <a:ext cx="855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</a:rPr>
                <a:t>pepsi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400" y="5334000"/>
              <a:ext cx="855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</a:rPr>
                <a:t>pepsi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4000" y="4114800"/>
              <a:ext cx="766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coke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9600" y="4648200"/>
              <a:ext cx="766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coke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71653" y="3439788"/>
            <a:ext cx="20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State diagram?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500063" y="1571625"/>
            <a:ext cx="7896225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Given that a person is currently a </a:t>
            </a:r>
            <a:r>
              <a:rPr lang="en-US" dirty="0">
                <a:solidFill>
                  <a:srgbClr val="3333CC"/>
                </a:solidFill>
              </a:rPr>
              <a:t>Pepsi</a:t>
            </a:r>
            <a:r>
              <a:rPr lang="en-US" dirty="0"/>
              <a:t> purchaser, what is the probability that he will purchase </a:t>
            </a:r>
            <a:r>
              <a:rPr lang="en-US" dirty="0">
                <a:solidFill>
                  <a:schemeClr val="hlink"/>
                </a:solidFill>
              </a:rPr>
              <a:t>Coke</a:t>
            </a:r>
            <a:r>
              <a:rPr lang="en-US" dirty="0"/>
              <a:t> two purchases from now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8309" name="Rectangle 21"/>
          <p:cNvSpPr>
            <a:spLocks noChangeArrowheads="1"/>
          </p:cNvSpPr>
          <p:nvPr/>
        </p:nvSpPr>
        <p:spPr bwMode="auto">
          <a:xfrm>
            <a:off x="455613" y="207963"/>
            <a:ext cx="8412162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rgbClr val="000099"/>
                </a:solidFill>
                <a:latin typeface="Arial" pitchFamily="-110" charset="0"/>
              </a:rPr>
              <a:t>Markov Process</a:t>
            </a:r>
            <a:br>
              <a:rPr lang="en-US" sz="3600" b="1">
                <a:solidFill>
                  <a:srgbClr val="000099"/>
                </a:solidFill>
                <a:latin typeface="Arial" pitchFamily="-110" charset="0"/>
              </a:rPr>
            </a:br>
            <a:r>
              <a:rPr lang="en-US" b="1">
                <a:solidFill>
                  <a:srgbClr val="000099"/>
                </a:solidFill>
                <a:latin typeface="Arial" pitchFamily="-110" charset="0"/>
              </a:rPr>
              <a:t>Coke vs. Pepsi Example </a:t>
            </a:r>
            <a:r>
              <a:rPr lang="en-US" sz="1800" b="1">
                <a:solidFill>
                  <a:srgbClr val="000099"/>
                </a:solidFill>
                <a:latin typeface="Arial" pitchFamily="-110" charset="0"/>
              </a:rPr>
              <a:t>(cont)</a:t>
            </a:r>
          </a:p>
        </p:txBody>
      </p: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4800600" y="4191000"/>
            <a:ext cx="4132263" cy="1778000"/>
            <a:chOff x="469" y="2387"/>
            <a:chExt cx="2603" cy="1120"/>
          </a:xfrm>
        </p:grpSpPr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763" y="2751"/>
              <a:ext cx="644" cy="4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pitchFamily="-110" charset="0"/>
                </a:rPr>
                <a:t>coke</a:t>
              </a: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1975" y="2757"/>
              <a:ext cx="705" cy="4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pitchFamily="-110" charset="0"/>
                </a:rPr>
                <a:t>pepsi</a:t>
              </a:r>
            </a:p>
          </p:txBody>
        </p:sp>
        <p:cxnSp>
          <p:nvCxnSpPr>
            <p:cNvPr id="32" name="AutoShape 6"/>
            <p:cNvCxnSpPr>
              <a:cxnSpLocks noChangeShapeType="1"/>
              <a:stCxn id="30" idx="7"/>
              <a:endCxn id="31" idx="1"/>
            </p:cNvCxnSpPr>
            <p:nvPr/>
          </p:nvCxnSpPr>
          <p:spPr bwMode="auto">
            <a:xfrm rot="5400000" flipV="1">
              <a:off x="1693" y="2422"/>
              <a:ext cx="6" cy="765"/>
            </a:xfrm>
            <a:prstGeom prst="curvedConnector3">
              <a:avLst>
                <a:gd name="adj1" fmla="val -32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7"/>
            <p:cNvCxnSpPr>
              <a:cxnSpLocks noChangeShapeType="1"/>
              <a:stCxn id="31" idx="3"/>
              <a:endCxn id="30" idx="5"/>
            </p:cNvCxnSpPr>
            <p:nvPr/>
          </p:nvCxnSpPr>
          <p:spPr bwMode="auto">
            <a:xfrm rot="16200000" flipV="1">
              <a:off x="1693" y="2720"/>
              <a:ext cx="6" cy="765"/>
            </a:xfrm>
            <a:prstGeom prst="curvedConnector3">
              <a:avLst>
                <a:gd name="adj1" fmla="val -32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8"/>
            <p:cNvCxnSpPr>
              <a:cxnSpLocks noChangeShapeType="1"/>
              <a:stCxn id="31" idx="7"/>
              <a:endCxn id="31" idx="6"/>
            </p:cNvCxnSpPr>
            <p:nvPr/>
          </p:nvCxnSpPr>
          <p:spPr bwMode="auto">
            <a:xfrm rot="5400000" flipV="1">
              <a:off x="2558" y="2827"/>
              <a:ext cx="149" cy="111"/>
            </a:xfrm>
            <a:prstGeom prst="curvedConnector4">
              <a:avLst>
                <a:gd name="adj1" fmla="val -130870"/>
                <a:gd name="adj2" fmla="val 22252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" name="AutoShape 9"/>
            <p:cNvCxnSpPr>
              <a:cxnSpLocks noChangeShapeType="1"/>
              <a:stCxn id="30" idx="1"/>
              <a:endCxn id="30" idx="2"/>
            </p:cNvCxnSpPr>
            <p:nvPr/>
          </p:nvCxnSpPr>
          <p:spPr bwMode="auto">
            <a:xfrm rot="16200000" flipH="1" flipV="1">
              <a:off x="731" y="2826"/>
              <a:ext cx="149" cy="102"/>
            </a:xfrm>
            <a:prstGeom prst="curvedConnector4">
              <a:avLst>
                <a:gd name="adj1" fmla="val -130870"/>
                <a:gd name="adj2" fmla="val 23333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1525" y="2387"/>
              <a:ext cx="31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itchFamily="-110" charset="0"/>
                </a:rPr>
                <a:t>0.1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469" y="2446"/>
              <a:ext cx="31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itchFamily="-110" charset="0"/>
                </a:rPr>
                <a:t>0.9</a:t>
              </a: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2758" y="2468"/>
              <a:ext cx="31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itchFamily="-110" charset="0"/>
                </a:rPr>
                <a:t>0.8</a:t>
              </a:r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1538" y="3276"/>
              <a:ext cx="31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itchFamily="-110" charset="0"/>
                </a:rPr>
                <a:t>0.2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7200" y="3657600"/>
            <a:ext cx="2913063" cy="2330450"/>
            <a:chOff x="457200" y="3505200"/>
            <a:chExt cx="2913063" cy="2330450"/>
          </a:xfrm>
        </p:grpSpPr>
        <p:graphicFrame>
          <p:nvGraphicFramePr>
            <p:cNvPr id="41" name="Object 20"/>
            <p:cNvGraphicFramePr>
              <a:graphicFrameLocks noChangeAspect="1"/>
            </p:cNvGraphicFramePr>
            <p:nvPr/>
          </p:nvGraphicFramePr>
          <p:xfrm>
            <a:off x="1430338" y="4573588"/>
            <a:ext cx="1855787" cy="1262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49" name="Equation" r:id="rId4" imgW="635000" imgH="431800" progId="Equation.3">
                    <p:embed/>
                  </p:oleObj>
                </mc:Choice>
                <mc:Fallback>
                  <p:oleObj name="Equation" r:id="rId4" imgW="635000" imgH="431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0338" y="4573588"/>
                          <a:ext cx="1855787" cy="126206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291306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993300"/>
                  </a:solidFill>
                </a:rPr>
                <a:t>transition matrix: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38400" y="4114800"/>
              <a:ext cx="855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</a:rPr>
                <a:t>pepsi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3400" y="5334000"/>
              <a:ext cx="855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</a:rPr>
                <a:t>pepsi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24000" y="4114800"/>
              <a:ext cx="766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coke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9600" y="4648200"/>
              <a:ext cx="766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coke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500063" y="1571625"/>
            <a:ext cx="7896225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Given that a person is currently a </a:t>
            </a:r>
            <a:r>
              <a:rPr lang="en-US" dirty="0">
                <a:solidFill>
                  <a:srgbClr val="3333CC"/>
                </a:solidFill>
              </a:rPr>
              <a:t>Pepsi</a:t>
            </a:r>
            <a:r>
              <a:rPr lang="en-US" dirty="0"/>
              <a:t> purchaser, what is the probability that </a:t>
            </a:r>
            <a:r>
              <a:rPr lang="en-US" dirty="0" smtClean="0"/>
              <a:t>they </a:t>
            </a:r>
            <a:r>
              <a:rPr lang="en-US" dirty="0"/>
              <a:t>will purchase </a:t>
            </a:r>
            <a:r>
              <a:rPr lang="en-US" dirty="0">
                <a:solidFill>
                  <a:schemeClr val="hlink"/>
                </a:solidFill>
              </a:rPr>
              <a:t>Coke</a:t>
            </a:r>
            <a:r>
              <a:rPr lang="en-US" dirty="0"/>
              <a:t> two purchases from now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8309" name="Rectangle 21"/>
          <p:cNvSpPr>
            <a:spLocks noChangeArrowheads="1"/>
          </p:cNvSpPr>
          <p:nvPr/>
        </p:nvSpPr>
        <p:spPr bwMode="auto">
          <a:xfrm>
            <a:off x="455613" y="207963"/>
            <a:ext cx="8412162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rgbClr val="000099"/>
                </a:solidFill>
                <a:latin typeface="Arial" pitchFamily="-110" charset="0"/>
              </a:rPr>
              <a:t>Markov Process</a:t>
            </a:r>
            <a:br>
              <a:rPr lang="en-US" sz="3600" b="1">
                <a:solidFill>
                  <a:srgbClr val="000099"/>
                </a:solidFill>
                <a:latin typeface="Arial" pitchFamily="-110" charset="0"/>
              </a:rPr>
            </a:br>
            <a:r>
              <a:rPr lang="en-US" b="1">
                <a:solidFill>
                  <a:srgbClr val="000099"/>
                </a:solidFill>
                <a:latin typeface="Arial" pitchFamily="-110" charset="0"/>
              </a:rPr>
              <a:t>Coke vs. Pepsi Example </a:t>
            </a:r>
            <a:r>
              <a:rPr lang="en-US" sz="1800" b="1">
                <a:solidFill>
                  <a:srgbClr val="000099"/>
                </a:solidFill>
                <a:latin typeface="Arial" pitchFamily="-110" charset="0"/>
              </a:rPr>
              <a:t>(cont)</a:t>
            </a:r>
          </a:p>
        </p:txBody>
      </p:sp>
      <p:sp>
        <p:nvSpPr>
          <p:cNvPr id="268312" name="AutoShape 24"/>
          <p:cNvSpPr>
            <a:spLocks/>
          </p:cNvSpPr>
          <p:nvPr/>
        </p:nvSpPr>
        <p:spPr bwMode="auto">
          <a:xfrm rot="5400000">
            <a:off x="2540794" y="4863307"/>
            <a:ext cx="149225" cy="1385887"/>
          </a:xfrm>
          <a:prstGeom prst="rightBrace">
            <a:avLst>
              <a:gd name="adj1" fmla="val 7739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8319" name="Object 31"/>
          <p:cNvGraphicFramePr>
            <a:graphicFrameLocks noChangeAspect="1"/>
          </p:cNvGraphicFramePr>
          <p:nvPr/>
        </p:nvGraphicFramePr>
        <p:xfrm>
          <a:off x="660400" y="4270375"/>
          <a:ext cx="2849563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7" name="Equation" r:id="rId4" imgW="952200" imgH="457200" progId="Equation.3">
                  <p:embed/>
                </p:oleObj>
              </mc:Choice>
              <mc:Fallback>
                <p:oleObj name="Equation" r:id="rId4" imgW="952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270375"/>
                        <a:ext cx="2849563" cy="1336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4600" y="3733800"/>
            <a:ext cx="855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pepsi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3733800"/>
            <a:ext cx="766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coke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3581400"/>
            <a:ext cx="254428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Two scenarios: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 smtClean="0">
                <a:solidFill>
                  <a:srgbClr val="008000"/>
                </a:solidFill>
              </a:rPr>
              <a:t>epsi -&gt; Coke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oke -&gt; Coke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500063" y="1571625"/>
            <a:ext cx="7896225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Given that a person is currently a </a:t>
            </a:r>
            <a:r>
              <a:rPr lang="en-US" dirty="0">
                <a:solidFill>
                  <a:srgbClr val="3333CC"/>
                </a:solidFill>
              </a:rPr>
              <a:t>Pepsi</a:t>
            </a:r>
            <a:r>
              <a:rPr lang="en-US" dirty="0"/>
              <a:t> purchaser, what is the probability that </a:t>
            </a:r>
            <a:r>
              <a:rPr lang="en-US" dirty="0" smtClean="0"/>
              <a:t>they </a:t>
            </a:r>
            <a:r>
              <a:rPr lang="en-US" dirty="0"/>
              <a:t>will purchase </a:t>
            </a:r>
            <a:r>
              <a:rPr lang="en-US" dirty="0">
                <a:solidFill>
                  <a:schemeClr val="hlink"/>
                </a:solidFill>
              </a:rPr>
              <a:t>Coke</a:t>
            </a:r>
            <a:r>
              <a:rPr lang="en-US" dirty="0"/>
              <a:t> two purchases from now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8309" name="Rectangle 21"/>
          <p:cNvSpPr>
            <a:spLocks noChangeArrowheads="1"/>
          </p:cNvSpPr>
          <p:nvPr/>
        </p:nvSpPr>
        <p:spPr bwMode="auto">
          <a:xfrm>
            <a:off x="455613" y="207963"/>
            <a:ext cx="8412162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rgbClr val="000099"/>
                </a:solidFill>
                <a:latin typeface="Arial" pitchFamily="-110" charset="0"/>
              </a:rPr>
              <a:t>Markov Process</a:t>
            </a:r>
            <a:br>
              <a:rPr lang="en-US" sz="3600" b="1">
                <a:solidFill>
                  <a:srgbClr val="000099"/>
                </a:solidFill>
                <a:latin typeface="Arial" pitchFamily="-110" charset="0"/>
              </a:rPr>
            </a:br>
            <a:r>
              <a:rPr lang="en-US" b="1">
                <a:solidFill>
                  <a:srgbClr val="000099"/>
                </a:solidFill>
                <a:latin typeface="Arial" pitchFamily="-110" charset="0"/>
              </a:rPr>
              <a:t>Coke vs. Pepsi Example </a:t>
            </a:r>
            <a:r>
              <a:rPr lang="en-US" sz="1800" b="1">
                <a:solidFill>
                  <a:srgbClr val="000099"/>
                </a:solidFill>
                <a:latin typeface="Arial" pitchFamily="-110" charset="0"/>
              </a:rPr>
              <a:t>(cont)</a:t>
            </a:r>
          </a:p>
        </p:txBody>
      </p:sp>
      <p:sp>
        <p:nvSpPr>
          <p:cNvPr id="268312" name="AutoShape 24"/>
          <p:cNvSpPr>
            <a:spLocks/>
          </p:cNvSpPr>
          <p:nvPr/>
        </p:nvSpPr>
        <p:spPr bwMode="auto">
          <a:xfrm rot="5400000">
            <a:off x="2540794" y="4863307"/>
            <a:ext cx="149225" cy="1385887"/>
          </a:xfrm>
          <a:prstGeom prst="rightBrace">
            <a:avLst>
              <a:gd name="adj1" fmla="val 7739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8319" name="Object 31"/>
          <p:cNvGraphicFramePr>
            <a:graphicFrameLocks noChangeAspect="1"/>
          </p:cNvGraphicFramePr>
          <p:nvPr/>
        </p:nvGraphicFramePr>
        <p:xfrm>
          <a:off x="660400" y="4270375"/>
          <a:ext cx="2849563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9" name="Equation" r:id="rId4" imgW="952200" imgH="457200" progId="Equation.3">
                  <p:embed/>
                </p:oleObj>
              </mc:Choice>
              <mc:Fallback>
                <p:oleObj name="Equation" r:id="rId4" imgW="952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270375"/>
                        <a:ext cx="2849563" cy="1336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4600" y="3733800"/>
            <a:ext cx="855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pepsi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3733800"/>
            <a:ext cx="766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coke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5162" y="3276600"/>
            <a:ext cx="25186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Two scenarios: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 smtClean="0">
                <a:solidFill>
                  <a:srgbClr val="008000"/>
                </a:solidFill>
              </a:rPr>
              <a:t>epsi -&gt; Coke</a:t>
            </a:r>
          </a:p>
          <a:p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smtClean="0">
                <a:solidFill>
                  <a:srgbClr val="0000FF"/>
                </a:solidFill>
              </a:rPr>
              <a:t>0.8 * 0.2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</a:pPr>
            <a:endParaRPr lang="en-US" dirty="0" smtClean="0">
              <a:solidFill>
                <a:srgbClr val="008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oke -&gt; Coke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</a:t>
            </a:r>
            <a:r>
              <a:rPr lang="en-US" dirty="0" smtClean="0">
                <a:solidFill>
                  <a:srgbClr val="0000FF"/>
                </a:solidFill>
              </a:rPr>
              <a:t>0.2 * 0.9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Total: 0.34</a:t>
            </a:r>
          </a:p>
        </p:txBody>
      </p:sp>
    </p:spTree>
    <p:extLst>
      <p:ext uri="{BB962C8B-B14F-4D97-AF65-F5344CB8AC3E}">
        <p14:creationId xmlns:p14="http://schemas.microsoft.com/office/powerpoint/2010/main" val="1476483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5410200" cy="42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7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500063" y="1571625"/>
            <a:ext cx="7896225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Given that a person is currently a </a:t>
            </a:r>
            <a:r>
              <a:rPr lang="en-US" dirty="0">
                <a:solidFill>
                  <a:srgbClr val="3333CC"/>
                </a:solidFill>
              </a:rPr>
              <a:t>Pepsi</a:t>
            </a:r>
            <a:r>
              <a:rPr lang="en-US" dirty="0"/>
              <a:t> purchaser, what is the probability that </a:t>
            </a:r>
            <a:r>
              <a:rPr lang="en-US" dirty="0" smtClean="0"/>
              <a:t>they </a:t>
            </a:r>
            <a:r>
              <a:rPr lang="en-US" dirty="0"/>
              <a:t>will purchase </a:t>
            </a:r>
            <a:r>
              <a:rPr lang="en-US" dirty="0">
                <a:solidFill>
                  <a:schemeClr val="hlink"/>
                </a:solidFill>
              </a:rPr>
              <a:t>Coke</a:t>
            </a:r>
            <a:r>
              <a:rPr lang="en-US" dirty="0"/>
              <a:t> two purchases from now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268302" name="Object 14"/>
          <p:cNvGraphicFramePr>
            <a:graphicFrameLocks noChangeAspect="1"/>
          </p:cNvGraphicFramePr>
          <p:nvPr/>
        </p:nvGraphicFramePr>
        <p:xfrm>
          <a:off x="636588" y="4273550"/>
          <a:ext cx="768667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2628720" imgH="457200" progId="Equation.3">
                  <p:embed/>
                </p:oleObj>
              </mc:Choice>
              <mc:Fallback>
                <p:oleObj name="Equation" r:id="rId4" imgW="262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4273550"/>
                        <a:ext cx="7686675" cy="1336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303" name="Oval 15"/>
          <p:cNvSpPr>
            <a:spLocks noChangeArrowheads="1"/>
          </p:cNvSpPr>
          <p:nvPr/>
        </p:nvSpPr>
        <p:spPr bwMode="auto">
          <a:xfrm>
            <a:off x="6022975" y="4921250"/>
            <a:ext cx="950913" cy="688975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8309" name="Rectangle 21"/>
          <p:cNvSpPr>
            <a:spLocks noChangeArrowheads="1"/>
          </p:cNvSpPr>
          <p:nvPr/>
        </p:nvSpPr>
        <p:spPr bwMode="auto">
          <a:xfrm>
            <a:off x="455613" y="207963"/>
            <a:ext cx="8412162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rgbClr val="000099"/>
                </a:solidFill>
                <a:latin typeface="Arial" pitchFamily="-110" charset="0"/>
              </a:rPr>
              <a:t>Markov Process</a:t>
            </a:r>
            <a:br>
              <a:rPr lang="en-US" sz="3600" b="1">
                <a:solidFill>
                  <a:srgbClr val="000099"/>
                </a:solidFill>
                <a:latin typeface="Arial" pitchFamily="-110" charset="0"/>
              </a:rPr>
            </a:br>
            <a:r>
              <a:rPr lang="en-US" b="1">
                <a:solidFill>
                  <a:srgbClr val="000099"/>
                </a:solidFill>
                <a:latin typeface="Arial" pitchFamily="-110" charset="0"/>
              </a:rPr>
              <a:t>Coke vs. Pepsi Example </a:t>
            </a:r>
            <a:r>
              <a:rPr lang="en-US" sz="1800" b="1">
                <a:solidFill>
                  <a:srgbClr val="000099"/>
                </a:solidFill>
                <a:latin typeface="Arial" pitchFamily="-110" charset="0"/>
              </a:rPr>
              <a:t>(cont)</a:t>
            </a:r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 flipV="1">
            <a:off x="2609850" y="5722938"/>
            <a:ext cx="11113" cy="407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8311" name="Text Box 23"/>
          <p:cNvSpPr txBox="1">
            <a:spLocks noChangeArrowheads="1"/>
          </p:cNvSpPr>
          <p:nvPr/>
        </p:nvSpPr>
        <p:spPr bwMode="auto">
          <a:xfrm>
            <a:off x="1960563" y="6116638"/>
            <a:ext cx="154622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CC"/>
                </a:solidFill>
              </a:rPr>
              <a:t>Pepsi</a:t>
            </a:r>
            <a:r>
              <a:rPr lang="en-US"/>
              <a:t> </a:t>
            </a:r>
            <a:r>
              <a:rPr lang="en-US">
                <a:sym typeface="Wingdings" pitchFamily="-110" charset="2"/>
              </a:rPr>
              <a:t> ?</a:t>
            </a:r>
            <a:endParaRPr lang="en-US"/>
          </a:p>
        </p:txBody>
      </p:sp>
      <p:sp>
        <p:nvSpPr>
          <p:cNvPr id="268312" name="AutoShape 24"/>
          <p:cNvSpPr>
            <a:spLocks/>
          </p:cNvSpPr>
          <p:nvPr/>
        </p:nvSpPr>
        <p:spPr bwMode="auto">
          <a:xfrm rot="5400000">
            <a:off x="2540794" y="4863307"/>
            <a:ext cx="149225" cy="1385887"/>
          </a:xfrm>
          <a:prstGeom prst="rightBrace">
            <a:avLst>
              <a:gd name="adj1" fmla="val 7739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8313" name="AutoShape 25"/>
          <p:cNvSpPr>
            <a:spLocks/>
          </p:cNvSpPr>
          <p:nvPr/>
        </p:nvSpPr>
        <p:spPr bwMode="auto">
          <a:xfrm>
            <a:off x="4302125" y="4413250"/>
            <a:ext cx="88900" cy="1125538"/>
          </a:xfrm>
          <a:prstGeom prst="rightBrace">
            <a:avLst>
              <a:gd name="adj1" fmla="val 10550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8314" name="Line 26"/>
          <p:cNvSpPr>
            <a:spLocks noChangeShapeType="1"/>
          </p:cNvSpPr>
          <p:nvPr/>
        </p:nvSpPr>
        <p:spPr bwMode="auto">
          <a:xfrm>
            <a:off x="4449763" y="4970463"/>
            <a:ext cx="111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8315" name="Line 27"/>
          <p:cNvSpPr>
            <a:spLocks noChangeShapeType="1"/>
          </p:cNvSpPr>
          <p:nvPr/>
        </p:nvSpPr>
        <p:spPr bwMode="auto">
          <a:xfrm>
            <a:off x="4578350" y="4962525"/>
            <a:ext cx="0" cy="1098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8316" name="Text Box 28"/>
          <p:cNvSpPr txBox="1">
            <a:spLocks noChangeArrowheads="1"/>
          </p:cNvSpPr>
          <p:nvPr/>
        </p:nvSpPr>
        <p:spPr bwMode="auto">
          <a:xfrm>
            <a:off x="3733800" y="6099175"/>
            <a:ext cx="15001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ym typeface="Wingdings" pitchFamily="-110" charset="2"/>
              </a:rPr>
              <a:t>? </a:t>
            </a:r>
            <a:r>
              <a:rPr lang="en-US" dirty="0" err="1">
                <a:sym typeface="Wingdings" pitchFamily="-110" charset="2"/>
              </a:rPr>
              <a:t></a:t>
            </a:r>
            <a:r>
              <a:rPr lang="en-US" dirty="0">
                <a:sym typeface="Wingdings" pitchFamily="-110" charset="2"/>
              </a:rPr>
              <a:t> </a:t>
            </a:r>
            <a:r>
              <a:rPr lang="en-US" dirty="0">
                <a:solidFill>
                  <a:schemeClr val="hlink"/>
                </a:solidFill>
                <a:sym typeface="Wingdings" pitchFamily="-110" charset="2"/>
              </a:rPr>
              <a:t>Coke</a:t>
            </a:r>
            <a:endParaRPr lang="en-US" dirty="0">
              <a:solidFill>
                <a:schemeClr val="hlink"/>
              </a:solidFill>
            </a:endParaRPr>
          </a:p>
        </p:txBody>
      </p:sp>
      <p:graphicFrame>
        <p:nvGraphicFramePr>
          <p:cNvPr id="268319" name="Object 31"/>
          <p:cNvGraphicFramePr>
            <a:graphicFrameLocks noChangeAspect="1"/>
          </p:cNvGraphicFramePr>
          <p:nvPr/>
        </p:nvGraphicFramePr>
        <p:xfrm>
          <a:off x="660400" y="4270375"/>
          <a:ext cx="2849563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6" imgW="952200" imgH="457200" progId="Equation.3">
                  <p:embed/>
                </p:oleObj>
              </mc:Choice>
              <mc:Fallback>
                <p:oleObj name="Equation" r:id="rId6" imgW="952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270375"/>
                        <a:ext cx="2849563" cy="1336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4600" y="3733800"/>
            <a:ext cx="855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pepsi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3733800"/>
            <a:ext cx="766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coke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64303" y="3714690"/>
            <a:ext cx="5579697" cy="1790820"/>
            <a:chOff x="3564303" y="3714690"/>
            <a:chExt cx="5579697" cy="1790820"/>
          </a:xfrm>
        </p:grpSpPr>
        <p:sp>
          <p:nvSpPr>
            <p:cNvPr id="17" name="TextBox 16"/>
            <p:cNvSpPr txBox="1"/>
            <p:nvPr/>
          </p:nvSpPr>
          <p:spPr>
            <a:xfrm>
              <a:off x="4478703" y="3714690"/>
              <a:ext cx="855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</a:rPr>
                <a:t>pepsi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64303" y="3714690"/>
              <a:ext cx="766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coke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3733800"/>
              <a:ext cx="855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</a:rPr>
                <a:t>pepsi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6000" y="3733800"/>
              <a:ext cx="766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coke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88703" y="5105400"/>
              <a:ext cx="855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</a:rPr>
                <a:t>pepsi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77619" y="4400490"/>
              <a:ext cx="766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coke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20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03" grpId="0" animBg="1"/>
      <p:bldP spid="268310" grpId="0" animBg="1"/>
      <p:bldP spid="268311" grpId="0"/>
      <p:bldP spid="268312" grpId="0" animBg="1"/>
      <p:bldP spid="268313" grpId="0" animBg="1"/>
      <p:bldP spid="268314" grpId="0" animBg="1"/>
      <p:bldP spid="268315" grpId="0" animBg="1"/>
      <p:bldP spid="2683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500063" y="1571625"/>
            <a:ext cx="7896225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Given that a person is currently a </a:t>
            </a:r>
            <a:r>
              <a:rPr lang="en-US" dirty="0">
                <a:solidFill>
                  <a:schemeClr val="hlink"/>
                </a:solidFill>
              </a:rPr>
              <a:t>Coke</a:t>
            </a:r>
            <a:r>
              <a:rPr lang="en-US" dirty="0"/>
              <a:t> purchaser, what is the probability that he will purchase </a:t>
            </a:r>
            <a:r>
              <a:rPr lang="en-US" dirty="0">
                <a:solidFill>
                  <a:srgbClr val="3333CC"/>
                </a:solidFill>
              </a:rPr>
              <a:t>Pepsi</a:t>
            </a:r>
            <a:r>
              <a:rPr lang="en-US" dirty="0"/>
              <a:t> </a:t>
            </a:r>
            <a:r>
              <a:rPr lang="en-US" b="1" dirty="0">
                <a:solidFill>
                  <a:srgbClr val="993300"/>
                </a:solidFill>
              </a:rPr>
              <a:t>three</a:t>
            </a:r>
            <a:r>
              <a:rPr lang="en-US" dirty="0"/>
              <a:t> purchases from now?</a:t>
            </a:r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455613" y="207963"/>
            <a:ext cx="8412162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rgbClr val="000099"/>
                </a:solidFill>
                <a:latin typeface="Arial" pitchFamily="-110" charset="0"/>
              </a:rPr>
              <a:t>Markov Process</a:t>
            </a:r>
            <a:br>
              <a:rPr lang="en-US" sz="3600" b="1">
                <a:solidFill>
                  <a:srgbClr val="000099"/>
                </a:solidFill>
                <a:latin typeface="Arial" pitchFamily="-110" charset="0"/>
              </a:rPr>
            </a:br>
            <a:r>
              <a:rPr lang="en-US" b="1">
                <a:solidFill>
                  <a:srgbClr val="000099"/>
                </a:solidFill>
                <a:latin typeface="Arial" pitchFamily="-110" charset="0"/>
              </a:rPr>
              <a:t>Coke vs. Pepsi Example </a:t>
            </a:r>
            <a:r>
              <a:rPr lang="en-US" sz="1800" b="1">
                <a:solidFill>
                  <a:srgbClr val="000099"/>
                </a:solidFill>
                <a:latin typeface="Arial" pitchFamily="-110" charset="0"/>
              </a:rPr>
              <a:t>(cont)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3429000"/>
            <a:ext cx="9220200" cy="1870075"/>
            <a:chOff x="0" y="3429000"/>
            <a:chExt cx="9220200" cy="1870075"/>
          </a:xfrm>
        </p:grpSpPr>
        <p:graphicFrame>
          <p:nvGraphicFramePr>
            <p:cNvPr id="274445" name="Object 13"/>
            <p:cNvGraphicFramePr>
              <a:graphicFrameLocks noChangeAspect="1"/>
            </p:cNvGraphicFramePr>
            <p:nvPr/>
          </p:nvGraphicFramePr>
          <p:xfrm>
            <a:off x="0" y="3962400"/>
            <a:ext cx="8540750" cy="133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95" name="Equation" r:id="rId4" imgW="2920680" imgH="457200" progId="Equation.3">
                    <p:embed/>
                  </p:oleObj>
                </mc:Choice>
                <mc:Fallback>
                  <p:oleObj name="Equation" r:id="rId4" imgW="2920680" imgH="457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962400"/>
                          <a:ext cx="8540750" cy="133667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981200" y="3448110"/>
              <a:ext cx="855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</a:rPr>
                <a:t>pepsi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800" y="3448110"/>
              <a:ext cx="766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coke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4800" y="3429000"/>
              <a:ext cx="855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</a:rPr>
                <a:t>pepsi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0400" y="3429000"/>
              <a:ext cx="766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coke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46497" y="3448110"/>
              <a:ext cx="855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</a:rPr>
                <a:t>pepsi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2097" y="3448110"/>
              <a:ext cx="766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coke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64903" y="4743510"/>
              <a:ext cx="855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</a:rPr>
                <a:t>pepsi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53819" y="4038600"/>
              <a:ext cx="766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coke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4446" name="Oval 14"/>
          <p:cNvSpPr>
            <a:spLocks noChangeArrowheads="1"/>
          </p:cNvSpPr>
          <p:nvPr/>
        </p:nvSpPr>
        <p:spPr bwMode="auto">
          <a:xfrm>
            <a:off x="7162800" y="3883025"/>
            <a:ext cx="1165225" cy="688975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Steady state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In </a:t>
            </a:r>
            <a:r>
              <a:rPr lang="en-US" sz="2400" dirty="0" smtClean="0"/>
              <a:t>general, we can calculate the probability after </a:t>
            </a:r>
            <a:r>
              <a:rPr lang="en-US" sz="2400" i="1" dirty="0" smtClean="0"/>
              <a:t>n</a:t>
            </a:r>
            <a:r>
              <a:rPr lang="en-US" sz="2400" dirty="0" smtClean="0"/>
              <a:t>  purchases as </a:t>
            </a:r>
            <a:r>
              <a:rPr lang="en-US" sz="2400" dirty="0" err="1" smtClean="0"/>
              <a:t>P</a:t>
            </a:r>
            <a:r>
              <a:rPr lang="en-US" sz="2400" baseline="30000" dirty="0" err="1" smtClean="0"/>
              <a:t>n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We </a:t>
            </a:r>
            <a:r>
              <a:rPr lang="en-US" sz="2400" dirty="0" smtClean="0"/>
              <a:t>might also ask the question, </a:t>
            </a:r>
            <a:r>
              <a:rPr lang="en-US" sz="2400" dirty="0" smtClean="0">
                <a:solidFill>
                  <a:srgbClr val="FF0000"/>
                </a:solidFill>
              </a:rPr>
              <a:t>what is the probability of being in state coke or </a:t>
            </a:r>
            <a:r>
              <a:rPr lang="en-US" sz="2400" dirty="0" err="1" smtClean="0">
                <a:solidFill>
                  <a:srgbClr val="FF0000"/>
                </a:solidFill>
              </a:rPr>
              <a:t>pepsi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This </a:t>
            </a:r>
            <a:r>
              <a:rPr lang="en-US" sz="2400" dirty="0" smtClean="0"/>
              <a:t>is described by the steady state distribution of a </a:t>
            </a:r>
            <a:r>
              <a:rPr lang="en-US" sz="2400" dirty="0" err="1" smtClean="0"/>
              <a:t>markov</a:t>
            </a:r>
            <a:r>
              <a:rPr lang="en-US" sz="2400" dirty="0" smtClean="0"/>
              <a:t> process</a:t>
            </a:r>
          </a:p>
          <a:p>
            <a:pPr lvl="1" eaLnBrk="1" hangingPunct="1"/>
            <a:r>
              <a:rPr lang="en-US" sz="2000" dirty="0" smtClean="0"/>
              <a:t>Note, this is a distribution over </a:t>
            </a:r>
            <a:r>
              <a:rPr lang="en-US" sz="2000" i="1" dirty="0" smtClean="0"/>
              <a:t>states</a:t>
            </a:r>
            <a:r>
              <a:rPr lang="en-US" sz="2000" dirty="0" smtClean="0"/>
              <a:t> not state transitions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How </a:t>
            </a:r>
            <a:r>
              <a:rPr lang="en-US" sz="2400" dirty="0" smtClean="0">
                <a:solidFill>
                  <a:srgbClr val="FF0000"/>
                </a:solidFill>
              </a:rPr>
              <a:t>might we obtain this?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We have some initial </a:t>
            </a:r>
            <a:r>
              <a:rPr lang="en-US" sz="1800" b="1" dirty="0" smtClean="0"/>
              <a:t>vector</a:t>
            </a:r>
            <a:r>
              <a:rPr lang="en-US" sz="1800" dirty="0" smtClean="0"/>
              <a:t> describing the probabilities of each starting state</a:t>
            </a:r>
          </a:p>
          <a:p>
            <a:pPr marL="457200" lvl="1" indent="0">
              <a:buNone/>
            </a:pPr>
            <a:r>
              <a:rPr lang="en-US" sz="1800" dirty="0" smtClean="0"/>
              <a:t>For </a:t>
            </a:r>
            <a:r>
              <a:rPr lang="en-US" sz="1800" dirty="0" smtClean="0"/>
              <a:t>example, coke drinker: x = [1, 0]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We </a:t>
            </a:r>
            <a:r>
              <a:rPr lang="en-US" sz="1800" dirty="0" smtClean="0"/>
              <a:t>could have said a person that drinks coke 80% of the time, x = [0.80, 0.20]</a:t>
            </a:r>
          </a:p>
          <a:p>
            <a:endParaRPr lang="en-US" sz="1800" dirty="0" smtClean="0"/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381000" y="3122673"/>
          <a:ext cx="8056563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8" name="Equation" r:id="rId3" imgW="2755900" imgH="431800" progId="Equation.3">
                  <p:embed/>
                </p:oleObj>
              </mc:Choice>
              <mc:Fallback>
                <p:oleObj name="Equation" r:id="rId3" imgW="27559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22673"/>
                        <a:ext cx="8056563" cy="12620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114800" y="2743200"/>
            <a:ext cx="855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pepsi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2743200"/>
            <a:ext cx="766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coke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2762310"/>
            <a:ext cx="855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pepsi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7400" y="2762310"/>
            <a:ext cx="766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coke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0" y="2743200"/>
            <a:ext cx="855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pepsi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1019" y="2743200"/>
            <a:ext cx="766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coke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442913" y="5334000"/>
          <a:ext cx="8389937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9" name="Equation" r:id="rId5" imgW="2870200" imgH="431800" progId="Equation.3">
                  <p:embed/>
                </p:oleObj>
              </mc:Choice>
              <mc:Fallback>
                <p:oleObj name="Equation" r:id="rId5" imgW="2870200" imgH="431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5334000"/>
                        <a:ext cx="8389937" cy="1262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</a:t>
            </a:r>
            <a:r>
              <a:rPr lang="en-US" dirty="0" smtClean="0"/>
              <a:t>common:</a:t>
            </a:r>
            <a:endParaRPr lang="en-US" dirty="0" smtClean="0"/>
          </a:p>
          <a:p>
            <a:pPr lvl="1"/>
            <a:r>
              <a:rPr lang="en-US" dirty="0" smtClean="0"/>
              <a:t>start with some initial </a:t>
            </a:r>
            <a:r>
              <a:rPr lang="en-US" dirty="0" err="1" smtClean="0"/>
              <a:t>x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err="1" smtClean="0"/>
              <a:t>xP</a:t>
            </a:r>
            <a:r>
              <a:rPr lang="en-US" dirty="0" smtClean="0"/>
              <a:t>, xP</a:t>
            </a:r>
            <a:r>
              <a:rPr lang="en-US" baseline="30000" dirty="0" smtClean="0"/>
              <a:t>2</a:t>
            </a:r>
            <a:r>
              <a:rPr lang="en-US" dirty="0" smtClean="0"/>
              <a:t>, xP</a:t>
            </a:r>
            <a:r>
              <a:rPr lang="en-US" baseline="30000" dirty="0" smtClean="0"/>
              <a:t>3</a:t>
            </a:r>
            <a:r>
              <a:rPr lang="en-US" dirty="0" smtClean="0"/>
              <a:t>, xP</a:t>
            </a:r>
            <a:r>
              <a:rPr lang="en-US" baseline="30000" dirty="0" smtClean="0"/>
              <a:t>4</a:t>
            </a:r>
            <a:r>
              <a:rPr lang="en-US" dirty="0" smtClean="0"/>
              <a:t>, …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For </a:t>
            </a:r>
            <a:r>
              <a:rPr lang="en-US" dirty="0" smtClean="0"/>
              <a:t>many processes, this will eventually settle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fld id="{958380BA-2FA6-9D44-8BDE-17D1288BE08F}" type="slidenum">
              <a:rPr lang="he-IL"/>
              <a:pPr/>
              <a:t>45</a:t>
            </a:fld>
            <a:endParaRPr lang="en-US"/>
          </a:p>
        </p:txBody>
      </p:sp>
      <p:pic>
        <p:nvPicPr>
          <p:cNvPr id="281607" name="Picture 7" descr="tutorial5_simul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76325" y="1752600"/>
            <a:ext cx="6607175" cy="4954588"/>
          </a:xfrm>
          <a:noFill/>
          <a:ln/>
        </p:spPr>
      </p:pic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857726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Simulation:</a:t>
            </a:r>
            <a:endParaRPr lang="en-US" sz="2000" i="1" dirty="0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dirty="0"/>
              <a:t>Markov Process</a:t>
            </a:r>
            <a:br>
              <a:rPr lang="en-US" dirty="0"/>
            </a:br>
            <a:r>
              <a:rPr lang="en-US" sz="2400" dirty="0"/>
              <a:t>Coke vs. Pepsi Example </a:t>
            </a:r>
            <a:r>
              <a:rPr lang="en-US" sz="1800" dirty="0"/>
              <a:t>(</a:t>
            </a:r>
            <a:r>
              <a:rPr lang="en-US" sz="1800" dirty="0" err="1"/>
              <a:t>cont</a:t>
            </a:r>
            <a:r>
              <a:rPr lang="en-US" sz="1800" dirty="0"/>
              <a:t>)</a:t>
            </a:r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3565525" y="6362700"/>
            <a:ext cx="116522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week - </a:t>
            </a:r>
            <a:r>
              <a:rPr lang="en-US" i="1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i</a:t>
            </a:r>
          </a:p>
        </p:txBody>
      </p:sp>
      <p:sp>
        <p:nvSpPr>
          <p:cNvPr id="281610" name="Text Box 10"/>
          <p:cNvSpPr txBox="1">
            <a:spLocks noChangeArrowheads="1"/>
          </p:cNvSpPr>
          <p:nvPr/>
        </p:nvSpPr>
        <p:spPr bwMode="auto">
          <a:xfrm rot="-5400000">
            <a:off x="421481" y="3885407"/>
            <a:ext cx="1868487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Pr[</a:t>
            </a:r>
            <a:r>
              <a:rPr lang="en-US" i="1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X</a:t>
            </a:r>
            <a:r>
              <a:rPr lang="en-US" i="1" baseline="-2500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i</a:t>
            </a:r>
            <a:r>
              <a:rPr lang="en-US" i="1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</a:t>
            </a:r>
            <a:r>
              <a:rPr lang="en-US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= </a:t>
            </a:r>
            <a:r>
              <a:rPr lang="en-US">
                <a:solidFill>
                  <a:srgbClr val="3333CC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Coke</a:t>
            </a:r>
            <a:r>
              <a:rPr lang="en-US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]</a:t>
            </a:r>
            <a:endParaRPr lang="en-US" i="1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281611" name="Text Box 11"/>
          <p:cNvSpPr txBox="1">
            <a:spLocks noChangeArrowheads="1"/>
          </p:cNvSpPr>
          <p:nvPr/>
        </p:nvSpPr>
        <p:spPr bwMode="auto">
          <a:xfrm>
            <a:off x="6554788" y="2171700"/>
            <a:ext cx="573087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2/3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767013" y="4822825"/>
            <a:ext cx="3562350" cy="1243013"/>
            <a:chOff x="469" y="2387"/>
            <a:chExt cx="2603" cy="1179"/>
          </a:xfrm>
        </p:grpSpPr>
        <p:sp>
          <p:nvSpPr>
            <p:cNvPr id="281618" name="Oval 18"/>
            <p:cNvSpPr>
              <a:spLocks noChangeArrowheads="1"/>
            </p:cNvSpPr>
            <p:nvPr/>
          </p:nvSpPr>
          <p:spPr bwMode="auto">
            <a:xfrm>
              <a:off x="764" y="2711"/>
              <a:ext cx="643" cy="48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latin typeface="Times New Roman" pitchFamily="-110" charset="0"/>
                </a:rPr>
                <a:t>coke</a:t>
              </a:r>
            </a:p>
          </p:txBody>
        </p:sp>
        <p:sp>
          <p:nvSpPr>
            <p:cNvPr id="281619" name="Oval 19"/>
            <p:cNvSpPr>
              <a:spLocks noChangeArrowheads="1"/>
            </p:cNvSpPr>
            <p:nvPr/>
          </p:nvSpPr>
          <p:spPr bwMode="auto">
            <a:xfrm>
              <a:off x="2002" y="2717"/>
              <a:ext cx="652" cy="48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latin typeface="Times New Roman" pitchFamily="-110" charset="0"/>
                </a:rPr>
                <a:t>pepsi</a:t>
              </a:r>
            </a:p>
          </p:txBody>
        </p:sp>
        <p:cxnSp>
          <p:nvCxnSpPr>
            <p:cNvPr id="281620" name="AutoShape 20"/>
            <p:cNvCxnSpPr>
              <a:cxnSpLocks noChangeShapeType="1"/>
              <a:stCxn id="281618" idx="7"/>
              <a:endCxn id="281619" idx="1"/>
            </p:cNvCxnSpPr>
            <p:nvPr/>
          </p:nvCxnSpPr>
          <p:spPr bwMode="auto">
            <a:xfrm rot="5400000" flipV="1">
              <a:off x="1693" y="2422"/>
              <a:ext cx="6" cy="765"/>
            </a:xfrm>
            <a:prstGeom prst="curvedConnector3">
              <a:avLst>
                <a:gd name="adj1" fmla="val -32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81621" name="AutoShape 21"/>
            <p:cNvCxnSpPr>
              <a:cxnSpLocks noChangeShapeType="1"/>
              <a:stCxn id="281619" idx="3"/>
              <a:endCxn id="281618" idx="5"/>
            </p:cNvCxnSpPr>
            <p:nvPr/>
          </p:nvCxnSpPr>
          <p:spPr bwMode="auto">
            <a:xfrm rot="16200000" flipV="1">
              <a:off x="1693" y="2720"/>
              <a:ext cx="6" cy="765"/>
            </a:xfrm>
            <a:prstGeom prst="curvedConnector3">
              <a:avLst>
                <a:gd name="adj1" fmla="val -32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81622" name="AutoShape 22"/>
            <p:cNvCxnSpPr>
              <a:cxnSpLocks noChangeShapeType="1"/>
              <a:stCxn id="281619" idx="7"/>
              <a:endCxn id="281619" idx="6"/>
            </p:cNvCxnSpPr>
            <p:nvPr/>
          </p:nvCxnSpPr>
          <p:spPr bwMode="auto">
            <a:xfrm rot="5400000" flipV="1">
              <a:off x="2558" y="2827"/>
              <a:ext cx="149" cy="111"/>
            </a:xfrm>
            <a:prstGeom prst="curvedConnector4">
              <a:avLst>
                <a:gd name="adj1" fmla="val -130870"/>
                <a:gd name="adj2" fmla="val 22252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81623" name="AutoShape 23"/>
            <p:cNvCxnSpPr>
              <a:cxnSpLocks noChangeShapeType="1"/>
              <a:stCxn id="281618" idx="1"/>
              <a:endCxn id="281618" idx="2"/>
            </p:cNvCxnSpPr>
            <p:nvPr/>
          </p:nvCxnSpPr>
          <p:spPr bwMode="auto">
            <a:xfrm rot="16200000" flipH="1" flipV="1">
              <a:off x="731" y="2826"/>
              <a:ext cx="149" cy="102"/>
            </a:xfrm>
            <a:prstGeom prst="curvedConnector4">
              <a:avLst>
                <a:gd name="adj1" fmla="val -130870"/>
                <a:gd name="adj2" fmla="val 23333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1624" name="Text Box 24"/>
            <p:cNvSpPr txBox="1">
              <a:spLocks noChangeArrowheads="1"/>
            </p:cNvSpPr>
            <p:nvPr/>
          </p:nvSpPr>
          <p:spPr bwMode="auto">
            <a:xfrm>
              <a:off x="1525" y="2387"/>
              <a:ext cx="314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-110" charset="0"/>
                </a:rPr>
                <a:t>0.1</a:t>
              </a:r>
            </a:p>
          </p:txBody>
        </p:sp>
        <p:sp>
          <p:nvSpPr>
            <p:cNvPr id="281625" name="Text Box 25"/>
            <p:cNvSpPr txBox="1">
              <a:spLocks noChangeArrowheads="1"/>
            </p:cNvSpPr>
            <p:nvPr/>
          </p:nvSpPr>
          <p:spPr bwMode="auto">
            <a:xfrm>
              <a:off x="469" y="2446"/>
              <a:ext cx="314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-110" charset="0"/>
                </a:rPr>
                <a:t>0.9</a:t>
              </a:r>
            </a:p>
          </p:txBody>
        </p:sp>
        <p:sp>
          <p:nvSpPr>
            <p:cNvPr id="281626" name="Text Box 26"/>
            <p:cNvSpPr txBox="1">
              <a:spLocks noChangeArrowheads="1"/>
            </p:cNvSpPr>
            <p:nvPr/>
          </p:nvSpPr>
          <p:spPr bwMode="auto">
            <a:xfrm>
              <a:off x="2758" y="2468"/>
              <a:ext cx="314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-110" charset="0"/>
                </a:rPr>
                <a:t>0.8</a:t>
              </a:r>
            </a:p>
          </p:txBody>
        </p:sp>
        <p:sp>
          <p:nvSpPr>
            <p:cNvPr id="281627" name="Text Box 27"/>
            <p:cNvSpPr txBox="1">
              <a:spLocks noChangeArrowheads="1"/>
            </p:cNvSpPr>
            <p:nvPr/>
          </p:nvSpPr>
          <p:spPr bwMode="auto">
            <a:xfrm>
              <a:off x="1538" y="3277"/>
              <a:ext cx="314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-110" charset="0"/>
                </a:rPr>
                <a:t>0.2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Can we use this to solve our random surfer problem?</a:t>
            </a:r>
          </a:p>
          <a:p>
            <a:pPr lvl="1"/>
            <a:r>
              <a:rPr lang="en-US" sz="1800" dirty="0" smtClean="0"/>
              <a:t>States are web pages</a:t>
            </a:r>
          </a:p>
          <a:p>
            <a:pPr lvl="1"/>
            <a:r>
              <a:rPr lang="en-US" sz="1800" dirty="0" smtClean="0"/>
              <a:t>Transitions matrix is the probability of transitioning to page A given at page B</a:t>
            </a:r>
          </a:p>
          <a:p>
            <a:pPr lvl="1"/>
            <a:r>
              <a:rPr lang="en-US" sz="1800" dirty="0" smtClean="0"/>
              <a:t>“Teleport” operation makes sure that we can get to any page from any other page</a:t>
            </a:r>
          </a:p>
          <a:p>
            <a:pPr lvl="1"/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Matrix is much bigger, but same approach is taken…</a:t>
            </a:r>
          </a:p>
          <a:p>
            <a:pPr lvl="1"/>
            <a:r>
              <a:rPr lang="en-US" sz="1800" dirty="0" smtClean="0"/>
              <a:t>P, P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P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, P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, …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Pagerank 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Preprocessing:</a:t>
            </a:r>
          </a:p>
          <a:p>
            <a:pPr lvl="1" eaLnBrk="1" hangingPunct="1"/>
            <a:r>
              <a:rPr lang="en-US" sz="2000" dirty="0"/>
              <a:t>Given</a:t>
            </a:r>
            <a:r>
              <a:rPr lang="en-US" sz="2000" dirty="0" smtClean="0"/>
              <a:t> a graph </a:t>
            </a:r>
            <a:r>
              <a:rPr lang="en-US" sz="2000" dirty="0"/>
              <a:t>of links, build matrix </a:t>
            </a:r>
            <a:r>
              <a:rPr lang="en-US" sz="2000" b="1" dirty="0" smtClean="0"/>
              <a:t>P</a:t>
            </a:r>
            <a:endParaRPr lang="en-US" sz="2000" dirty="0" smtClean="0"/>
          </a:p>
          <a:p>
            <a:pPr lvl="1" eaLnBrk="1" hangingPunct="1"/>
            <a:r>
              <a:rPr lang="en-US" sz="2000" dirty="0"/>
              <a:t>From it compute</a:t>
            </a:r>
            <a:r>
              <a:rPr lang="en-US" sz="2000" dirty="0" smtClean="0"/>
              <a:t> </a:t>
            </a:r>
            <a:r>
              <a:rPr lang="en-US" sz="2000" b="1" dirty="0" smtClean="0"/>
              <a:t>steady state</a:t>
            </a:r>
            <a:r>
              <a:rPr lang="en-US" sz="2000" dirty="0" smtClean="0"/>
              <a:t> of each state</a:t>
            </a:r>
          </a:p>
          <a:p>
            <a:pPr lvl="1" eaLnBrk="1" hangingPunct="1"/>
            <a:r>
              <a:rPr lang="en-US" sz="2000" dirty="0" smtClean="0"/>
              <a:t>An entry is </a:t>
            </a:r>
            <a:r>
              <a:rPr lang="en-US" sz="2000" dirty="0"/>
              <a:t>a number between 0 and 1: the </a:t>
            </a:r>
            <a:r>
              <a:rPr lang="en-US" sz="2000" dirty="0" err="1"/>
              <a:t>pagerank</a:t>
            </a:r>
            <a:r>
              <a:rPr lang="en-US" sz="2000" dirty="0"/>
              <a:t> </a:t>
            </a:r>
            <a:r>
              <a:rPr lang="en-US" sz="2000" dirty="0" smtClean="0"/>
              <a:t>of a page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Query </a:t>
            </a:r>
            <a:r>
              <a:rPr lang="en-US" sz="2400" dirty="0"/>
              <a:t>processing:</a:t>
            </a:r>
          </a:p>
          <a:p>
            <a:pPr lvl="1" eaLnBrk="1" hangingPunct="1"/>
            <a:r>
              <a:rPr lang="en-US" sz="2000" dirty="0"/>
              <a:t>Retrieve pages meeting </a:t>
            </a:r>
            <a:r>
              <a:rPr lang="en-US" sz="2000" dirty="0" smtClean="0"/>
              <a:t>query</a:t>
            </a:r>
          </a:p>
          <a:p>
            <a:pPr lvl="1" eaLnBrk="1" hangingPunct="1"/>
            <a:r>
              <a:rPr lang="en-US" sz="2000" dirty="0" smtClean="0"/>
              <a:t>Integrate </a:t>
            </a:r>
            <a:r>
              <a:rPr lang="en-US" sz="2000" dirty="0" err="1" smtClean="0"/>
              <a:t>pagerank</a:t>
            </a:r>
            <a:r>
              <a:rPr lang="en-US" sz="2000" dirty="0" smtClean="0"/>
              <a:t> score with other scoring (e.g. </a:t>
            </a:r>
            <a:r>
              <a:rPr lang="en-US" sz="2000" dirty="0" err="1" smtClean="0"/>
              <a:t>tf-idf</a:t>
            </a:r>
            <a:r>
              <a:rPr lang="en-US" sz="2000" dirty="0" smtClean="0"/>
              <a:t>)</a:t>
            </a:r>
          </a:p>
          <a:p>
            <a:pPr lvl="1" eaLnBrk="1" hangingPunct="1"/>
            <a:r>
              <a:rPr lang="en-US" sz="2000" dirty="0" smtClean="0"/>
              <a:t>Rank pages by this combined score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/>
              <a:t>The reality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 err="1"/>
              <a:t>Pagerank</a:t>
            </a:r>
            <a:r>
              <a:rPr lang="en-US" sz="3200" dirty="0"/>
              <a:t> is used in </a:t>
            </a:r>
            <a:r>
              <a:rPr lang="en-US" sz="3200" dirty="0" err="1"/>
              <a:t>google</a:t>
            </a:r>
            <a:r>
              <a:rPr lang="en-US" sz="3200" dirty="0"/>
              <a:t>, but so are many other clever </a:t>
            </a:r>
            <a:r>
              <a:rPr lang="en-US" sz="3200" dirty="0" smtClean="0"/>
              <a:t>heuristics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12785"/>
            <a:ext cx="4114800" cy="362679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Pagerank: Issues and Variants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solidFill>
                  <a:srgbClr val="FF0000"/>
                </a:solidFill>
              </a:rPr>
              <a:t>How realistic is the random surfer model?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2000" dirty="0" smtClean="0"/>
              <a:t>Modeling </a:t>
            </a:r>
            <a:r>
              <a:rPr lang="en-US" sz="2000" dirty="0"/>
              <a:t>the back </a:t>
            </a:r>
            <a:r>
              <a:rPr lang="en-US" sz="2000" dirty="0" smtClean="0"/>
              <a:t>button</a:t>
            </a:r>
          </a:p>
          <a:p>
            <a:pPr lvl="1" eaLnBrk="1" hangingPunct="1"/>
            <a:r>
              <a:rPr lang="en-US" sz="2000" dirty="0"/>
              <a:t>Surfer behavior sharply skewed towards short paths</a:t>
            </a:r>
          </a:p>
          <a:p>
            <a:pPr lvl="1" eaLnBrk="1" hangingPunct="1"/>
            <a:r>
              <a:rPr lang="en-US" sz="2000" dirty="0"/>
              <a:t>Search engines, bookmarks &amp; directories make jumps non-</a:t>
            </a:r>
            <a:r>
              <a:rPr lang="en-US" sz="2000" dirty="0" smtClean="0"/>
              <a:t>random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Note </a:t>
            </a:r>
            <a:r>
              <a:rPr lang="en-US" sz="2400" dirty="0" smtClean="0"/>
              <a:t>that all of these just vary how we create our initial transition probability matrix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pages on the web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would you do it?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are some of the challenges?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0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Biased surfer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Random teleport to any page is not very </a:t>
            </a:r>
            <a:r>
              <a:rPr lang="en-US" sz="2400" dirty="0" smtClean="0"/>
              <a:t>reasonable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Biased </a:t>
            </a:r>
            <a:r>
              <a:rPr lang="en-US" sz="2400" dirty="0" smtClean="0"/>
              <a:t>Surfer Models</a:t>
            </a:r>
          </a:p>
          <a:p>
            <a:pPr lvl="1" eaLnBrk="1" hangingPunct="1"/>
            <a:r>
              <a:rPr lang="en-US" sz="2000" dirty="0" smtClean="0"/>
              <a:t>Weight edge traversal probabilities based on match with topic/query (non-uniform edge selection)</a:t>
            </a:r>
          </a:p>
          <a:p>
            <a:pPr lvl="1" eaLnBrk="1" hangingPunct="1"/>
            <a:r>
              <a:rPr lang="en-US" sz="2000" dirty="0" smtClean="0"/>
              <a:t>Bias jumps to pages on topic (e.g., based on personal bookmarks &amp; categories of interest)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700"/>
              <a:t>Topic Specific Pagerank</a:t>
            </a:r>
            <a:endParaRPr lang="en-US" sz="33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467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Conceptually, we use a random surfer who teleports, with say 10% probability, using the following rule:</a:t>
            </a:r>
          </a:p>
          <a:p>
            <a:pPr marL="1371600" lvl="2" indent="-457200" eaLnBrk="1" hangingPunct="1"/>
            <a:r>
              <a:rPr lang="en-US" sz="1800" dirty="0"/>
              <a:t>Selects a category</a:t>
            </a:r>
            <a:r>
              <a:rPr lang="en-US" sz="1800" dirty="0" smtClean="0"/>
              <a:t> based </a:t>
            </a:r>
            <a:r>
              <a:rPr lang="en-US" sz="1800" dirty="0"/>
              <a:t>on a query &amp; </a:t>
            </a:r>
            <a:r>
              <a:rPr lang="en-US" sz="1800" dirty="0" smtClean="0"/>
              <a:t>user-</a:t>
            </a:r>
            <a:r>
              <a:rPr lang="en-US" sz="1800" dirty="0"/>
              <a:t>specific distribution over the categories</a:t>
            </a:r>
          </a:p>
          <a:p>
            <a:pPr marL="1371600" lvl="2" indent="-457200" eaLnBrk="1" hangingPunct="1"/>
            <a:r>
              <a:rPr lang="en-US" sz="1800" dirty="0"/>
              <a:t>Teleport to a page uniformly at random within the chosen </a:t>
            </a:r>
            <a:r>
              <a:rPr lang="en-US" sz="1800" dirty="0" smtClean="0"/>
              <a:t>category</a:t>
            </a:r>
            <a:endParaRPr lang="en-US" sz="1800" dirty="0" smtClean="0"/>
          </a:p>
          <a:p>
            <a:pPr marL="114300" indent="0" eaLnBrk="1" hangingPunct="1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114300" indent="0" eaLnBrk="1" hangingPunct="1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What </a:t>
            </a:r>
            <a:r>
              <a:rPr lang="en-US" sz="2800" dirty="0" smtClean="0">
                <a:solidFill>
                  <a:srgbClr val="FF0000"/>
                </a:solidFill>
              </a:rPr>
              <a:t>is the challenge?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700"/>
              <a:t>Topic Specific Pagerank</a:t>
            </a:r>
            <a:endParaRPr lang="en-US" sz="330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5257800"/>
          </a:xfrm>
        </p:spPr>
        <p:txBody>
          <a:bodyPr/>
          <a:lstStyle/>
          <a:p>
            <a:pPr marL="11430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Ideas?</a:t>
            </a:r>
          </a:p>
          <a:p>
            <a:pPr marL="114300" indent="0" eaLnBrk="1" hangingPunct="1">
              <a:lnSpc>
                <a:spcPct val="90000"/>
              </a:lnSpc>
              <a:buNone/>
            </a:pPr>
            <a:endParaRPr lang="en-US" sz="2400" b="1" dirty="0" smtClean="0"/>
          </a:p>
          <a:p>
            <a:pPr marL="114300" indent="0" eaLnBrk="1" hangingPunct="1">
              <a:lnSpc>
                <a:spcPct val="90000"/>
              </a:lnSpc>
              <a:buNone/>
            </a:pPr>
            <a:r>
              <a:rPr lang="en-US" sz="2400" b="1" dirty="0" err="1" smtClean="0"/>
              <a:t>Offline</a:t>
            </a:r>
            <a:r>
              <a:rPr lang="en-US" sz="2400" dirty="0" err="1" smtClean="0"/>
              <a:t>:Compute</a:t>
            </a:r>
            <a:r>
              <a:rPr lang="en-US" sz="2400" dirty="0" smtClean="0"/>
              <a:t> </a:t>
            </a:r>
            <a:r>
              <a:rPr lang="en-US" sz="2400" dirty="0" err="1" smtClean="0"/>
              <a:t>pageranks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i="1" dirty="0"/>
              <a:t>individual</a:t>
            </a:r>
            <a:r>
              <a:rPr lang="en-US" sz="2400" dirty="0"/>
              <a:t> categories</a:t>
            </a:r>
          </a:p>
          <a:p>
            <a:pPr marL="971550" lvl="1" indent="-457200" eaLnBrk="1" hangingPunct="1">
              <a:lnSpc>
                <a:spcPct val="90000"/>
              </a:lnSpc>
            </a:pPr>
            <a:r>
              <a:rPr lang="en-US" sz="1800" dirty="0"/>
              <a:t>Query independent as before</a:t>
            </a:r>
          </a:p>
          <a:p>
            <a:pPr marL="971550" lvl="1" indent="-457200" eaLnBrk="1" hangingPunct="1">
              <a:lnSpc>
                <a:spcPct val="90000"/>
              </a:lnSpc>
            </a:pPr>
            <a:r>
              <a:rPr lang="en-US" sz="1800" dirty="0"/>
              <a:t>Each page has multiple </a:t>
            </a:r>
            <a:r>
              <a:rPr lang="en-US" sz="1800" dirty="0" err="1"/>
              <a:t>pagerank</a:t>
            </a:r>
            <a:r>
              <a:rPr lang="en-US" sz="1800" dirty="0"/>
              <a:t> scores – one for each</a:t>
            </a:r>
            <a:r>
              <a:rPr lang="en-US" sz="1800" dirty="0" smtClean="0"/>
              <a:t> category</a:t>
            </a:r>
            <a:r>
              <a:rPr lang="en-US" sz="1800" dirty="0"/>
              <a:t>, with teleportation only to that category</a:t>
            </a:r>
          </a:p>
          <a:p>
            <a:pPr marL="114300" indent="0" eaLnBrk="1" hangingPunct="1">
              <a:lnSpc>
                <a:spcPct val="90000"/>
              </a:lnSpc>
              <a:buNone/>
            </a:pPr>
            <a:endParaRPr lang="en-US" sz="2400" b="1" dirty="0" smtClean="0"/>
          </a:p>
          <a:p>
            <a:pPr marL="114300" indent="0" eaLnBrk="1" hangingPunct="1">
              <a:lnSpc>
                <a:spcPct val="90000"/>
              </a:lnSpc>
              <a:buNone/>
            </a:pPr>
            <a:r>
              <a:rPr lang="en-US" sz="2400" b="1" dirty="0" smtClean="0"/>
              <a:t>Online</a:t>
            </a:r>
            <a:r>
              <a:rPr lang="en-US" sz="2400" dirty="0"/>
              <a:t>: Distribution of weights over categories computed by query context classification</a:t>
            </a:r>
          </a:p>
          <a:p>
            <a:pPr marL="971550" lvl="1" indent="-457200" eaLnBrk="1" hangingPunct="1">
              <a:lnSpc>
                <a:spcPct val="90000"/>
              </a:lnSpc>
            </a:pPr>
            <a:r>
              <a:rPr lang="en-US" sz="1800" dirty="0"/>
              <a:t>Generate a dynamic </a:t>
            </a:r>
            <a:r>
              <a:rPr lang="en-US" sz="1800" dirty="0" err="1"/>
              <a:t>pagerank</a:t>
            </a:r>
            <a:r>
              <a:rPr lang="en-US" sz="1800" dirty="0"/>
              <a:t> score for each page - weighted sum of category-specific </a:t>
            </a:r>
            <a:r>
              <a:rPr lang="en-US" sz="1800" dirty="0" err="1"/>
              <a:t>pageranks</a:t>
            </a:r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Spamming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link analysis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Pagerank</a:t>
            </a:r>
            <a:r>
              <a:rPr lang="en-US" sz="2400" dirty="0" smtClean="0"/>
              <a:t> is not the only link analysis method</a:t>
            </a:r>
          </a:p>
          <a:p>
            <a:pPr lvl="1"/>
            <a:r>
              <a:rPr lang="en-US" sz="2000" dirty="0" smtClean="0"/>
              <a:t>Many, many </a:t>
            </a:r>
            <a:r>
              <a:rPr lang="en-US" sz="2000" dirty="0" smtClean="0"/>
              <a:t>improvements/variations of </a:t>
            </a:r>
            <a:r>
              <a:rPr lang="en-US" sz="2000" dirty="0" err="1" smtClean="0"/>
              <a:t>pagerank</a:t>
            </a:r>
            <a:endParaRPr lang="en-US" sz="2000" dirty="0" smtClean="0"/>
          </a:p>
          <a:p>
            <a:pPr lvl="1"/>
            <a:r>
              <a:rPr lang="en-US" sz="2000" dirty="0" smtClean="0"/>
              <a:t>Hubs and authorities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81400"/>
            <a:ext cx="8229600" cy="139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crawler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098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2209800"/>
            <a:ext cx="533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3352800"/>
            <a:ext cx="533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2743200"/>
            <a:ext cx="533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3581400"/>
            <a:ext cx="533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3505200"/>
            <a:ext cx="533400" cy="533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2667000"/>
            <a:ext cx="533400" cy="533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72200" y="1905000"/>
            <a:ext cx="533400" cy="533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4" idx="7"/>
            <a:endCxn id="5" idx="2"/>
          </p:cNvCxnSpPr>
          <p:nvPr/>
        </p:nvCxnSpPr>
        <p:spPr>
          <a:xfrm rot="16200000" flipH="1">
            <a:off x="3409951" y="1466850"/>
            <a:ext cx="265112" cy="175418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6"/>
          </p:cNvCxnSpPr>
          <p:nvPr/>
        </p:nvCxnSpPr>
        <p:spPr>
          <a:xfrm>
            <a:off x="2743200" y="2400300"/>
            <a:ext cx="993775" cy="422275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5"/>
            <a:endCxn id="8" idx="1"/>
          </p:cNvCxnSpPr>
          <p:nvPr/>
        </p:nvCxnSpPr>
        <p:spPr>
          <a:xfrm rot="16200000" flipH="1">
            <a:off x="2817813" y="2436813"/>
            <a:ext cx="1069975" cy="1374775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4"/>
            <a:endCxn id="6" idx="1"/>
          </p:cNvCxnSpPr>
          <p:nvPr/>
        </p:nvCxnSpPr>
        <p:spPr>
          <a:xfrm rot="16200000" flipH="1">
            <a:off x="2343150" y="2800350"/>
            <a:ext cx="763588" cy="49688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7"/>
            <a:endCxn id="13" idx="2"/>
          </p:cNvCxnSpPr>
          <p:nvPr/>
        </p:nvCxnSpPr>
        <p:spPr>
          <a:xfrm rot="5400000" flipH="1" flipV="1">
            <a:off x="5465763" y="1581150"/>
            <a:ext cx="115888" cy="129698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6"/>
            <a:endCxn id="12" idx="2"/>
          </p:cNvCxnSpPr>
          <p:nvPr/>
        </p:nvCxnSpPr>
        <p:spPr>
          <a:xfrm>
            <a:off x="4953000" y="24765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5"/>
            <a:endCxn id="9" idx="1"/>
          </p:cNvCxnSpPr>
          <p:nvPr/>
        </p:nvCxnSpPr>
        <p:spPr>
          <a:xfrm rot="16200000" flipH="1">
            <a:off x="5141913" y="2398713"/>
            <a:ext cx="917575" cy="1450975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38200" y="4495800"/>
            <a:ext cx="7467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Begin with “seed” </a:t>
            </a:r>
            <a:r>
              <a:rPr lang="en-US" sz="2000" kern="0" dirty="0" smtClean="0">
                <a:latin typeface="+mn-lt"/>
              </a:rPr>
              <a:t>URLs in the queue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r>
              <a:rPr lang="en-US" sz="2000" kern="0" dirty="0" smtClean="0">
                <a:latin typeface="+mn-lt"/>
              </a:rPr>
              <a:t>Get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 </a:t>
            </a:r>
            <a:r>
              <a:rPr lang="en-US" sz="2000" kern="0" dirty="0" smtClean="0">
                <a:latin typeface="+mn-lt"/>
              </a:rPr>
              <a:t>URL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from the queue</a:t>
            </a:r>
          </a:p>
          <a:p>
            <a:pPr marL="800100" lvl="1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Fetch </a:t>
            </a:r>
            <a:r>
              <a:rPr lang="en-US" sz="2000" kern="0" dirty="0" smtClean="0">
                <a:latin typeface="+mn-lt"/>
              </a:rPr>
              <a:t>the page</a:t>
            </a:r>
          </a:p>
          <a:p>
            <a:pPr marL="800100" lvl="1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Parse the page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and </a:t>
            </a:r>
            <a:r>
              <a:rPr lang="en-US" sz="2000" kern="0" dirty="0" err="1">
                <a:latin typeface="+mn-lt"/>
                <a:ea typeface="ＭＳ Ｐゴシック" pitchFamily="-110" charset="-128"/>
              </a:rPr>
              <a:t>e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</a:rPr>
              <a:t>xtract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</a:rPr>
              <a:t> URLs it points to</a:t>
            </a:r>
          </a:p>
          <a:p>
            <a:pPr marL="800100" lvl="1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</a:rPr>
              <a:t>Place the extracted URLs on a queue</a:t>
            </a:r>
          </a:p>
        </p:txBody>
      </p:sp>
    </p:spTree>
    <p:extLst>
      <p:ext uri="{BB962C8B-B14F-4D97-AF65-F5344CB8AC3E}">
        <p14:creationId xmlns:p14="http://schemas.microsoft.com/office/powerpoint/2010/main" val="196609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Crawling is similar at a high-level to traditional graph search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How is it different?</a:t>
            </a:r>
          </a:p>
          <a:p>
            <a:pPr lvl="1"/>
            <a:r>
              <a:rPr lang="en-US" sz="1800" dirty="0" smtClean="0"/>
              <a:t>Latency/bandwidth issues (we have to actually fetch each node)</a:t>
            </a:r>
          </a:p>
          <a:p>
            <a:pPr lvl="1"/>
            <a:r>
              <a:rPr lang="en-US" sz="1800" dirty="0" smtClean="0"/>
              <a:t>Malicious pages</a:t>
            </a:r>
          </a:p>
          <a:p>
            <a:pPr lvl="2"/>
            <a:r>
              <a:rPr lang="en-US" sz="1600" dirty="0" smtClean="0"/>
              <a:t>Spam</a:t>
            </a:r>
          </a:p>
          <a:p>
            <a:pPr lvl="2"/>
            <a:r>
              <a:rPr lang="en-US" sz="1600" dirty="0" smtClean="0"/>
              <a:t>Spider traps</a:t>
            </a:r>
          </a:p>
          <a:p>
            <a:pPr lvl="1"/>
            <a:r>
              <a:rPr lang="en-US" sz="1800" dirty="0" smtClean="0"/>
              <a:t>Politeness concerns – don’t hit the same server too frequently</a:t>
            </a:r>
          </a:p>
          <a:p>
            <a:pPr lvl="1"/>
            <a:r>
              <a:rPr lang="en-US" sz="1800" dirty="0" smtClean="0"/>
              <a:t>Duplicate pages</a:t>
            </a:r>
          </a:p>
          <a:p>
            <a:pPr lvl="1"/>
            <a:r>
              <a:rPr lang="en-US" sz="1800" dirty="0" smtClean="0"/>
              <a:t>Web is not fully connected</a:t>
            </a:r>
          </a:p>
        </p:txBody>
      </p:sp>
    </p:spTree>
    <p:extLst>
      <p:ext uri="{BB962C8B-B14F-4D97-AF65-F5344CB8AC3E}">
        <p14:creationId xmlns:p14="http://schemas.microsoft.com/office/powerpoint/2010/main" val="266390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Fetching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Given a URL, we first need to fetch the actual web page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What steps need to happen?</a:t>
            </a:r>
          </a:p>
          <a:p>
            <a:pPr lvl="1"/>
            <a:r>
              <a:rPr lang="en-US" sz="2000" dirty="0" smtClean="0"/>
              <a:t>Find the web server</a:t>
            </a:r>
          </a:p>
          <a:p>
            <a:pPr lvl="2"/>
            <a:r>
              <a:rPr lang="en-US" sz="1600" dirty="0" smtClean="0"/>
              <a:t>similar to “call Dave Kauchak” – we need to know how to contact the web server</a:t>
            </a:r>
          </a:p>
          <a:p>
            <a:pPr lvl="2"/>
            <a:r>
              <a:rPr lang="en-US" sz="1600" dirty="0" smtClean="0"/>
              <a:t>Computers on the web are specified by IP addresses</a:t>
            </a:r>
          </a:p>
          <a:p>
            <a:pPr lvl="2"/>
            <a:r>
              <a:rPr lang="en-US" sz="1600" dirty="0" smtClean="0"/>
              <a:t>DNS (domain name service) offers a directory lookup from domain to IP address</a:t>
            </a:r>
          </a:p>
          <a:p>
            <a:pPr lvl="2"/>
            <a:r>
              <a:rPr lang="en-US" sz="1600" dirty="0" smtClean="0"/>
              <a:t>DNS lookup is distributed and can be slow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590800"/>
            <a:ext cx="6515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www.cs.middlebury.edu</a:t>
            </a:r>
            <a:r>
              <a:rPr lang="en-US" sz="2000" dirty="0" smtClean="0"/>
              <a:t>/</a:t>
            </a:r>
            <a:r>
              <a:rPr lang="en-US" sz="2000" dirty="0" smtClean="0">
                <a:solidFill>
                  <a:srgbClr val="0000FF"/>
                </a:solidFill>
              </a:rPr>
              <a:t>classes/cs458/index.html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2514599" y="1752600"/>
            <a:ext cx="381000" cy="2819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715000" y="1524001"/>
            <a:ext cx="381000" cy="32766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352800"/>
            <a:ext cx="171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domain name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8638" y="3352800"/>
            <a:ext cx="149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file location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7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Fetching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Given a URL, we first need to fetch the actual web page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What steps need to happen?</a:t>
            </a:r>
          </a:p>
          <a:p>
            <a:pPr lvl="1"/>
            <a:r>
              <a:rPr lang="en-US" sz="2000" dirty="0"/>
              <a:t>Contact the web server and download the file</a:t>
            </a:r>
          </a:p>
          <a:p>
            <a:pPr lvl="2"/>
            <a:r>
              <a:rPr lang="en-US" sz="1600" dirty="0"/>
              <a:t>A web server is just a computer connected to the internet listening on port 80 (or sometimes 8080) for HTTP requests</a:t>
            </a:r>
          </a:p>
          <a:p>
            <a:pPr lvl="2"/>
            <a:r>
              <a:rPr lang="en-US" sz="1600" dirty="0"/>
              <a:t>Connect to the server and request the particular page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590800"/>
            <a:ext cx="6515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www.cs.middlebury.edu</a:t>
            </a:r>
            <a:r>
              <a:rPr lang="en-US" sz="2000" dirty="0" smtClean="0"/>
              <a:t>/</a:t>
            </a:r>
            <a:r>
              <a:rPr lang="en-US" sz="2000" dirty="0" smtClean="0">
                <a:solidFill>
                  <a:srgbClr val="0000FF"/>
                </a:solidFill>
              </a:rPr>
              <a:t>classes/cs458/index.html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2514599" y="1752600"/>
            <a:ext cx="381000" cy="2819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715000" y="1524001"/>
            <a:ext cx="381000" cy="32766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352800"/>
            <a:ext cx="171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domain name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8638" y="3352800"/>
            <a:ext cx="149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file location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689937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sz="1200" dirty="0" smtClean="0"/>
              <a:t>&gt; telnet </a:t>
            </a:r>
            <a:r>
              <a:rPr lang="en-US" sz="1200" dirty="0" smtClean="0">
                <a:hlinkClick r:id="rId2"/>
              </a:rPr>
              <a:t>www.cs.middlebury.edu</a:t>
            </a:r>
            <a:r>
              <a:rPr lang="en-US" sz="1200" dirty="0" smtClean="0"/>
              <a:t> 80</a:t>
            </a:r>
          </a:p>
          <a:p>
            <a:pPr lvl="3"/>
            <a:endParaRPr lang="en-US" sz="1200" dirty="0"/>
          </a:p>
          <a:p>
            <a:pPr lvl="3"/>
            <a:r>
              <a:rPr lang="en-US" sz="1200" dirty="0" smtClean="0"/>
              <a:t>GET </a:t>
            </a:r>
            <a:r>
              <a:rPr lang="en-US" sz="1200" dirty="0" smtClean="0"/>
              <a:t>/</a:t>
            </a:r>
            <a:r>
              <a:rPr lang="en-US" sz="1200" dirty="0" err="1" smtClean="0"/>
              <a:t>index.html</a:t>
            </a:r>
            <a:r>
              <a:rPr lang="en-US" sz="1200" dirty="0" smtClean="0"/>
              <a:t> HTTP/1.1</a:t>
            </a:r>
          </a:p>
          <a:p>
            <a:pPr lvl="3"/>
            <a:r>
              <a:rPr lang="en-US" sz="1200" dirty="0" smtClean="0"/>
              <a:t>Host: </a:t>
            </a:r>
            <a:r>
              <a:rPr lang="en-US" sz="1200" dirty="0" err="1" smtClean="0"/>
              <a:t>www.cs.middlebury.edu</a:t>
            </a:r>
            <a:endParaRPr lang="en-US" sz="1200" dirty="0"/>
          </a:p>
          <a:p>
            <a:pPr lvl="3"/>
            <a:r>
              <a:rPr lang="en-US" sz="1200" dirty="0" smtClean="0"/>
              <a:t>User-Agent: Mozilla/4.0 (compatible; MSIE 7.0; Windows NT 5.1)</a:t>
            </a:r>
          </a:p>
        </p:txBody>
      </p:sp>
    </p:spTree>
    <p:extLst>
      <p:ext uri="{BB962C8B-B14F-4D97-AF65-F5344CB8AC3E}">
        <p14:creationId xmlns:p14="http://schemas.microsoft.com/office/powerpoint/2010/main" val="366335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276">
  <a:themeElements>
    <a:clrScheme name="cs27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276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cs27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Data\Microsoft\Templates\cs276.pot</Template>
  <TotalTime>13183</TotalTime>
  <Words>2227</Words>
  <Application>Microsoft Macintosh PowerPoint</Application>
  <PresentationFormat>On-screen Show (4:3)</PresentationFormat>
  <Paragraphs>470</Paragraphs>
  <Slides>54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cs276</vt:lpstr>
      <vt:lpstr>Equation</vt:lpstr>
      <vt:lpstr>PowerPoint Presentation</vt:lpstr>
      <vt:lpstr>Web Crawlers and Link Analysis</vt:lpstr>
      <vt:lpstr>Administrative</vt:lpstr>
      <vt:lpstr>Web crawlers</vt:lpstr>
      <vt:lpstr>Web crawlers</vt:lpstr>
      <vt:lpstr>Basic crawler</vt:lpstr>
      <vt:lpstr>Web crawlers</vt:lpstr>
      <vt:lpstr>Fetching web pages</vt:lpstr>
      <vt:lpstr>Fetching web pages</vt:lpstr>
      <vt:lpstr>Parse web page and extract URLs</vt:lpstr>
      <vt:lpstr>Parse web page and extract URLs</vt:lpstr>
      <vt:lpstr>Parse web page and extract URLs</vt:lpstr>
      <vt:lpstr>Connectivity Server [CS1: Bhar98b, CS2 &amp; 3: Rand01]</vt:lpstr>
      <vt:lpstr>Polite web crawlers</vt:lpstr>
      <vt:lpstr>Robots.txt</vt:lpstr>
      <vt:lpstr>Robots.txt examples</vt:lpstr>
      <vt:lpstr>Robots.txt example</vt:lpstr>
      <vt:lpstr>Robots.txt example</vt:lpstr>
      <vt:lpstr>They can get complicated: Google.com</vt:lpstr>
      <vt:lpstr>Basic crawl architecture</vt:lpstr>
      <vt:lpstr>Web crawler scale</vt:lpstr>
      <vt:lpstr>Web crawler scale issues</vt:lpstr>
      <vt:lpstr>URL frontier: Mercator scheme</vt:lpstr>
      <vt:lpstr>Priority</vt:lpstr>
      <vt:lpstr>Web crawler</vt:lpstr>
      <vt:lpstr>The Web as a Directed Graph</vt:lpstr>
      <vt:lpstr>Query-independent ordering</vt:lpstr>
      <vt:lpstr>What is pagerank?</vt:lpstr>
      <vt:lpstr>Random surfer model</vt:lpstr>
      <vt:lpstr>Random surfer model</vt:lpstr>
      <vt:lpstr>Random surfer model</vt:lpstr>
      <vt:lpstr>Random surfer model</vt:lpstr>
      <vt:lpstr>Random surfer model</vt:lpstr>
      <vt:lpstr>The questions…</vt:lpstr>
      <vt:lpstr>Markov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Steady state</vt:lpstr>
      <vt:lpstr>Steady state</vt:lpstr>
      <vt:lpstr>Steady state</vt:lpstr>
      <vt:lpstr>Markov Process Coke vs. Pepsi Example (cont)</vt:lpstr>
      <vt:lpstr>Back to pagerank</vt:lpstr>
      <vt:lpstr>Pagerank summary</vt:lpstr>
      <vt:lpstr>The reality</vt:lpstr>
      <vt:lpstr>Pagerank: Issues and Variants</vt:lpstr>
      <vt:lpstr>Biased surfer models</vt:lpstr>
      <vt:lpstr>Topic Specific Pagerank</vt:lpstr>
      <vt:lpstr>Topic Specific Pagerank</vt:lpstr>
      <vt:lpstr>Spamming pagerank</vt:lpstr>
      <vt:lpstr>Other link analysis 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CS276A Text Information Retrieval, Mining, and Exploitation</dc:title>
  <dc:creator>Christopher Manning</dc:creator>
  <cp:lastModifiedBy>David Kauchak</cp:lastModifiedBy>
  <cp:revision>722</cp:revision>
  <cp:lastPrinted>1601-01-01T00:00:00Z</cp:lastPrinted>
  <dcterms:created xsi:type="dcterms:W3CDTF">2009-10-12T16:35:12Z</dcterms:created>
  <dcterms:modified xsi:type="dcterms:W3CDTF">2012-10-23T16:26:26Z</dcterms:modified>
</cp:coreProperties>
</file>