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wmf" ContentType="image/x-wmf"/>
  <Override PartName="/ppt/embeddings/Microsoft_Equation2.bin" ContentType="application/vnd.openxmlformats-officedocument.oleObject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0"/>
  </p:notesMasterIdLst>
  <p:sldIdLst>
    <p:sldId id="307" r:id="rId2"/>
    <p:sldId id="308" r:id="rId3"/>
    <p:sldId id="309" r:id="rId4"/>
    <p:sldId id="310" r:id="rId5"/>
    <p:sldId id="312" r:id="rId6"/>
    <p:sldId id="313" r:id="rId7"/>
    <p:sldId id="311" r:id="rId8"/>
    <p:sldId id="314" r:id="rId9"/>
    <p:sldId id="261" r:id="rId10"/>
    <p:sldId id="321" r:id="rId11"/>
    <p:sldId id="320" r:id="rId12"/>
    <p:sldId id="262" r:id="rId13"/>
    <p:sldId id="263" r:id="rId14"/>
    <p:sldId id="264" r:id="rId15"/>
    <p:sldId id="265" r:id="rId16"/>
    <p:sldId id="315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316" r:id="rId25"/>
    <p:sldId id="278" r:id="rId26"/>
    <p:sldId id="279" r:id="rId27"/>
    <p:sldId id="317" r:id="rId28"/>
    <p:sldId id="318" r:id="rId29"/>
    <p:sldId id="319" r:id="rId30"/>
    <p:sldId id="322" r:id="rId31"/>
    <p:sldId id="281" r:id="rId32"/>
    <p:sldId id="282" r:id="rId33"/>
    <p:sldId id="283" r:id="rId34"/>
    <p:sldId id="284" r:id="rId35"/>
    <p:sldId id="286" r:id="rId36"/>
    <p:sldId id="285" r:id="rId37"/>
    <p:sldId id="287" r:id="rId38"/>
    <p:sldId id="288" r:id="rId39"/>
    <p:sldId id="289" r:id="rId40"/>
    <p:sldId id="290" r:id="rId41"/>
    <p:sldId id="335" r:id="rId42"/>
    <p:sldId id="296" r:id="rId43"/>
    <p:sldId id="299" r:id="rId44"/>
    <p:sldId id="297" r:id="rId45"/>
    <p:sldId id="298" r:id="rId46"/>
    <p:sldId id="334" r:id="rId47"/>
    <p:sldId id="275" r:id="rId48"/>
    <p:sldId id="328" r:id="rId49"/>
    <p:sldId id="329" r:id="rId50"/>
    <p:sldId id="323" r:id="rId51"/>
    <p:sldId id="324" r:id="rId52"/>
    <p:sldId id="325" r:id="rId53"/>
    <p:sldId id="326" r:id="rId54"/>
    <p:sldId id="327" r:id="rId55"/>
    <p:sldId id="330" r:id="rId56"/>
    <p:sldId id="331" r:id="rId57"/>
    <p:sldId id="332" r:id="rId58"/>
    <p:sldId id="333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FF0000"/>
    <a:srgbClr val="0000FF"/>
    <a:srgbClr val="00CC00"/>
    <a:srgbClr val="FF82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826" autoAdjust="0"/>
    <p:restoredTop sz="90929"/>
  </p:normalViewPr>
  <p:slideViewPr>
    <p:cSldViewPr>
      <p:cViewPr varScale="1">
        <p:scale>
          <a:sx n="106" d="100"/>
          <a:sy n="106" d="100"/>
        </p:scale>
        <p:origin x="-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heme" Target="theme/theme1.xml"/><Relationship Id="rId60" Type="http://schemas.openxmlformats.org/officeDocument/2006/relationships/notesMaster" Target="notesMasters/notesMaster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viewProps" Target="view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esProps" Target="pres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printerSettings" Target="printerSettings/printerSettings1.bin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7BE93-E5FC-B24B-A85D-CAFCEDB2216D}" type="datetimeFigureOut">
              <a:rPr lang="en-US" smtClean="0"/>
              <a:pPr/>
              <a:t>10/27/09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293E-11EC-B448-AD68-A6F4D779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792" tIns="43896" rIns="87792" bIns="43896">
            <a:prstTxWarp prst="textNoShape">
              <a:avLst/>
            </a:prstTxWarp>
          </a:bodyPr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792" tIns="43896" rIns="87792" bIns="43896">
            <a:prstTxWarp prst="textNoShape">
              <a:avLst/>
            </a:prstTxWarp>
          </a:bodyPr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61" name="Freeform 17" descr="D:\FRONTPAGE THEMES\CITRUS\CITTEXT.PNG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2" name="Picture 8" descr="D:\FRONTPAGE THEMES\CITRUS\CITBANND.PNG"/>
            <p:cNvPicPr>
              <a:picLocks noChangeAspect="1" noChangeArrowheads="1"/>
            </p:cNvPicPr>
            <p:nvPr/>
          </p:nvPicPr>
          <p:blipFill>
            <a:blip r:embed="rId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</p:spPr>
        </p:pic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64" name="Group 20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6155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6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7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1DAA68-0132-A145-81C5-84FE739AB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726F23-D256-EA41-9BD6-7AAC24E89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D1D37D-3099-4E4B-8F8E-8074C1FDC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DCAD9A-BAF5-1C45-B623-F244681D4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D8C7B6-CDCF-724B-9EA3-F4D8C5D64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EBA33-721A-E644-8AF7-694DE43F8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7EA150-4E6E-E741-9341-DDE69C93D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8AD5ED-A7B3-8B42-A2E0-307CB555B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6CF5AF-6190-C142-B2C9-5E9036799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778979-AB5D-A540-A1E4-8C8B1B701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537A25-9011-B946-9990-22C7070DC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2" name="Picture 8" descr="D:\FRONTPAGE THEMES\CITRUS\CITBANND.PNG"/>
            <p:cNvPicPr>
              <a:picLocks noChangeAspect="1" noChangeArrowheads="1"/>
            </p:cNvPicPr>
            <p:nvPr userDrawn="1"/>
          </p:nvPicPr>
          <p:blipFill>
            <a:blip r:embed="rId1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0" y="0"/>
                </a:cxn>
                <a:cxn ang="0">
                  <a:pos x="4320" y="0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0431480-1256-D049-8897-2C7F4639AF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-110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-110" charset="2"/>
        <a:buChar char="n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lic.iastate.edu/~rpolikar/WAVELETS/WTtutorial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10" charset="0"/>
                <a:ea typeface="Times New Roman" pitchFamily="-110" charset="0"/>
                <a:cs typeface="Times New Roman" pitchFamily="-110" charset="0"/>
              </a:rPr>
              <a:t>Audio Retrieval</a:t>
            </a:r>
            <a:endParaRPr lang="en-US" sz="3200" dirty="0">
              <a:latin typeface="Helvetic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pitchFamily="-110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10" charset="2"/>
              <a:buNone/>
            </a:pPr>
            <a:r>
              <a:rPr lang="en-US" dirty="0"/>
              <a:t>cs160</a:t>
            </a:r>
          </a:p>
          <a:p>
            <a:pPr algn="r" eaLnBrk="1" hangingPunct="1">
              <a:buFont typeface="Wingdings" pitchFamily="-110" charset="2"/>
              <a:buNone/>
            </a:pPr>
            <a:r>
              <a:rPr lang="en-US" dirty="0"/>
              <a:t>Fall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286000"/>
          </a:xfrm>
        </p:spPr>
        <p:txBody>
          <a:bodyPr/>
          <a:lstStyle/>
          <a:p>
            <a:r>
              <a:rPr lang="en-US" sz="2400" dirty="0" smtClean="0"/>
              <a:t>How do people hear sound?</a:t>
            </a:r>
          </a:p>
          <a:p>
            <a:pPr lvl="1"/>
            <a:r>
              <a:rPr lang="en-US" sz="2000" dirty="0" smtClean="0"/>
              <a:t>The cochlea in the inner ear has hair cells that "wiggle" when certain frequency are encountered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6611779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http://www.bcchildrens.ca/NR/rdonlyres/8A4BAD04-A01F-4469-8CCF-EA2B58617C98/16128/theear.jpg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4648200" cy="324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Like everything else for computers, we must represent audio signals digitally </a:t>
            </a:r>
          </a:p>
          <a:p>
            <a:r>
              <a:rPr lang="en-US" sz="2800" dirty="0" smtClean="0"/>
              <a:t>Encoding formats:</a:t>
            </a:r>
          </a:p>
          <a:p>
            <a:pPr lvl="1"/>
            <a:r>
              <a:rPr lang="en-US" sz="2400" dirty="0" smtClean="0"/>
              <a:t>WAV</a:t>
            </a:r>
          </a:p>
          <a:p>
            <a:pPr lvl="1"/>
            <a:r>
              <a:rPr lang="en-US" sz="2400" dirty="0" smtClean="0"/>
              <a:t>MIDI</a:t>
            </a:r>
          </a:p>
          <a:p>
            <a:pPr lvl="1"/>
            <a:r>
              <a:rPr lang="en-US" sz="2400" dirty="0" smtClean="0"/>
              <a:t>MP3</a:t>
            </a:r>
          </a:p>
          <a:p>
            <a:pPr lvl="1"/>
            <a:r>
              <a:rPr lang="en-US" sz="2400" dirty="0" smtClean="0"/>
              <a:t>Others…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286000"/>
          </a:xfrm>
        </p:spPr>
        <p:txBody>
          <a:bodyPr/>
          <a:lstStyle/>
          <a:p>
            <a:r>
              <a:rPr lang="en-US" sz="2800" dirty="0"/>
              <a:t>Simple encoding</a:t>
            </a:r>
          </a:p>
          <a:p>
            <a:r>
              <a:rPr lang="en-US" sz="2800" dirty="0"/>
              <a:t>Sample sound at some interval (e.g. 44 KHz).</a:t>
            </a:r>
          </a:p>
          <a:p>
            <a:r>
              <a:rPr lang="en-US" sz="2800" dirty="0"/>
              <a:t>High sound quality</a:t>
            </a:r>
          </a:p>
          <a:p>
            <a:r>
              <a:rPr lang="en-US" sz="2800" dirty="0"/>
              <a:t>Large file sizes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4419600"/>
            <a:ext cx="8610600" cy="1704975"/>
            <a:chOff x="304800" y="4419600"/>
            <a:chExt cx="8610600" cy="1704975"/>
          </a:xfrm>
        </p:grpSpPr>
        <p:pic>
          <p:nvPicPr>
            <p:cNvPr id="34820" name="Picture 4" descr="C:\School\cs291\presentation2\wave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648200"/>
              <a:ext cx="3429000" cy="1447800"/>
            </a:xfrm>
            <a:prstGeom prst="rect">
              <a:avLst/>
            </a:prstGeom>
            <a:noFill/>
          </p:spPr>
        </p:pic>
        <p:pic>
          <p:nvPicPr>
            <p:cNvPr id="34821" name="Picture 5" descr="C:\School\cs291\presentation2\wave_sampled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4419600"/>
              <a:ext cx="4038600" cy="1704975"/>
            </a:xfrm>
            <a:prstGeom prst="rect">
              <a:avLst/>
            </a:prstGeom>
            <a:noFill/>
          </p:spPr>
        </p:pic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3810000" y="5410200"/>
              <a:ext cx="838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Musical Instrument Digital Interface</a:t>
            </a:r>
          </a:p>
          <a:p>
            <a:pPr>
              <a:lnSpc>
                <a:spcPct val="90000"/>
              </a:lnSpc>
            </a:pPr>
            <a:r>
              <a:rPr lang="en-US" dirty="0"/>
              <a:t>MIDI is a language</a:t>
            </a:r>
          </a:p>
          <a:p>
            <a:pPr>
              <a:lnSpc>
                <a:spcPct val="90000"/>
              </a:lnSpc>
            </a:pPr>
            <a:r>
              <a:rPr lang="en-US" dirty="0"/>
              <a:t>Sentences describe the channel, note, loudness, etc.</a:t>
            </a:r>
          </a:p>
          <a:p>
            <a:pPr>
              <a:lnSpc>
                <a:spcPct val="90000"/>
              </a:lnSpc>
            </a:pPr>
            <a:r>
              <a:rPr lang="en-US" dirty="0"/>
              <a:t>16 channels (each can be </a:t>
            </a:r>
            <a:r>
              <a:rPr lang="en-US" dirty="0" smtClean="0"/>
              <a:t>thought </a:t>
            </a:r>
            <a:r>
              <a:rPr lang="en-US" dirty="0"/>
              <a:t>of and recorded as a separate instrument)</a:t>
            </a:r>
          </a:p>
          <a:p>
            <a:pPr>
              <a:lnSpc>
                <a:spcPct val="90000"/>
              </a:lnSpc>
            </a:pPr>
            <a:r>
              <a:rPr lang="en-US" dirty="0"/>
              <a:t>Common for audio retrieval </a:t>
            </a:r>
            <a:r>
              <a:rPr lang="en-US" dirty="0" smtClean="0"/>
              <a:t>and </a:t>
            </a:r>
            <a:r>
              <a:rPr lang="en-US" dirty="0"/>
              <a:t>classification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MP3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724400"/>
          </a:xfrm>
        </p:spPr>
        <p:txBody>
          <a:bodyPr/>
          <a:lstStyle/>
          <a:p>
            <a:r>
              <a:rPr lang="en-US" sz="2400" dirty="0"/>
              <a:t>Common compression </a:t>
            </a:r>
            <a:r>
              <a:rPr lang="en-US" sz="2400" dirty="0" smtClean="0"/>
              <a:t>format</a:t>
            </a:r>
          </a:p>
          <a:p>
            <a:r>
              <a:rPr lang="en-US" sz="2400" dirty="0" smtClean="0"/>
              <a:t>3</a:t>
            </a:r>
            <a:r>
              <a:rPr lang="en-US" sz="2400" dirty="0"/>
              <a:t>-4 MB vs. 30-40 MB for uncompressed</a:t>
            </a:r>
          </a:p>
          <a:p>
            <a:r>
              <a:rPr lang="en-US" sz="2400" dirty="0"/>
              <a:t>Perceptual noise shaping</a:t>
            </a:r>
          </a:p>
          <a:p>
            <a:pPr lvl="1"/>
            <a:r>
              <a:rPr lang="en-US" sz="2000" dirty="0">
                <a:latin typeface="Arial" pitchFamily="-110" charset="0"/>
              </a:rPr>
              <a:t>The human ear cannot hear certain sounds</a:t>
            </a:r>
          </a:p>
          <a:p>
            <a:pPr lvl="1"/>
            <a:r>
              <a:rPr lang="en-US" sz="2000" dirty="0">
                <a:latin typeface="Arial" pitchFamily="-110" charset="0"/>
              </a:rPr>
              <a:t>Some sounds are heard better than others </a:t>
            </a:r>
          </a:p>
          <a:p>
            <a:pPr lvl="1"/>
            <a:r>
              <a:rPr lang="en-US" sz="2000" dirty="0">
                <a:latin typeface="Arial" pitchFamily="-110" charset="0"/>
              </a:rPr>
              <a:t>The louder of two sounds will be </a:t>
            </a:r>
            <a:r>
              <a:rPr lang="en-US" sz="2000" dirty="0" smtClean="0">
                <a:latin typeface="Arial" pitchFamily="-110" charset="0"/>
              </a:rPr>
              <a:t>heard</a:t>
            </a:r>
          </a:p>
          <a:p>
            <a:r>
              <a:rPr lang="en-US" sz="2400" dirty="0" err="1" smtClean="0"/>
              <a:t>Lossy</a:t>
            </a:r>
            <a:r>
              <a:rPr lang="en-US" sz="2400" dirty="0" smtClean="0"/>
              <a:t> or lossless?</a:t>
            </a:r>
          </a:p>
          <a:p>
            <a:pPr lvl="1"/>
            <a:r>
              <a:rPr lang="en-US" sz="2000" dirty="0" err="1" smtClean="0"/>
              <a:t>Lossy</a:t>
            </a:r>
            <a:r>
              <a:rPr lang="en-US" sz="2000" dirty="0" smtClean="0"/>
              <a:t> compression</a:t>
            </a:r>
          </a:p>
          <a:p>
            <a:pPr lvl="1"/>
            <a:r>
              <a:rPr lang="en-US" sz="2000" dirty="0" smtClean="0"/>
              <a:t>quality depends on the amount of compression</a:t>
            </a:r>
          </a:p>
          <a:p>
            <a:pPr lvl="1"/>
            <a:r>
              <a:rPr lang="en-US" sz="2000" dirty="0" smtClean="0"/>
              <a:t>like many compression algorithms, can have issues with randomness (e.g. clapping)</a:t>
            </a:r>
          </a:p>
          <a:p>
            <a:endParaRPr lang="en-US" sz="2800" dirty="0" smtClean="0"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MP3 Example</a:t>
            </a:r>
          </a:p>
        </p:txBody>
      </p:sp>
      <p:pic>
        <p:nvPicPr>
          <p:cNvPr id="37892" name="Picture 4" descr="C:\School\cs291\presentation2\mp3-wav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90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3048000"/>
            <a:ext cx="533400" cy="685800"/>
            <a:chOff x="1143000" y="3048000"/>
            <a:chExt cx="533400" cy="685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800" y="5486400"/>
            <a:ext cx="1295400" cy="657633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 bwMode="auto">
          <a:xfrm>
            <a:off x="2819400" y="3124200"/>
            <a:ext cx="11430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819400" y="5562600"/>
            <a:ext cx="11430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514600"/>
            <a:ext cx="31085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 vectors  </a:t>
            </a:r>
          </a:p>
          <a:p>
            <a:pPr>
              <a:buFontTx/>
              <a:buChar char="-"/>
            </a:pPr>
            <a:r>
              <a:rPr lang="en-US" dirty="0" smtClean="0"/>
              <a:t> word frequency</a:t>
            </a:r>
          </a:p>
          <a:p>
            <a:pPr>
              <a:buFontTx/>
              <a:buChar char="-"/>
            </a:pPr>
            <a:r>
              <a:rPr lang="en-US" dirty="0" smtClean="0"/>
              <a:t> count normalization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idf</a:t>
            </a:r>
            <a:r>
              <a:rPr lang="en-US" dirty="0" smtClean="0"/>
              <a:t> weighting</a:t>
            </a:r>
          </a:p>
          <a:p>
            <a:pPr>
              <a:buFontTx/>
              <a:buChar char="-"/>
            </a:pPr>
            <a:r>
              <a:rPr lang="en-US" dirty="0" smtClean="0"/>
              <a:t> length normalization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495300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for Feature Extraction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828800"/>
          </a:xfrm>
        </p:spPr>
        <p:txBody>
          <a:bodyPr/>
          <a:lstStyle/>
          <a:p>
            <a:r>
              <a:rPr lang="en-US"/>
              <a:t>Fourier Transform (FT)</a:t>
            </a:r>
          </a:p>
          <a:p>
            <a:r>
              <a:rPr lang="en-US"/>
              <a:t>Short Term Fourier Transform (STFT)</a:t>
            </a:r>
          </a:p>
          <a:p>
            <a:r>
              <a:rPr lang="en-US"/>
              <a:t>Wavelets</a:t>
            </a:r>
          </a:p>
        </p:txBody>
      </p:sp>
      <p:pic>
        <p:nvPicPr>
          <p:cNvPr id="43012" name="Picture 4" descr="C:\School\cs291\presentation2\illustration-too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657600"/>
            <a:ext cx="31432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(FT)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609600"/>
          </a:xfrm>
        </p:spPr>
        <p:txBody>
          <a:bodyPr/>
          <a:lstStyle/>
          <a:p>
            <a:r>
              <a:rPr lang="en-US" dirty="0"/>
              <a:t>Time-domain    Frequency-domain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3528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7" name="Picture 5" descr="C:\School\cs291\presentation2\figure1_5.gif"/>
          <p:cNvPicPr>
            <a:picLocks noChangeAspect="1" noChangeArrowheads="1"/>
          </p:cNvPicPr>
          <p:nvPr/>
        </p:nvPicPr>
        <p:blipFill>
          <a:blip r:embed="rId2"/>
          <a:srcRect r="36365"/>
          <a:stretch>
            <a:fillRect/>
          </a:stretch>
        </p:blipFill>
        <p:spPr bwMode="auto">
          <a:xfrm>
            <a:off x="228600" y="2859087"/>
            <a:ext cx="4038600" cy="3160713"/>
          </a:xfrm>
          <a:prstGeom prst="rect">
            <a:avLst/>
          </a:prstGeom>
          <a:noFill/>
        </p:spPr>
      </p:pic>
      <p:pic>
        <p:nvPicPr>
          <p:cNvPr id="44039" name="Picture 7" descr="C:\School\cs291\presentation2\figure1_6mo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3962400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FT Example</a:t>
            </a:r>
          </a:p>
        </p:txBody>
      </p:sp>
      <p:pic>
        <p:nvPicPr>
          <p:cNvPr id="45060" name="Picture 1028" descr="C:\School\cs291\presentation2\figure1_7.gif"/>
          <p:cNvPicPr>
            <a:picLocks noChangeAspect="1" noChangeArrowheads="1"/>
          </p:cNvPicPr>
          <p:nvPr/>
        </p:nvPicPr>
        <p:blipFill>
          <a:blip r:embed="rId2"/>
          <a:srcRect l="1515" r="3030"/>
          <a:stretch>
            <a:fillRect/>
          </a:stretch>
        </p:blipFill>
        <p:spPr bwMode="auto">
          <a:xfrm>
            <a:off x="381000" y="2133600"/>
            <a:ext cx="4495800" cy="2247900"/>
          </a:xfrm>
          <a:prstGeom prst="rect">
            <a:avLst/>
          </a:prstGeom>
          <a:noFill/>
        </p:spPr>
      </p:pic>
      <p:pic>
        <p:nvPicPr>
          <p:cNvPr id="45061" name="Picture 1029" descr="C:\School\cs291\presentation2\figure1_9.gif"/>
          <p:cNvPicPr>
            <a:picLocks noChangeAspect="1" noChangeArrowheads="1"/>
          </p:cNvPicPr>
          <p:nvPr/>
        </p:nvPicPr>
        <p:blipFill>
          <a:blip r:embed="rId3"/>
          <a:srcRect l="2530" r="3419"/>
          <a:stretch>
            <a:fillRect/>
          </a:stretch>
        </p:blipFill>
        <p:spPr bwMode="auto">
          <a:xfrm>
            <a:off x="4953000" y="3505200"/>
            <a:ext cx="4038600" cy="2981325"/>
          </a:xfrm>
          <a:prstGeom prst="rect">
            <a:avLst/>
          </a:prstGeom>
          <a:noFill/>
        </p:spPr>
      </p:pic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5943600" y="2438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Time</a:t>
            </a:r>
          </a:p>
        </p:txBody>
      </p:sp>
      <p:sp>
        <p:nvSpPr>
          <p:cNvPr id="45063" name="Text Box 1031"/>
          <p:cNvSpPr txBox="1">
            <a:spLocks noChangeArrowheads="1"/>
          </p:cNvSpPr>
          <p:nvPr/>
        </p:nvSpPr>
        <p:spPr bwMode="auto">
          <a:xfrm>
            <a:off x="1524000" y="49530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Frequency</a:t>
            </a:r>
          </a:p>
        </p:txBody>
      </p:sp>
      <p:sp>
        <p:nvSpPr>
          <p:cNvPr id="45064" name="Line 1032"/>
          <p:cNvSpPr>
            <a:spLocks noChangeShapeType="1"/>
          </p:cNvSpPr>
          <p:nvPr/>
        </p:nvSpPr>
        <p:spPr bwMode="auto">
          <a:xfrm>
            <a:off x="3657600" y="5410200"/>
            <a:ext cx="685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Line 1033"/>
          <p:cNvSpPr>
            <a:spLocks noChangeShapeType="1"/>
          </p:cNvSpPr>
          <p:nvPr/>
        </p:nvSpPr>
        <p:spPr bwMode="auto">
          <a:xfrm flipH="1" flipV="1">
            <a:off x="5105400" y="2667000"/>
            <a:ext cx="838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4 due Friday</a:t>
            </a:r>
          </a:p>
          <a:p>
            <a:r>
              <a:rPr lang="en-US" smtClean="0"/>
              <a:t>Previous scores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Problem?</a:t>
            </a:r>
          </a:p>
        </p:txBody>
      </p:sp>
      <p:pic>
        <p:nvPicPr>
          <p:cNvPr id="46085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971800"/>
            <a:ext cx="3733800" cy="2590800"/>
          </a:xfrm>
          <a:prstGeom prst="rect">
            <a:avLst/>
          </a:prstGeom>
          <a:noFill/>
        </p:spPr>
      </p:pic>
      <p:pic>
        <p:nvPicPr>
          <p:cNvPr id="46087" name="Picture 7" descr="C:\School\cs291\presentation2\figure1_6mo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3657600" cy="2592388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495800" y="3657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ym typeface="Symbol" pitchFamily="-110" charset="2"/>
              </a:rPr>
              <a:t>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FT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810000"/>
          </a:xfrm>
        </p:spPr>
        <p:txBody>
          <a:bodyPr/>
          <a:lstStyle/>
          <a:p>
            <a:r>
              <a:rPr lang="en-US" dirty="0"/>
              <a:t>FT contains only frequency information</a:t>
            </a:r>
          </a:p>
          <a:p>
            <a:r>
              <a:rPr lang="en-US" dirty="0"/>
              <a:t>No</a:t>
            </a:r>
            <a:r>
              <a:rPr lang="en-US" dirty="0" smtClean="0"/>
              <a:t> </a:t>
            </a:r>
            <a:r>
              <a:rPr lang="en-US" b="1" dirty="0" smtClean="0"/>
              <a:t>time</a:t>
            </a:r>
            <a:r>
              <a:rPr lang="en-US" dirty="0" smtClean="0"/>
              <a:t> </a:t>
            </a:r>
            <a:r>
              <a:rPr lang="en-US" dirty="0"/>
              <a:t>information is retained</a:t>
            </a:r>
          </a:p>
          <a:p>
            <a:r>
              <a:rPr lang="en-US" dirty="0"/>
              <a:t>Works fine for stationary signals</a:t>
            </a:r>
          </a:p>
          <a:p>
            <a:r>
              <a:rPr lang="en-US" dirty="0"/>
              <a:t>Non-stationary or changing signals cause problems</a:t>
            </a:r>
          </a:p>
          <a:p>
            <a:pPr lvl="1"/>
            <a:r>
              <a:rPr lang="en-US" dirty="0"/>
              <a:t>FT shows frequencies occurring at all times instead of specific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997714"/>
            <a:ext cx="1609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Ideas?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Short-Time Fourier Transform (STFT)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0772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Idea</a:t>
            </a:r>
            <a:r>
              <a:rPr lang="en-US" sz="2400" dirty="0"/>
              <a:t>:  Break up the signal into discrete windows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Treat each </a:t>
            </a:r>
            <a:r>
              <a:rPr lang="en-US" sz="2400" dirty="0"/>
              <a:t>signal within a window</a:t>
            </a:r>
            <a:r>
              <a:rPr lang="en-US" sz="2400" dirty="0" smtClean="0"/>
              <a:t> as </a:t>
            </a:r>
            <a:r>
              <a:rPr lang="en-US" sz="2400" dirty="0"/>
              <a:t>a stationary signal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Take FT over each part</a:t>
            </a:r>
          </a:p>
        </p:txBody>
      </p:sp>
      <p:pic>
        <p:nvPicPr>
          <p:cNvPr id="6" name="Picture 4" descr="C:\School\cs291\presentation2\wav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3810000" cy="1608138"/>
          </a:xfrm>
          <a:prstGeom prst="rect">
            <a:avLst/>
          </a:prstGeom>
          <a:noFill/>
        </p:spPr>
      </p:pic>
      <p:pic>
        <p:nvPicPr>
          <p:cNvPr id="7" name="Picture 5" descr="C:\School\cs291\presentation2\wave_stf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581400" cy="1512888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2672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4"/>
          <a:srcRect r="34694"/>
          <a:stretch>
            <a:fillRect/>
          </a:stretch>
        </p:blipFill>
        <p:spPr bwMode="auto">
          <a:xfrm>
            <a:off x="4495800" y="5638800"/>
            <a:ext cx="932330" cy="990600"/>
          </a:xfrm>
          <a:prstGeom prst="rect">
            <a:avLst/>
          </a:prstGeom>
          <a:noFill/>
        </p:spPr>
      </p:pic>
      <p:pic>
        <p:nvPicPr>
          <p:cNvPr id="10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4"/>
          <a:srcRect r="34694"/>
          <a:stretch>
            <a:fillRect/>
          </a:stretch>
        </p:blipFill>
        <p:spPr bwMode="auto">
          <a:xfrm>
            <a:off x="5562600" y="5638800"/>
            <a:ext cx="932330" cy="990600"/>
          </a:xfrm>
          <a:prstGeom prst="rect">
            <a:avLst/>
          </a:prstGeom>
          <a:noFill/>
        </p:spPr>
      </p:pic>
      <p:pic>
        <p:nvPicPr>
          <p:cNvPr id="11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4"/>
          <a:srcRect r="34694"/>
          <a:stretch>
            <a:fillRect/>
          </a:stretch>
        </p:blipFill>
        <p:spPr bwMode="auto">
          <a:xfrm>
            <a:off x="6647330" y="5638800"/>
            <a:ext cx="932330" cy="9906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 rot="5400000">
            <a:off x="4953000" y="5029200"/>
            <a:ext cx="533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56769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6515100" y="5067300"/>
            <a:ext cx="609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54951" y="60387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STFT </a:t>
            </a:r>
            <a:r>
              <a:rPr lang="en-US" dirty="0"/>
              <a:t>Example</a:t>
            </a:r>
          </a:p>
        </p:txBody>
      </p:sp>
      <p:pic>
        <p:nvPicPr>
          <p:cNvPr id="51204" name="Picture 4" descr="C:\School\cs291\presentation2\stft_tim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2971800" cy="22161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5143500" y="3390900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191000" y="4419600"/>
            <a:ext cx="1981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172200" y="4419600"/>
            <a:ext cx="1905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24600" y="3048000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amplitude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7923" y="45836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frequency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19100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time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STFT </a:t>
            </a:r>
            <a:r>
              <a:rPr lang="en-US" dirty="0"/>
              <a:t>Example</a:t>
            </a:r>
          </a:p>
        </p:txBody>
      </p:sp>
      <p:pic>
        <p:nvPicPr>
          <p:cNvPr id="51204" name="Picture 4" descr="C:\School\cs291\presentation2\stft_tim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2971800" cy="2216150"/>
          </a:xfrm>
          <a:prstGeom prst="rect">
            <a:avLst/>
          </a:prstGeom>
          <a:noFill/>
        </p:spPr>
      </p:pic>
      <p:pic>
        <p:nvPicPr>
          <p:cNvPr id="51205" name="Picture 5" descr="C:\School\cs291\presentation2\stft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90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Resolution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419600"/>
          </a:xfrm>
        </p:spPr>
        <p:txBody>
          <a:bodyPr/>
          <a:lstStyle/>
          <a:p>
            <a:r>
              <a:rPr lang="en-US" dirty="0" smtClean="0"/>
              <a:t>How do we pick the window size?</a:t>
            </a:r>
          </a:p>
          <a:p>
            <a:r>
              <a:rPr lang="en-US" dirty="0" smtClean="0"/>
              <a:t>We can vary time and frequency accuracy</a:t>
            </a:r>
          </a:p>
          <a:p>
            <a:pPr lvl="1"/>
            <a:r>
              <a:rPr lang="en-US" dirty="0"/>
              <a:t>Narrow window:  good time resolution, poor frequency resolution</a:t>
            </a:r>
          </a:p>
          <a:p>
            <a:pPr lvl="1"/>
            <a:r>
              <a:rPr lang="en-US" dirty="0"/>
              <a:t>Wide window:  good</a:t>
            </a:r>
            <a:r>
              <a:rPr lang="en-US" dirty="0" smtClean="0"/>
              <a:t> frequency </a:t>
            </a:r>
            <a:r>
              <a:rPr lang="en-US" dirty="0"/>
              <a:t>resolution, </a:t>
            </a:r>
            <a:r>
              <a:rPr lang="en-US"/>
              <a:t>poor</a:t>
            </a:r>
            <a:r>
              <a:rPr lang="en-US" smtClean="0"/>
              <a:t> time </a:t>
            </a:r>
            <a:r>
              <a:rPr lang="en-US" dirty="0" smtClean="0"/>
              <a:t>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Varying the resolution</a:t>
            </a:r>
          </a:p>
        </p:txBody>
      </p:sp>
      <p:pic>
        <p:nvPicPr>
          <p:cNvPr id="53252" name="Picture 4" descr="C:\School\cs291\presentation2\stf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048000" cy="2330450"/>
          </a:xfrm>
          <a:prstGeom prst="rect">
            <a:avLst/>
          </a:prstGeom>
          <a:noFill/>
        </p:spPr>
      </p:pic>
      <p:pic>
        <p:nvPicPr>
          <p:cNvPr id="53257" name="Picture 9" descr="C:\School\cs291\presentation2\stft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059113" cy="2320925"/>
          </a:xfrm>
          <a:prstGeom prst="rect">
            <a:avLst/>
          </a:prstGeom>
          <a:noFill/>
        </p:spPr>
      </p:pic>
      <p:pic>
        <p:nvPicPr>
          <p:cNvPr id="53258" name="Picture 10" descr="C:\School\cs291\presentation2\stft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527550"/>
            <a:ext cx="3200400" cy="2330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5410200"/>
            <a:ext cx="164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Ideas?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3679874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52800"/>
            <a:ext cx="609600" cy="46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035056"/>
            <a:ext cx="609600" cy="46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720856"/>
            <a:ext cx="609600" cy="46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406656"/>
            <a:ext cx="609600" cy="460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016256"/>
            <a:ext cx="609600" cy="460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1799" y="2528129"/>
            <a:ext cx="93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514600"/>
            <a:ext cx="137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Wavelets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598" y="2514600"/>
            <a:ext cx="44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772400" cy="685800"/>
          </a:xfrm>
        </p:spPr>
        <p:txBody>
          <a:bodyPr/>
          <a:lstStyle/>
          <a:p>
            <a:r>
              <a:rPr lang="en-US" sz="2800" dirty="0" smtClean="0"/>
              <a:t>Wavelets </a:t>
            </a:r>
            <a:r>
              <a:rPr lang="en-US" sz="2800" b="1" i="1" dirty="0" smtClean="0"/>
              <a:t>respond</a:t>
            </a:r>
            <a:r>
              <a:rPr lang="en-US" sz="2800" dirty="0" smtClean="0"/>
              <a:t> to signals that are similar</a:t>
            </a:r>
            <a:endParaRPr lang="en-US" sz="2800" b="1" i="1" dirty="0"/>
          </a:p>
        </p:txBody>
      </p:sp>
      <p:pic>
        <p:nvPicPr>
          <p:cNvPr id="4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3962400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response</a:t>
            </a:r>
            <a:endParaRPr lang="en-US" dirty="0"/>
          </a:p>
        </p:txBody>
      </p:sp>
      <p:pic>
        <p:nvPicPr>
          <p:cNvPr id="4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 l="53846" b="51541"/>
          <a:stretch>
            <a:fillRect/>
          </a:stretch>
        </p:blipFill>
        <p:spPr bwMode="auto">
          <a:xfrm>
            <a:off x="381000" y="4800600"/>
            <a:ext cx="1828800" cy="14478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 bwMode="auto">
          <a:xfrm>
            <a:off x="3657600" y="3886200"/>
            <a:ext cx="3886200" cy="990600"/>
          </a:xfrm>
          <a:custGeom>
            <a:avLst/>
            <a:gdLst>
              <a:gd name="connsiteX0" fmla="*/ 0 w 4798130"/>
              <a:gd name="connsiteY0" fmla="*/ 485257 h 1379886"/>
              <a:gd name="connsiteX1" fmla="*/ 263568 w 4798130"/>
              <a:gd name="connsiteY1" fmla="*/ 1012449 h 1379886"/>
              <a:gd name="connsiteX2" fmla="*/ 407332 w 4798130"/>
              <a:gd name="connsiteY2" fmla="*/ 940559 h 1379886"/>
              <a:gd name="connsiteX3" fmla="*/ 778723 w 4798130"/>
              <a:gd name="connsiteY3" fmla="*/ 329495 h 1379886"/>
              <a:gd name="connsiteX4" fmla="*/ 1269917 w 4798130"/>
              <a:gd name="connsiteY4" fmla="*/ 1120284 h 1379886"/>
              <a:gd name="connsiteX5" fmla="*/ 1761111 w 4798130"/>
              <a:gd name="connsiteY5" fmla="*/ 173733 h 1379886"/>
              <a:gd name="connsiteX6" fmla="*/ 2372109 w 4798130"/>
              <a:gd name="connsiteY6" fmla="*/ 1359917 h 1379886"/>
              <a:gd name="connsiteX7" fmla="*/ 3031028 w 4798130"/>
              <a:gd name="connsiteY7" fmla="*/ 53917 h 1379886"/>
              <a:gd name="connsiteX8" fmla="*/ 3378458 w 4798130"/>
              <a:gd name="connsiteY8" fmla="*/ 1036413 h 1379886"/>
              <a:gd name="connsiteX9" fmla="*/ 4109259 w 4798130"/>
              <a:gd name="connsiteY9" fmla="*/ 101844 h 1379886"/>
              <a:gd name="connsiteX10" fmla="*/ 4708277 w 4798130"/>
              <a:gd name="connsiteY10" fmla="*/ 1024431 h 1379886"/>
              <a:gd name="connsiteX11" fmla="*/ 4648375 w 4798130"/>
              <a:gd name="connsiteY11" fmla="*/ 1024431 h 1379886"/>
              <a:gd name="connsiteX12" fmla="*/ 4744218 w 4798130"/>
              <a:gd name="connsiteY12" fmla="*/ 1072358 h 1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8130" h="1379886">
                <a:moveTo>
                  <a:pt x="0" y="485257"/>
                </a:moveTo>
                <a:cubicBezTo>
                  <a:pt x="97839" y="710911"/>
                  <a:pt x="195679" y="936565"/>
                  <a:pt x="263568" y="1012449"/>
                </a:cubicBezTo>
                <a:cubicBezTo>
                  <a:pt x="331457" y="1088333"/>
                  <a:pt x="321473" y="1054385"/>
                  <a:pt x="407332" y="940559"/>
                </a:cubicBezTo>
                <a:cubicBezTo>
                  <a:pt x="493191" y="826733"/>
                  <a:pt x="634959" y="299541"/>
                  <a:pt x="778723" y="329495"/>
                </a:cubicBezTo>
                <a:cubicBezTo>
                  <a:pt x="922487" y="359449"/>
                  <a:pt x="1106186" y="1146244"/>
                  <a:pt x="1269917" y="1120284"/>
                </a:cubicBezTo>
                <a:cubicBezTo>
                  <a:pt x="1433648" y="1094324"/>
                  <a:pt x="1577412" y="133794"/>
                  <a:pt x="1761111" y="173733"/>
                </a:cubicBezTo>
                <a:cubicBezTo>
                  <a:pt x="1944810" y="213672"/>
                  <a:pt x="2160456" y="1379886"/>
                  <a:pt x="2372109" y="1359917"/>
                </a:cubicBezTo>
                <a:cubicBezTo>
                  <a:pt x="2583762" y="1339948"/>
                  <a:pt x="2863303" y="107834"/>
                  <a:pt x="3031028" y="53917"/>
                </a:cubicBezTo>
                <a:cubicBezTo>
                  <a:pt x="3198753" y="0"/>
                  <a:pt x="3198753" y="1028425"/>
                  <a:pt x="3378458" y="1036413"/>
                </a:cubicBezTo>
                <a:cubicBezTo>
                  <a:pt x="3558163" y="1044401"/>
                  <a:pt x="3887623" y="103841"/>
                  <a:pt x="4109259" y="101844"/>
                </a:cubicBezTo>
                <a:cubicBezTo>
                  <a:pt x="4330895" y="99847"/>
                  <a:pt x="4618424" y="870667"/>
                  <a:pt x="4708277" y="1024431"/>
                </a:cubicBezTo>
                <a:cubicBezTo>
                  <a:pt x="4798130" y="1178195"/>
                  <a:pt x="4642385" y="1016443"/>
                  <a:pt x="4648375" y="1024431"/>
                </a:cubicBezTo>
                <a:cubicBezTo>
                  <a:pt x="4654365" y="1032419"/>
                  <a:pt x="4744218" y="1072358"/>
                  <a:pt x="4744218" y="1072358"/>
                </a:cubicBezTo>
              </a:path>
            </a:pathLst>
          </a:cu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2098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wavelet responds to signals that are similar to the wavelet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 bwMode="auto">
          <a:xfrm rot="20199842">
            <a:off x="2494670" y="4643115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130827">
            <a:off x="2418469" y="5481316"/>
            <a:ext cx="838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49580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352800" y="6018212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3580606" y="5637212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962400" y="5256212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572000" y="6019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47998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181600" y="5257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41902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91200" y="6019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60190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400800" y="5257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54094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response</a:t>
            </a:r>
            <a:endParaRPr lang="en-US" dirty="0"/>
          </a:p>
        </p:txBody>
      </p:sp>
      <p:pic>
        <p:nvPicPr>
          <p:cNvPr id="4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 l="53846" b="51541"/>
          <a:stretch>
            <a:fillRect/>
          </a:stretch>
        </p:blipFill>
        <p:spPr bwMode="auto">
          <a:xfrm>
            <a:off x="381000" y="4800600"/>
            <a:ext cx="1828800" cy="14478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 bwMode="auto">
          <a:xfrm>
            <a:off x="3657600" y="3886200"/>
            <a:ext cx="3886200" cy="990600"/>
          </a:xfrm>
          <a:custGeom>
            <a:avLst/>
            <a:gdLst>
              <a:gd name="connsiteX0" fmla="*/ 0 w 4798130"/>
              <a:gd name="connsiteY0" fmla="*/ 485257 h 1379886"/>
              <a:gd name="connsiteX1" fmla="*/ 263568 w 4798130"/>
              <a:gd name="connsiteY1" fmla="*/ 1012449 h 1379886"/>
              <a:gd name="connsiteX2" fmla="*/ 407332 w 4798130"/>
              <a:gd name="connsiteY2" fmla="*/ 940559 h 1379886"/>
              <a:gd name="connsiteX3" fmla="*/ 778723 w 4798130"/>
              <a:gd name="connsiteY3" fmla="*/ 329495 h 1379886"/>
              <a:gd name="connsiteX4" fmla="*/ 1269917 w 4798130"/>
              <a:gd name="connsiteY4" fmla="*/ 1120284 h 1379886"/>
              <a:gd name="connsiteX5" fmla="*/ 1761111 w 4798130"/>
              <a:gd name="connsiteY5" fmla="*/ 173733 h 1379886"/>
              <a:gd name="connsiteX6" fmla="*/ 2372109 w 4798130"/>
              <a:gd name="connsiteY6" fmla="*/ 1359917 h 1379886"/>
              <a:gd name="connsiteX7" fmla="*/ 3031028 w 4798130"/>
              <a:gd name="connsiteY7" fmla="*/ 53917 h 1379886"/>
              <a:gd name="connsiteX8" fmla="*/ 3378458 w 4798130"/>
              <a:gd name="connsiteY8" fmla="*/ 1036413 h 1379886"/>
              <a:gd name="connsiteX9" fmla="*/ 4109259 w 4798130"/>
              <a:gd name="connsiteY9" fmla="*/ 101844 h 1379886"/>
              <a:gd name="connsiteX10" fmla="*/ 4708277 w 4798130"/>
              <a:gd name="connsiteY10" fmla="*/ 1024431 h 1379886"/>
              <a:gd name="connsiteX11" fmla="*/ 4648375 w 4798130"/>
              <a:gd name="connsiteY11" fmla="*/ 1024431 h 1379886"/>
              <a:gd name="connsiteX12" fmla="*/ 4744218 w 4798130"/>
              <a:gd name="connsiteY12" fmla="*/ 1072358 h 1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8130" h="1379886">
                <a:moveTo>
                  <a:pt x="0" y="485257"/>
                </a:moveTo>
                <a:cubicBezTo>
                  <a:pt x="97839" y="710911"/>
                  <a:pt x="195679" y="936565"/>
                  <a:pt x="263568" y="1012449"/>
                </a:cubicBezTo>
                <a:cubicBezTo>
                  <a:pt x="331457" y="1088333"/>
                  <a:pt x="321473" y="1054385"/>
                  <a:pt x="407332" y="940559"/>
                </a:cubicBezTo>
                <a:cubicBezTo>
                  <a:pt x="493191" y="826733"/>
                  <a:pt x="634959" y="299541"/>
                  <a:pt x="778723" y="329495"/>
                </a:cubicBezTo>
                <a:cubicBezTo>
                  <a:pt x="922487" y="359449"/>
                  <a:pt x="1106186" y="1146244"/>
                  <a:pt x="1269917" y="1120284"/>
                </a:cubicBezTo>
                <a:cubicBezTo>
                  <a:pt x="1433648" y="1094324"/>
                  <a:pt x="1577412" y="133794"/>
                  <a:pt x="1761111" y="173733"/>
                </a:cubicBezTo>
                <a:cubicBezTo>
                  <a:pt x="1944810" y="213672"/>
                  <a:pt x="2160456" y="1379886"/>
                  <a:pt x="2372109" y="1359917"/>
                </a:cubicBezTo>
                <a:cubicBezTo>
                  <a:pt x="2583762" y="1339948"/>
                  <a:pt x="2863303" y="107834"/>
                  <a:pt x="3031028" y="53917"/>
                </a:cubicBezTo>
                <a:cubicBezTo>
                  <a:pt x="3198753" y="0"/>
                  <a:pt x="3198753" y="1028425"/>
                  <a:pt x="3378458" y="1036413"/>
                </a:cubicBezTo>
                <a:cubicBezTo>
                  <a:pt x="3558163" y="1044401"/>
                  <a:pt x="3887623" y="103841"/>
                  <a:pt x="4109259" y="101844"/>
                </a:cubicBezTo>
                <a:cubicBezTo>
                  <a:pt x="4330895" y="99847"/>
                  <a:pt x="4618424" y="870667"/>
                  <a:pt x="4708277" y="1024431"/>
                </a:cubicBezTo>
                <a:cubicBezTo>
                  <a:pt x="4798130" y="1178195"/>
                  <a:pt x="4642385" y="1016443"/>
                  <a:pt x="4648375" y="1024431"/>
                </a:cubicBezTo>
                <a:cubicBezTo>
                  <a:pt x="4654365" y="1032419"/>
                  <a:pt x="4744218" y="1072358"/>
                  <a:pt x="4744218" y="1072358"/>
                </a:cubicBezTo>
              </a:path>
            </a:pathLst>
          </a:cu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438400"/>
            <a:ext cx="236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Scale matters!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 bwMode="auto">
          <a:xfrm rot="20199842">
            <a:off x="2494670" y="4643115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130827">
            <a:off x="2418469" y="5481316"/>
            <a:ext cx="838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49580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429000" y="5181600"/>
            <a:ext cx="4492630" cy="1092327"/>
          </a:xfrm>
          <a:custGeom>
            <a:avLst/>
            <a:gdLst>
              <a:gd name="connsiteX0" fmla="*/ 0 w 4492630"/>
              <a:gd name="connsiteY0" fmla="*/ 503229 h 1092327"/>
              <a:gd name="connsiteX1" fmla="*/ 970408 w 4492630"/>
              <a:gd name="connsiteY1" fmla="*/ 982495 h 1092327"/>
              <a:gd name="connsiteX2" fmla="*/ 2479932 w 4492630"/>
              <a:gd name="connsiteY2" fmla="*/ 0 h 1092327"/>
              <a:gd name="connsiteX3" fmla="*/ 3845691 w 4492630"/>
              <a:gd name="connsiteY3" fmla="*/ 982495 h 1092327"/>
              <a:gd name="connsiteX4" fmla="*/ 4492630 w 4492630"/>
              <a:gd name="connsiteY4" fmla="*/ 658991 h 10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30" h="1092327">
                <a:moveTo>
                  <a:pt x="0" y="503229"/>
                </a:moveTo>
                <a:cubicBezTo>
                  <a:pt x="278543" y="784798"/>
                  <a:pt x="557086" y="1066367"/>
                  <a:pt x="970408" y="982495"/>
                </a:cubicBezTo>
                <a:cubicBezTo>
                  <a:pt x="1383730" y="898624"/>
                  <a:pt x="2000718" y="0"/>
                  <a:pt x="2479932" y="0"/>
                </a:cubicBezTo>
                <a:cubicBezTo>
                  <a:pt x="2959146" y="0"/>
                  <a:pt x="3510241" y="872663"/>
                  <a:pt x="3845691" y="982495"/>
                </a:cubicBezTo>
                <a:cubicBezTo>
                  <a:pt x="4181141" y="1092327"/>
                  <a:pt x="4492630" y="658991"/>
                  <a:pt x="4492630" y="658991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</a:t>
            </a:r>
            <a:r>
              <a:rPr lang="en-US" dirty="0"/>
              <a:t>Transform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Idea:  Take a wavelet and vary scale</a:t>
            </a:r>
          </a:p>
          <a:p>
            <a:pPr>
              <a:lnSpc>
                <a:spcPct val="90000"/>
              </a:lnSpc>
            </a:pPr>
            <a:r>
              <a:rPr lang="en-US" dirty="0"/>
              <a:t>Check response of varying scales on signal</a:t>
            </a:r>
          </a:p>
        </p:txBody>
      </p:sp>
      <p:pic>
        <p:nvPicPr>
          <p:cNvPr id="55300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657600"/>
            <a:ext cx="3962400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Example: Scale 1</a:t>
            </a:r>
          </a:p>
        </p:txBody>
      </p:sp>
      <p:pic>
        <p:nvPicPr>
          <p:cNvPr id="56324" name="Picture 4" descr="C:\School\cs291\presentation2\wt_tim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105400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Example: Scale 2</a:t>
            </a:r>
          </a:p>
        </p:txBody>
      </p:sp>
      <p:pic>
        <p:nvPicPr>
          <p:cNvPr id="57347" name="Picture 3" descr="C:\School\cs291\presentation2\wt_time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257800" cy="437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Example: Scale 3</a:t>
            </a:r>
          </a:p>
        </p:txBody>
      </p:sp>
      <p:pic>
        <p:nvPicPr>
          <p:cNvPr id="58371" name="Picture 3" descr="C:\School\cs291\presentation2\wt_time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5410200" cy="449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</a:t>
            </a:r>
          </a:p>
        </p:txBody>
      </p:sp>
      <p:pic>
        <p:nvPicPr>
          <p:cNvPr id="60419" name="Picture 3" descr="C:\School\cs291\presentation2\wt_time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048000" cy="2466975"/>
          </a:xfrm>
          <a:prstGeom prst="rect">
            <a:avLst/>
          </a:prstGeom>
          <a:noFill/>
        </p:spPr>
      </p:pic>
      <p:pic>
        <p:nvPicPr>
          <p:cNvPr id="60420" name="Picture 4" descr="C:\School\cs291\presentation2\wt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362200"/>
            <a:ext cx="5334000" cy="4098925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297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 = 1/frequency</a:t>
            </a:r>
          </a:p>
          <a:p>
            <a:pPr>
              <a:spcBef>
                <a:spcPct val="50000"/>
              </a:spcBef>
            </a:pPr>
            <a:r>
              <a:rPr lang="en-US"/>
              <a:t>Translation </a:t>
            </a:r>
            <a:r>
              <a:rPr lang="en-US">
                <a:sym typeface="Symbol" pitchFamily="-110" charset="2"/>
              </a:rPr>
              <a:t> Time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Wavelet Transform (DWT)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828800"/>
          </a:xfrm>
        </p:spPr>
        <p:txBody>
          <a:bodyPr/>
          <a:lstStyle/>
          <a:p>
            <a:r>
              <a:rPr lang="en-US" dirty="0" smtClean="0"/>
              <a:t>Wavelets come </a:t>
            </a:r>
            <a:r>
              <a:rPr lang="en-US" dirty="0"/>
              <a:t>in pairs (high pass and low pass filter)</a:t>
            </a:r>
          </a:p>
          <a:p>
            <a:r>
              <a:rPr lang="en-US" dirty="0"/>
              <a:t>Split signal with filter and </a:t>
            </a:r>
            <a:r>
              <a:rPr lang="en-US" dirty="0" err="1"/>
              <a:t>downsample</a:t>
            </a:r>
            <a:endParaRPr lang="en-US" dirty="0"/>
          </a:p>
        </p:txBody>
      </p:sp>
      <p:pic>
        <p:nvPicPr>
          <p:cNvPr id="59397" name="Picture 5" descr="C:\School\cs291\presentation2\wavel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86200"/>
            <a:ext cx="4114800" cy="26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DWT cont.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066800"/>
          </a:xfrm>
        </p:spPr>
        <p:txBody>
          <a:bodyPr/>
          <a:lstStyle/>
          <a:p>
            <a:r>
              <a:rPr lang="en-US" dirty="0"/>
              <a:t>Continue this process on the</a:t>
            </a:r>
            <a:r>
              <a:rPr lang="en-US" dirty="0" smtClean="0"/>
              <a:t> low </a:t>
            </a:r>
            <a:r>
              <a:rPr lang="en-US" dirty="0"/>
              <a:t>frequency portion of the signal</a:t>
            </a:r>
          </a:p>
        </p:txBody>
      </p:sp>
      <p:pic>
        <p:nvPicPr>
          <p:cNvPr id="63493" name="Picture 5" descr="C:\School\cs291\presentation2\wavele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7315200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DWT Example</a:t>
            </a:r>
          </a:p>
        </p:txBody>
      </p:sp>
      <p:pic>
        <p:nvPicPr>
          <p:cNvPr id="64516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368" y="2133600"/>
            <a:ext cx="4405313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2133600"/>
            <a:ext cx="107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signal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low frequency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09600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high frequency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7010400" y="3733800"/>
            <a:ext cx="228600" cy="1905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did this solve the resolution problem?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01000" cy="1143000"/>
          </a:xfrm>
        </p:spPr>
        <p:txBody>
          <a:bodyPr/>
          <a:lstStyle/>
          <a:p>
            <a:r>
              <a:rPr lang="en-US" sz="2800"/>
              <a:t>Higher frequency resolution at high frequencies</a:t>
            </a:r>
          </a:p>
          <a:p>
            <a:r>
              <a:rPr lang="en-US" sz="2800"/>
              <a:t>Higher time frequency at low frequencies</a:t>
            </a:r>
          </a:p>
        </p:txBody>
      </p:sp>
      <p:pic>
        <p:nvPicPr>
          <p:cNvPr id="65541" name="Picture 5" descr="C:\School\cs291\presentation2\wt_resolution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00400"/>
            <a:ext cx="41910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retrieval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3581400"/>
            <a:ext cx="533400" cy="685800"/>
            <a:chOff x="1143000" y="3048000"/>
            <a:chExt cx="533400" cy="685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676400" y="3962400"/>
            <a:ext cx="533400" cy="685800"/>
            <a:chOff x="1143000" y="3048000"/>
            <a:chExt cx="5334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990600" y="4495800"/>
            <a:ext cx="533400" cy="685800"/>
            <a:chOff x="1143000" y="3048000"/>
            <a:chExt cx="533400" cy="685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2057400" y="4800600"/>
            <a:ext cx="533400" cy="685800"/>
            <a:chOff x="1143000" y="3048000"/>
            <a:chExt cx="533400" cy="6858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1295400" y="5486400"/>
            <a:ext cx="533400" cy="685800"/>
            <a:chOff x="1143000" y="3048000"/>
            <a:chExt cx="533400" cy="6858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133600" y="5715000"/>
            <a:ext cx="533400" cy="685800"/>
            <a:chOff x="1143000" y="3048000"/>
            <a:chExt cx="533400" cy="6858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514600" y="3810000"/>
            <a:ext cx="533400" cy="685800"/>
            <a:chOff x="1143000" y="3048000"/>
            <a:chExt cx="533400" cy="6858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2819400" y="4724400"/>
            <a:ext cx="533400" cy="685800"/>
            <a:chOff x="1143000" y="3048000"/>
            <a:chExt cx="533400" cy="6858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940160" y="2362200"/>
            <a:ext cx="1879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retrieval</a:t>
            </a:r>
          </a:p>
          <a:p>
            <a:r>
              <a:rPr lang="en-US" dirty="0" smtClean="0"/>
              <a:t>corpus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664560" y="2362200"/>
            <a:ext cx="2119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retrieval</a:t>
            </a:r>
          </a:p>
          <a:p>
            <a:r>
              <a:rPr lang="en-US" dirty="0" smtClean="0"/>
              <a:t>corpus</a:t>
            </a:r>
            <a:endParaRPr lang="en-US" dirty="0"/>
          </a:p>
        </p:txBody>
      </p:sp>
      <p:pic>
        <p:nvPicPr>
          <p:cNvPr id="71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4953000" y="3352800"/>
            <a:ext cx="1295400" cy="657633"/>
          </a:xfrm>
          <a:prstGeom prst="rect">
            <a:avLst/>
          </a:prstGeom>
          <a:noFill/>
        </p:spPr>
      </p:pic>
      <p:pic>
        <p:nvPicPr>
          <p:cNvPr id="7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3200400"/>
            <a:ext cx="1295400" cy="657633"/>
          </a:xfrm>
          <a:prstGeom prst="rect">
            <a:avLst/>
          </a:prstGeom>
          <a:noFill/>
        </p:spPr>
      </p:pic>
      <p:pic>
        <p:nvPicPr>
          <p:cNvPr id="73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5867400" y="4114800"/>
            <a:ext cx="1295400" cy="657633"/>
          </a:xfrm>
          <a:prstGeom prst="rect">
            <a:avLst/>
          </a:prstGeom>
          <a:noFill/>
        </p:spPr>
      </p:pic>
      <p:pic>
        <p:nvPicPr>
          <p:cNvPr id="7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4876800" y="5057367"/>
            <a:ext cx="1295400" cy="657633"/>
          </a:xfrm>
          <a:prstGeom prst="rect">
            <a:avLst/>
          </a:prstGeom>
          <a:noFill/>
        </p:spPr>
      </p:pic>
      <p:pic>
        <p:nvPicPr>
          <p:cNvPr id="7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7162800" y="4953000"/>
            <a:ext cx="1295400" cy="657633"/>
          </a:xfrm>
          <a:prstGeom prst="rect">
            <a:avLst/>
          </a:prstGeom>
          <a:noFill/>
        </p:spPr>
      </p:pic>
      <p:pic>
        <p:nvPicPr>
          <p:cNvPr id="7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172200" y="5791200"/>
            <a:ext cx="1295400" cy="65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4114800"/>
          </a:xfrm>
        </p:spPr>
        <p:txBody>
          <a:bodyPr/>
          <a:lstStyle/>
          <a:p>
            <a:r>
              <a:rPr lang="en-US" sz="2800" dirty="0" smtClean="0"/>
              <a:t>All these transforms help us understand how the frequencies changes over time</a:t>
            </a:r>
          </a:p>
          <a:p>
            <a:r>
              <a:rPr lang="en-US" sz="2800" dirty="0"/>
              <a:t>Features extraction:</a:t>
            </a:r>
          </a:p>
          <a:p>
            <a:pPr lvl="1"/>
            <a:r>
              <a:rPr lang="en-US" sz="2400" dirty="0"/>
              <a:t>Mel-frequency </a:t>
            </a:r>
            <a:r>
              <a:rPr lang="en-US" sz="2400" dirty="0" err="1"/>
              <a:t>cepstral</a:t>
            </a:r>
            <a:r>
              <a:rPr lang="en-US" sz="2400" dirty="0"/>
              <a:t> coefficients (</a:t>
            </a:r>
            <a:r>
              <a:rPr lang="en-US" sz="2400" dirty="0" err="1"/>
              <a:t>MFCCs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Attempt to mimic human ear</a:t>
            </a:r>
          </a:p>
          <a:p>
            <a:pPr lvl="1"/>
            <a:r>
              <a:rPr lang="en-US" dirty="0" smtClean="0"/>
              <a:t>Surface features (texture, timbre, instrumentation)</a:t>
            </a:r>
          </a:p>
          <a:p>
            <a:pPr lvl="2"/>
            <a:r>
              <a:rPr lang="en-US" dirty="0" smtClean="0"/>
              <a:t>Capture frequency statistics of STFT</a:t>
            </a:r>
          </a:p>
          <a:p>
            <a:pPr lvl="1"/>
            <a:r>
              <a:rPr lang="en-US" dirty="0" smtClean="0"/>
              <a:t>Rhythm features (</a:t>
            </a:r>
            <a:r>
              <a:rPr lang="en-US" dirty="0" err="1" smtClean="0"/>
              <a:t>i.e</a:t>
            </a:r>
            <a:r>
              <a:rPr lang="en-US" dirty="0" smtClean="0"/>
              <a:t> the “beat”)</a:t>
            </a:r>
          </a:p>
          <a:p>
            <a:pPr lvl="2"/>
            <a:r>
              <a:rPr lang="en-US" dirty="0" smtClean="0"/>
              <a:t>Characteristics of low-frequency wavelets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04800" y="5943600"/>
            <a:ext cx="9677400" cy="1143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Classification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153400" cy="4495800"/>
          </a:xfrm>
        </p:spPr>
        <p:txBody>
          <a:bodyPr/>
          <a:lstStyle/>
          <a:p>
            <a:r>
              <a:rPr lang="en-US" sz="2800" dirty="0" smtClean="0"/>
              <a:t>Data</a:t>
            </a:r>
          </a:p>
          <a:p>
            <a:pPr lvl="1"/>
            <a:r>
              <a:rPr lang="en-US" sz="2400" dirty="0" smtClean="0"/>
              <a:t>Audio </a:t>
            </a:r>
            <a:r>
              <a:rPr lang="en-US" sz="2400" dirty="0"/>
              <a:t>collected from radio, CDs and Web</a:t>
            </a:r>
            <a:endParaRPr lang="en-US" sz="2400" dirty="0" smtClean="0"/>
          </a:p>
          <a:p>
            <a:pPr lvl="2"/>
            <a:r>
              <a:rPr lang="en-US" sz="2000" dirty="0"/>
              <a:t>G</a:t>
            </a:r>
            <a:r>
              <a:rPr lang="en-US" sz="2000" dirty="0" smtClean="0"/>
              <a:t>enres: classic, country, </a:t>
            </a:r>
            <a:r>
              <a:rPr lang="en-US" sz="2000" dirty="0" err="1" smtClean="0"/>
              <a:t>hiphop</a:t>
            </a:r>
            <a:r>
              <a:rPr lang="en-US" sz="2000" dirty="0" smtClean="0"/>
              <a:t>, jazz, rock</a:t>
            </a:r>
            <a:endParaRPr lang="en-US" sz="2800" dirty="0" smtClean="0"/>
          </a:p>
          <a:p>
            <a:pPr lvl="2"/>
            <a:r>
              <a:rPr lang="en-US" sz="2000" dirty="0"/>
              <a:t>S</a:t>
            </a:r>
            <a:r>
              <a:rPr lang="en-US" sz="2000" dirty="0" smtClean="0"/>
              <a:t>peech vs. music</a:t>
            </a:r>
          </a:p>
          <a:p>
            <a:pPr lvl="2"/>
            <a:r>
              <a:rPr lang="en-US" sz="2000" dirty="0" smtClean="0"/>
              <a:t>4-types of classical music</a:t>
            </a:r>
          </a:p>
          <a:p>
            <a:pPr lvl="1"/>
            <a:r>
              <a:rPr lang="en-US" sz="2400" dirty="0" smtClean="0"/>
              <a:t>50 </a:t>
            </a:r>
            <a:r>
              <a:rPr lang="en-US" sz="2400" dirty="0"/>
              <a:t>samples for each class, 30 sec.</a:t>
            </a:r>
            <a:r>
              <a:rPr lang="en-US" sz="2400" dirty="0" smtClean="0"/>
              <a:t> long</a:t>
            </a:r>
          </a:p>
          <a:p>
            <a:pPr lvl="1"/>
            <a:r>
              <a:rPr lang="en-US" sz="2400" dirty="0" smtClean="0"/>
              <a:t>Task is to predict the genre of the clip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Extract features</a:t>
            </a:r>
          </a:p>
          <a:p>
            <a:pPr lvl="1"/>
            <a:r>
              <a:rPr lang="en-US" dirty="0" smtClean="0"/>
              <a:t>Learn genre classifier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Results</a:t>
            </a:r>
          </a:p>
        </p:txBody>
      </p:sp>
      <p:graphicFrame>
        <p:nvGraphicFramePr>
          <p:cNvPr id="76832" name="Group 32"/>
          <p:cNvGraphicFramePr>
            <a:graphicFrameLocks noGrp="1"/>
          </p:cNvGraphicFramePr>
          <p:nvPr/>
        </p:nvGraphicFramePr>
        <p:xfrm>
          <a:off x="838200" y="2286000"/>
          <a:ext cx="6096000" cy="3048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Music vs. Speech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Genres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Random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50%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Classifier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-110" charset="0"/>
                        </a:rPr>
                        <a:t>86%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-110" charset="0"/>
                        </a:rPr>
                        <a:t>62%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-110" charset="0"/>
                        </a:rPr>
                        <a:t>76%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r>
              <a:rPr lang="en-US" dirty="0"/>
              <a:t> </a:t>
            </a:r>
            <a:r>
              <a:rPr lang="en-US" dirty="0" smtClean="0"/>
              <a:t>Musical </a:t>
            </a:r>
            <a:r>
              <a:rPr lang="en-US" dirty="0"/>
              <a:t>Genres</a:t>
            </a:r>
          </a:p>
        </p:txBody>
      </p:sp>
      <p:graphicFrame>
        <p:nvGraphicFramePr>
          <p:cNvPr id="74899" name="Group 147"/>
          <p:cNvGraphicFramePr>
            <a:graphicFrameLocks noGrp="1"/>
          </p:cNvGraphicFramePr>
          <p:nvPr/>
        </p:nvGraphicFramePr>
        <p:xfrm>
          <a:off x="381000" y="2133600"/>
          <a:ext cx="8305800" cy="4064001"/>
        </p:xfrm>
        <a:graphic>
          <a:graphicData uri="http://schemas.openxmlformats.org/drawingml/2006/table">
            <a:tbl>
              <a:tblPr/>
              <a:tblGrid>
                <a:gridCol w="1371600"/>
                <a:gridCol w="1447800"/>
                <a:gridCol w="1447800"/>
                <a:gridCol w="1066800"/>
                <a:gridCol w="1295400"/>
                <a:gridCol w="838200"/>
                <a:gridCol w="8382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900" name="Text Box 148"/>
          <p:cNvSpPr txBox="1">
            <a:spLocks noChangeArrowheads="1"/>
          </p:cNvSpPr>
          <p:nvPr/>
        </p:nvSpPr>
        <p:spPr bwMode="auto">
          <a:xfrm>
            <a:off x="29718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Pseudo-confusion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 Classical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00400" y="579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Confusion matrix</a:t>
            </a:r>
          </a:p>
        </p:txBody>
      </p:sp>
      <p:graphicFrame>
        <p:nvGraphicFramePr>
          <p:cNvPr id="75828" name="Group 52"/>
          <p:cNvGraphicFramePr>
            <a:graphicFrameLocks noGrp="1"/>
          </p:cNvGraphicFramePr>
          <p:nvPr/>
        </p:nvGraphicFramePr>
        <p:xfrm>
          <a:off x="457200" y="3048000"/>
          <a:ext cx="8382000" cy="2286000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Choral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Orchestral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Piano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Choral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Orchestral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Piano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Robi</a:t>
            </a:r>
            <a:r>
              <a:rPr lang="en-US" dirty="0"/>
              <a:t> </a:t>
            </a:r>
            <a:r>
              <a:rPr lang="en-US" dirty="0" err="1"/>
              <a:t>Polikar</a:t>
            </a:r>
            <a:r>
              <a:rPr lang="en-US" dirty="0"/>
              <a:t> for his</a:t>
            </a:r>
            <a:r>
              <a:rPr lang="en-US" dirty="0" smtClean="0"/>
              <a:t> old tutorial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http://www.public.iastate.edu/~rpolikar/WAVELETS/WTtutorial.html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Musical surface features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What we’d like to do: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Represents </a:t>
            </a:r>
            <a:r>
              <a:rPr lang="en-US" sz="2400" dirty="0"/>
              <a:t>characteristics of music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Texture	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Pitch</a:t>
            </a:r>
            <a:endParaRPr lang="en-US" sz="16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Timbre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Instrumentation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We need to quantify these things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Statistics that describe frequency </a:t>
            </a:r>
            <a:r>
              <a:rPr lang="en-US" sz="2400" dirty="0"/>
              <a:t>distribution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Average frequency	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hape of the distribution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Number zero Crossings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Rhythm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Surface Features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Signal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553200" y="2209800"/>
            <a:ext cx="2590800" cy="1006475"/>
            <a:chOff x="4128" y="1680"/>
            <a:chExt cx="1632" cy="634"/>
          </a:xfrm>
        </p:grpSpPr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4368" y="1680"/>
              <a:ext cx="13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Calculate mean and std. dev. over windows</a:t>
              </a:r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4128" y="19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8618" name="Picture 10" descr="C:\School\cs291\presentation2\wav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2133600" cy="1038225"/>
          </a:xfrm>
          <a:prstGeom prst="rect">
            <a:avLst/>
          </a:prstGeom>
          <a:noFill/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71600" y="2209800"/>
            <a:ext cx="3048000" cy="2643188"/>
            <a:chOff x="864" y="1680"/>
            <a:chExt cx="1920" cy="1665"/>
          </a:xfrm>
        </p:grpSpPr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864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1104" y="1680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Divide into windows</a:t>
              </a:r>
            </a:p>
          </p:txBody>
        </p:sp>
        <p:pic>
          <p:nvPicPr>
            <p:cNvPr id="68612" name="Picture 4" descr="C:\School\cs291\presentation2\wav1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2784"/>
              <a:ext cx="1152" cy="561"/>
            </a:xfrm>
            <a:prstGeom prst="rect">
              <a:avLst/>
            </a:prstGeom>
            <a:noFill/>
          </p:spPr>
        </p:pic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864" y="2688"/>
              <a:ext cx="19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1056" y="29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124200" y="2286000"/>
            <a:ext cx="3048000" cy="2571750"/>
            <a:chOff x="1968" y="1728"/>
            <a:chExt cx="1920" cy="1620"/>
          </a:xfrm>
        </p:grpSpPr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2208" y="1728"/>
              <a:ext cx="7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FFT </a:t>
              </a:r>
              <a:r>
                <a:rPr lang="en-US" sz="2000" dirty="0"/>
                <a:t>over window</a:t>
              </a:r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>
              <a:off x="196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8630" name="Picture 22" descr="C:\School\cs291\presentation2\figure1_6mod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2736"/>
              <a:ext cx="864" cy="612"/>
            </a:xfrm>
            <a:prstGeom prst="rect">
              <a:avLst/>
            </a:prstGeom>
            <a:noFill/>
          </p:spPr>
        </p:pic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2784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724400" y="2133600"/>
            <a:ext cx="2819400" cy="2560638"/>
            <a:chOff x="2976" y="1632"/>
            <a:chExt cx="1776" cy="1613"/>
          </a:xfrm>
        </p:grpSpPr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3264" y="1632"/>
              <a:ext cx="91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Calculate feature for window</a:t>
              </a:r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297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5" name="Text Box 27"/>
            <p:cNvSpPr txBox="1">
              <a:spLocks noChangeArrowheads="1"/>
            </p:cNvSpPr>
            <p:nvPr/>
          </p:nvSpPr>
          <p:spPr bwMode="auto">
            <a:xfrm>
              <a:off x="4176" y="2880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ym typeface="Symbol" pitchFamily="-110" charset="2"/>
                </a:rPr>
                <a:t>…</a:t>
              </a:r>
              <a:endParaRPr lang="en-US" sz="3200"/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>
              <a:off x="3984" y="3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audio search engines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4187652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02" y="2286000"/>
            <a:ext cx="4555098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Features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Centroid:  Measures spectral brightness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Rolloff:  Spectral Shape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3124200" y="2667000"/>
          <a:ext cx="2133600" cy="1757363"/>
        </p:xfrm>
        <a:graphic>
          <a:graphicData uri="http://schemas.openxmlformats.org/presentationml/2006/ole">
            <p:oleObj spid="_x0000_s117762" name="Equation" r:id="rId3" imgW="1079280" imgH="888840" progId="Equation.3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2971800" y="5105400"/>
          <a:ext cx="2590800" cy="703263"/>
        </p:xfrm>
        <a:graphic>
          <a:graphicData uri="http://schemas.openxmlformats.org/presentationml/2006/ole">
            <p:oleObj spid="_x0000_s117763" name="Equation" r:id="rId4" imgW="1638000" imgH="444240" progId="Equation.3">
              <p:embed/>
            </p:oleObj>
          </a:graphicData>
        </a:graphic>
      </p:graphicFrame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 such that: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M[f] = magnitude of FFT at frequency bin f over N bins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09600" y="5943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surface features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Flux:  Spectral change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Zero Crossings:  Noise in signal</a:t>
            </a:r>
          </a:p>
          <a:p>
            <a:r>
              <a:rPr lang="en-US"/>
              <a:t>Low Energy:  Percentage of windows that have energy less than average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057400" y="2895600"/>
          <a:ext cx="2895600" cy="623888"/>
        </p:xfrm>
        <a:graphic>
          <a:graphicData uri="http://schemas.openxmlformats.org/presentationml/2006/ole">
            <p:oleObj spid="_x0000_s118786" name="Equation" r:id="rId3" imgW="1295280" imgH="279360" progId="Equation.3">
              <p:embed/>
            </p:oleObj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562600" y="28194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Where, M</a:t>
            </a:r>
            <a:r>
              <a:rPr lang="en-US" sz="2000" baseline="-25000"/>
              <a:t>p</a:t>
            </a:r>
            <a:r>
              <a:rPr lang="en-US" sz="2000"/>
              <a:t>[f] is M[f] of the previous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Features</a:t>
            </a:r>
          </a:p>
        </p:txBody>
      </p:sp>
      <p:pic>
        <p:nvPicPr>
          <p:cNvPr id="72708" name="Picture 4" descr="C:\School\cs291\presentation2\rhyt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14600"/>
            <a:ext cx="5562600" cy="3379788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Wavelet Transform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1000" y="34290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Full Wave Rectification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81000" y="4038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Low Pass Filtering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81000" y="4648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Downsampling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Normalize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Features cont.</a:t>
            </a:r>
          </a:p>
        </p:txBody>
      </p:sp>
      <p:pic>
        <p:nvPicPr>
          <p:cNvPr id="83972" name="Picture 4" descr="C:\School\cs291\presentation2\rhyth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3962400" cy="850900"/>
          </a:xfrm>
          <a:prstGeom prst="rect">
            <a:avLst/>
          </a:prstGeom>
          <a:noFill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62000" y="33528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Autocorrelation – The cross-correlation of a signal with itself (i.e. portions of a signal with it’s neighbors)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762000" y="441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Take first 5 peaks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62000" y="5181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Histogram over windows of the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Rhythm Features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Using the “beat” histogram…</a:t>
            </a:r>
          </a:p>
          <a:p>
            <a:pPr lvl="1">
              <a:lnSpc>
                <a:spcPct val="90000"/>
              </a:lnSpc>
            </a:pPr>
            <a:r>
              <a:rPr lang="en-US"/>
              <a:t>Period0 - Period in bpm of first peak</a:t>
            </a:r>
          </a:p>
          <a:p>
            <a:pPr lvl="1">
              <a:lnSpc>
                <a:spcPct val="90000"/>
              </a:lnSpc>
            </a:pPr>
            <a:r>
              <a:rPr lang="en-US"/>
              <a:t>Amplitude0 - First peak divided by sum of amplitude</a:t>
            </a:r>
          </a:p>
          <a:p>
            <a:pPr lvl="1">
              <a:lnSpc>
                <a:spcPct val="90000"/>
              </a:lnSpc>
            </a:pPr>
            <a:r>
              <a:rPr lang="en-US"/>
              <a:t>RatioPeriod1 - Ratio of periodicity of first peak to second peak</a:t>
            </a:r>
          </a:p>
          <a:p>
            <a:pPr lvl="1">
              <a:lnSpc>
                <a:spcPct val="90000"/>
              </a:lnSpc>
            </a:pPr>
            <a:r>
              <a:rPr lang="en-US"/>
              <a:t>Amplitude1- Second peak divided by sum of amplitudes</a:t>
            </a:r>
          </a:p>
          <a:p>
            <a:pPr lvl="1">
              <a:lnSpc>
                <a:spcPct val="90000"/>
              </a:lnSpc>
            </a:pPr>
            <a:r>
              <a:rPr lang="en-US"/>
              <a:t>RatioPeriod2, Amplitude2, RatioPeriod3, Amplitude3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Features</a:t>
            </a:r>
          </a:p>
        </p:txBody>
      </p:sp>
      <p:pic>
        <p:nvPicPr>
          <p:cNvPr id="77827" name="Picture 3" descr="C:\School\cs291\presentation2\fea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867400" cy="326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 for Audio Classification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Genre Gram</a:t>
            </a:r>
          </a:p>
          <a:p>
            <a:pPr lvl="1"/>
            <a:r>
              <a:rPr lang="en-US" sz="2400"/>
              <a:t>Graphically present classification results</a:t>
            </a:r>
          </a:p>
          <a:p>
            <a:pPr lvl="1"/>
            <a:r>
              <a:rPr lang="en-US" sz="2400"/>
              <a:t>Results change in real time based on confidence</a:t>
            </a:r>
          </a:p>
          <a:p>
            <a:pPr lvl="1"/>
            <a:r>
              <a:rPr lang="en-US" sz="2400"/>
              <a:t>Texture mapped based on category</a:t>
            </a:r>
          </a:p>
          <a:p>
            <a:r>
              <a:rPr lang="en-US" sz="2800"/>
              <a:t>Genre Space</a:t>
            </a:r>
          </a:p>
          <a:p>
            <a:pPr lvl="1"/>
            <a:r>
              <a:rPr lang="en-US" sz="2400"/>
              <a:t>Plots sound collections in 3-D space</a:t>
            </a:r>
          </a:p>
          <a:p>
            <a:pPr lvl="1"/>
            <a:r>
              <a:rPr lang="en-US" sz="2400"/>
              <a:t>PCA to reduce dimensionality</a:t>
            </a:r>
          </a:p>
          <a:p>
            <a:pPr lvl="1"/>
            <a:r>
              <a:rPr lang="en-US" sz="2400"/>
              <a:t>Rotate and interact with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Genre Gram</a:t>
            </a:r>
          </a:p>
        </p:txBody>
      </p:sp>
      <p:pic>
        <p:nvPicPr>
          <p:cNvPr id="79875" name="Picture 3" descr="C:\School\cs291\presentation2\Genre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105400" cy="423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Genre Space</a:t>
            </a:r>
          </a:p>
        </p:txBody>
      </p:sp>
      <p:pic>
        <p:nvPicPr>
          <p:cNvPr id="80899" name="Picture 3" descr="C:\School\cs291\presentation2\GenreS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410200" cy="435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from an audio search engine?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Name</a:t>
            </a:r>
            <a:r>
              <a:rPr lang="en-US" sz="2400" dirty="0" smtClean="0"/>
              <a:t>: You might know the name of the </a:t>
            </a:r>
            <a:r>
              <a:rPr lang="en-US" sz="2400" dirty="0" smtClean="0">
                <a:solidFill>
                  <a:srgbClr val="993300"/>
                </a:solidFill>
              </a:rPr>
              <a:t>song </a:t>
            </a:r>
            <a:r>
              <a:rPr lang="en-US" sz="2400" dirty="0" smtClean="0"/>
              <a:t>or the </a:t>
            </a:r>
            <a:r>
              <a:rPr lang="en-US" sz="2400" dirty="0" smtClean="0">
                <a:solidFill>
                  <a:srgbClr val="993300"/>
                </a:solidFill>
              </a:rPr>
              <a:t>artist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Genre</a:t>
            </a:r>
            <a:r>
              <a:rPr lang="en-US" sz="2400" dirty="0" smtClean="0"/>
              <a:t>:  You might try “Bebop,” “Latin Jazz,” or “Rock”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Instrumentation</a:t>
            </a:r>
            <a:r>
              <a:rPr lang="en-US" sz="2400" dirty="0" smtClean="0"/>
              <a:t>: The tenor sax, guitar, and double bass are all featured in the song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Emotion</a:t>
            </a:r>
            <a:r>
              <a:rPr lang="en-US" sz="2400" dirty="0" smtClean="0"/>
              <a:t>: The song has a “cool vibe” that is “upbeat“ with an “electric texture”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other approaches to search:</a:t>
            </a:r>
          </a:p>
          <a:p>
            <a:pPr lvl="1"/>
            <a:r>
              <a:rPr lang="en-US" sz="1800" dirty="0" err="1" smtClean="0"/>
              <a:t>musicovery.com</a:t>
            </a:r>
            <a:endParaRPr lang="en-US" sz="1800" dirty="0" smtClean="0"/>
          </a:p>
          <a:p>
            <a:pPr lvl="1"/>
            <a:r>
              <a:rPr lang="en-US" sz="1800" dirty="0" err="1" smtClean="0"/>
              <a:t>pandora.com</a:t>
            </a:r>
            <a:r>
              <a:rPr lang="en-US" sz="1800" dirty="0" smtClean="0"/>
              <a:t> (song similarity)</a:t>
            </a:r>
          </a:p>
          <a:p>
            <a:pPr lvl="1"/>
            <a:r>
              <a:rPr lang="en-US" sz="1800" dirty="0" smtClean="0"/>
              <a:t>Genius (</a:t>
            </a:r>
            <a:r>
              <a:rPr lang="en-US" sz="1800" smtClean="0"/>
              <a:t>collaborative filtering)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Index construction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17825" y="2184400"/>
            <a:ext cx="1196975" cy="406400"/>
            <a:chOff x="399" y="1488"/>
            <a:chExt cx="849" cy="288"/>
          </a:xfrm>
        </p:grpSpPr>
        <p:pic>
          <p:nvPicPr>
            <p:cNvPr id="7168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8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7168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Documents to</a:t>
            </a:r>
          </a:p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be indexed</a:t>
            </a:r>
          </a:p>
        </p:txBody>
      </p:sp>
      <p:sp>
        <p:nvSpPr>
          <p:cNvPr id="71690" name="Rectangle 24"/>
          <p:cNvSpPr>
            <a:spLocks noChangeArrowheads="1"/>
          </p:cNvSpPr>
          <p:nvPr/>
        </p:nvSpPr>
        <p:spPr bwMode="auto">
          <a:xfrm>
            <a:off x="5124450" y="2047875"/>
            <a:ext cx="3943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0" charset="0"/>
                <a:ea typeface="Arial Unicode MS" pitchFamily="-110" charset="0"/>
                <a:cs typeface="Arial Unicode MS" pitchFamily="-110" charset="0"/>
              </a:rPr>
              <a:t>Friends, Romans, countrymen.</a:t>
            </a:r>
          </a:p>
        </p:txBody>
      </p:sp>
      <p:sp>
        <p:nvSpPr>
          <p:cNvPr id="71692" name="AutoShape 15"/>
          <p:cNvSpPr>
            <a:spLocks noChangeArrowheads="1"/>
          </p:cNvSpPr>
          <p:nvPr/>
        </p:nvSpPr>
        <p:spPr bwMode="auto">
          <a:xfrm>
            <a:off x="2895600" y="4267200"/>
            <a:ext cx="134620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indexer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423863" y="5708650"/>
            <a:ext cx="1957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 Unicode MS" pitchFamily="-110" charset="0"/>
                <a:cs typeface="Arial Unicode MS" pitchFamily="-110" charset="0"/>
              </a:rPr>
              <a:t>Inverted index</a:t>
            </a:r>
          </a:p>
        </p:txBody>
      </p:sp>
      <p:sp>
        <p:nvSpPr>
          <p:cNvPr id="71694" name="Text Box 33"/>
          <p:cNvSpPr txBox="1">
            <a:spLocks noChangeArrowheads="1"/>
          </p:cNvSpPr>
          <p:nvPr/>
        </p:nvSpPr>
        <p:spPr bwMode="auto">
          <a:xfrm>
            <a:off x="2938463" y="5248275"/>
            <a:ext cx="11445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ea typeface="Arial Unicode MS" pitchFamily="-110" charset="0"/>
                <a:cs typeface="Arial Unicode MS" pitchFamily="-110" charset="0"/>
              </a:rPr>
              <a:t>friend</a:t>
            </a:r>
          </a:p>
        </p:txBody>
      </p:sp>
      <p:sp>
        <p:nvSpPr>
          <p:cNvPr id="71695" name="Text Box 34"/>
          <p:cNvSpPr txBox="1">
            <a:spLocks noChangeArrowheads="1"/>
          </p:cNvSpPr>
          <p:nvPr/>
        </p:nvSpPr>
        <p:spPr bwMode="auto">
          <a:xfrm>
            <a:off x="2938463" y="5781675"/>
            <a:ext cx="1225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ea typeface="Arial Unicode MS" pitchFamily="-110" charset="0"/>
                <a:cs typeface="Arial Unicode MS" pitchFamily="-110" charset="0"/>
              </a:rPr>
              <a:t>roman</a:t>
            </a:r>
          </a:p>
        </p:txBody>
      </p:sp>
      <p:sp>
        <p:nvSpPr>
          <p:cNvPr id="71696" name="Text Box 35"/>
          <p:cNvSpPr txBox="1">
            <a:spLocks noChangeArrowheads="1"/>
          </p:cNvSpPr>
          <p:nvPr/>
        </p:nvSpPr>
        <p:spPr bwMode="auto">
          <a:xfrm>
            <a:off x="2938463" y="6315075"/>
            <a:ext cx="20859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ea typeface="Arial Unicode MS" pitchFamily="-110" charset="0"/>
                <a:cs typeface="Arial Unicode MS" pitchFamily="-110" charset="0"/>
              </a:rPr>
              <a:t>countryman</a:t>
            </a:r>
          </a:p>
        </p:txBody>
      </p:sp>
      <p:sp>
        <p:nvSpPr>
          <p:cNvPr id="71697" name="Text Box 39"/>
          <p:cNvSpPr txBox="1">
            <a:spLocks noChangeArrowheads="1"/>
          </p:cNvSpPr>
          <p:nvPr/>
        </p:nvSpPr>
        <p:spPr bwMode="auto">
          <a:xfrm>
            <a:off x="6224588" y="51720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2</a:t>
            </a:r>
          </a:p>
        </p:txBody>
      </p:sp>
      <p:sp>
        <p:nvSpPr>
          <p:cNvPr id="71698" name="Text Box 40"/>
          <p:cNvSpPr txBox="1">
            <a:spLocks noChangeArrowheads="1"/>
          </p:cNvSpPr>
          <p:nvPr/>
        </p:nvSpPr>
        <p:spPr bwMode="auto">
          <a:xfrm>
            <a:off x="7005638" y="51720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4</a:t>
            </a:r>
          </a:p>
        </p:txBody>
      </p:sp>
      <p:sp>
        <p:nvSpPr>
          <p:cNvPr id="71699" name="Text Box 41"/>
          <p:cNvSpPr txBox="1">
            <a:spLocks noChangeArrowheads="1"/>
          </p:cNvSpPr>
          <p:nvPr/>
        </p:nvSpPr>
        <p:spPr bwMode="auto">
          <a:xfrm>
            <a:off x="7026275" y="57054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2</a:t>
            </a:r>
          </a:p>
        </p:txBody>
      </p:sp>
      <p:sp>
        <p:nvSpPr>
          <p:cNvPr id="71700" name="Text Box 42"/>
          <p:cNvSpPr txBox="1">
            <a:spLocks noChangeArrowheads="1"/>
          </p:cNvSpPr>
          <p:nvPr/>
        </p:nvSpPr>
        <p:spPr bwMode="auto">
          <a:xfrm>
            <a:off x="6169025" y="6248400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13</a:t>
            </a:r>
          </a:p>
        </p:txBody>
      </p:sp>
      <p:sp>
        <p:nvSpPr>
          <p:cNvPr id="71701" name="Text Box 43"/>
          <p:cNvSpPr txBox="1">
            <a:spLocks noChangeArrowheads="1"/>
          </p:cNvSpPr>
          <p:nvPr/>
        </p:nvSpPr>
        <p:spPr bwMode="auto">
          <a:xfrm>
            <a:off x="7007225" y="6238875"/>
            <a:ext cx="5794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16</a:t>
            </a:r>
          </a:p>
        </p:txBody>
      </p:sp>
      <p:cxnSp>
        <p:nvCxnSpPr>
          <p:cNvPr id="71702" name="AutoShape 44"/>
          <p:cNvCxnSpPr>
            <a:cxnSpLocks noChangeShapeType="1"/>
            <a:stCxn id="71697" idx="3"/>
            <a:endCxn id="71698" idx="1"/>
          </p:cNvCxnSpPr>
          <p:nvPr/>
        </p:nvCxnSpPr>
        <p:spPr bwMode="auto">
          <a:xfrm>
            <a:off x="6610350" y="5405438"/>
            <a:ext cx="3952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03" name="AutoShape 45"/>
          <p:cNvCxnSpPr>
            <a:cxnSpLocks noChangeShapeType="1"/>
            <a:stCxn id="71698" idx="3"/>
          </p:cNvCxnSpPr>
          <p:nvPr/>
        </p:nvCxnSpPr>
        <p:spPr bwMode="auto">
          <a:xfrm>
            <a:off x="7391400" y="5405438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704" name="Text Box 46"/>
          <p:cNvSpPr txBox="1">
            <a:spLocks noChangeArrowheads="1"/>
          </p:cNvSpPr>
          <p:nvPr/>
        </p:nvSpPr>
        <p:spPr bwMode="auto">
          <a:xfrm>
            <a:off x="6245225" y="57054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1</a:t>
            </a:r>
          </a:p>
        </p:txBody>
      </p:sp>
      <p:cxnSp>
        <p:nvCxnSpPr>
          <p:cNvPr id="71705" name="AutoShape 47"/>
          <p:cNvCxnSpPr>
            <a:cxnSpLocks noChangeShapeType="1"/>
            <a:stCxn id="71704" idx="3"/>
            <a:endCxn id="71699" idx="1"/>
          </p:cNvCxnSpPr>
          <p:nvPr/>
        </p:nvCxnSpPr>
        <p:spPr bwMode="auto">
          <a:xfrm>
            <a:off x="6630988" y="5938838"/>
            <a:ext cx="3952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06" name="AutoShape 48"/>
          <p:cNvCxnSpPr>
            <a:cxnSpLocks noChangeShapeType="1"/>
            <a:stCxn id="71699" idx="3"/>
          </p:cNvCxnSpPr>
          <p:nvPr/>
        </p:nvCxnSpPr>
        <p:spPr bwMode="auto">
          <a:xfrm>
            <a:off x="7412038" y="5938838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07" name="AutoShape 49"/>
          <p:cNvCxnSpPr>
            <a:cxnSpLocks noChangeShapeType="1"/>
            <a:stCxn id="71700" idx="3"/>
            <a:endCxn id="71701" idx="1"/>
          </p:cNvCxnSpPr>
          <p:nvPr/>
        </p:nvCxnSpPr>
        <p:spPr bwMode="auto">
          <a:xfrm flipV="1">
            <a:off x="6778625" y="6472238"/>
            <a:ext cx="2286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708" name="AutoShape 28"/>
          <p:cNvSpPr>
            <a:spLocks noChangeArrowheads="1"/>
          </p:cNvSpPr>
          <p:nvPr/>
        </p:nvSpPr>
        <p:spPr bwMode="auto">
          <a:xfrm>
            <a:off x="5224463" y="525145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9" name="AutoShape 29"/>
          <p:cNvSpPr>
            <a:spLocks noChangeArrowheads="1"/>
          </p:cNvSpPr>
          <p:nvPr/>
        </p:nvSpPr>
        <p:spPr bwMode="auto">
          <a:xfrm>
            <a:off x="5224463" y="578485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0" name="AutoShape 30"/>
          <p:cNvSpPr>
            <a:spLocks noChangeArrowheads="1"/>
          </p:cNvSpPr>
          <p:nvPr/>
        </p:nvSpPr>
        <p:spPr bwMode="auto">
          <a:xfrm>
            <a:off x="5224463" y="639445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332162" y="48768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1981200" y="3124200"/>
            <a:ext cx="300355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text preprocessing</a:t>
            </a:r>
          </a:p>
        </p:txBody>
      </p:sp>
      <p:sp>
        <p:nvSpPr>
          <p:cNvPr id="71716" name="Rectangle 24"/>
          <p:cNvSpPr>
            <a:spLocks noChangeArrowheads="1"/>
          </p:cNvSpPr>
          <p:nvPr/>
        </p:nvSpPr>
        <p:spPr bwMode="auto">
          <a:xfrm>
            <a:off x="5195888" y="3124200"/>
            <a:ext cx="3765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0" charset="0"/>
                <a:ea typeface="Arial Unicode MS" pitchFamily="-110" charset="0"/>
                <a:cs typeface="Arial Unicode MS" pitchFamily="-110" charset="0"/>
              </a:rPr>
              <a:t>friend , roman , countrymen .</a:t>
            </a: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332163" y="38862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332163" y="28194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590800" y="52578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Audio Index construction</a:t>
            </a:r>
            <a:endParaRPr lang="en-US" dirty="0"/>
          </a:p>
        </p:txBody>
      </p:sp>
      <p:sp>
        <p:nvSpPr>
          <p:cNvPr id="7168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1650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Audio files </a:t>
            </a:r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to</a:t>
            </a:r>
          </a:p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be indexed</a:t>
            </a:r>
          </a:p>
        </p:txBody>
      </p:sp>
      <p:sp>
        <p:nvSpPr>
          <p:cNvPr id="71692" name="AutoShape 15"/>
          <p:cNvSpPr>
            <a:spLocks noChangeArrowheads="1"/>
          </p:cNvSpPr>
          <p:nvPr/>
        </p:nvSpPr>
        <p:spPr bwMode="auto">
          <a:xfrm>
            <a:off x="2895600" y="4267200"/>
            <a:ext cx="134620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indexer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3048000" y="56388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332162" y="48768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2061613" y="3118049"/>
            <a:ext cx="2842724" cy="510778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ea typeface="Arial Unicode MS" pitchFamily="-110" charset="0"/>
                <a:cs typeface="Arial Unicode MS" pitchFamily="-110" charset="0"/>
              </a:rPr>
              <a:t>audio </a:t>
            </a:r>
            <a:r>
              <a:rPr lang="en-US" dirty="0">
                <a:ea typeface="Arial Unicode MS" pitchFamily="-110" charset="0"/>
                <a:cs typeface="Arial Unicode MS" pitchFamily="-110" charset="0"/>
              </a:rPr>
              <a:t>preprocessing</a:t>
            </a: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332163" y="38862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332163" y="28194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43200" y="2209800"/>
            <a:ext cx="4753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2390001"/>
            <a:ext cx="4924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midi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2209800"/>
            <a:ext cx="47538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mp3</a:t>
            </a:r>
            <a:endParaRPr lang="en-US" sz="1200" dirty="0"/>
          </a:p>
        </p:txBody>
      </p:sp>
      <p:pic>
        <p:nvPicPr>
          <p:cNvPr id="41" name="Picture 14" descr="C:\School\cs291\presentation2\wav1.bmp"/>
          <p:cNvPicPr>
            <a:picLocks noChangeAspect="1" noChangeArrowheads="1"/>
          </p:cNvPicPr>
          <p:nvPr/>
        </p:nvPicPr>
        <p:blipFill>
          <a:blip r:embed="rId3"/>
          <a:srcRect l="11263" b="7425"/>
          <a:stretch>
            <a:fillRect/>
          </a:stretch>
        </p:blipFill>
        <p:spPr bwMode="auto">
          <a:xfrm>
            <a:off x="6400800" y="2057400"/>
            <a:ext cx="1143000" cy="580264"/>
          </a:xfrm>
          <a:prstGeom prst="rect">
            <a:avLst/>
          </a:prstGeom>
          <a:noFill/>
        </p:spPr>
      </p:pic>
      <p:pic>
        <p:nvPicPr>
          <p:cNvPr id="42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1447800" cy="152762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239000" y="3200400"/>
            <a:ext cx="56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slow,</a:t>
            </a:r>
          </a:p>
          <a:p>
            <a:r>
              <a:rPr lang="en-US" sz="1200" dirty="0" smtClean="0"/>
              <a:t>jazzy,</a:t>
            </a:r>
          </a:p>
          <a:p>
            <a:r>
              <a:rPr lang="en-US" sz="1200" dirty="0" smtClean="0"/>
              <a:t>punk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648200" y="5257800"/>
            <a:ext cx="3941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may be keyed off of text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may be keyed off of audio features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981200" y="2057400"/>
            <a:ext cx="3124200" cy="2133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3505200"/>
            <a:ext cx="1264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Today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286000"/>
          </a:xfrm>
        </p:spPr>
        <p:txBody>
          <a:bodyPr/>
          <a:lstStyle/>
          <a:p>
            <a:r>
              <a:rPr lang="en-US" sz="2800" dirty="0" smtClean="0"/>
              <a:t>What is sound?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longitudinal compression wave traveling through some medium (often, air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Rate of the wave is the frequency</a:t>
            </a:r>
          </a:p>
          <a:p>
            <a:pPr lvl="1"/>
            <a:r>
              <a:rPr lang="en-US" sz="2400" dirty="0" smtClean="0"/>
              <a:t>You can think of sounds as a sum of sign waves</a:t>
            </a:r>
          </a:p>
        </p:txBody>
      </p:sp>
      <p:pic>
        <p:nvPicPr>
          <p:cNvPr id="8" name="Picture 5" descr="C:\School\cs291\presentation2\figure1_5.gif"/>
          <p:cNvPicPr>
            <a:picLocks noChangeAspect="1" noChangeArrowheads="1"/>
          </p:cNvPicPr>
          <p:nvPr/>
        </p:nvPicPr>
        <p:blipFill>
          <a:blip r:embed="rId2"/>
          <a:srcRect r="36365"/>
          <a:stretch>
            <a:fillRect/>
          </a:stretch>
        </p:blipFill>
        <p:spPr bwMode="auto">
          <a:xfrm>
            <a:off x="2819400" y="4495800"/>
            <a:ext cx="2772861" cy="217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theme/theme1.xml><?xml version="1.0" encoding="utf-8"?>
<a:theme xmlns:a="http://schemas.openxmlformats.org/drawingml/2006/main" name="Citrus">
  <a:themeElements>
    <a:clrScheme name="Citrus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Citr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itrus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Designs\Citrus.pot</Template>
  <TotalTime>5167</TotalTime>
  <Words>1303</Words>
  <Application>Microsoft Macintosh PowerPoint</Application>
  <PresentationFormat>On-screen Show (4:3)</PresentationFormat>
  <Paragraphs>346</Paragraphs>
  <Slides>58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Citrus</vt:lpstr>
      <vt:lpstr>Equation</vt:lpstr>
      <vt:lpstr>Audio Retrieval</vt:lpstr>
      <vt:lpstr>Administrative</vt:lpstr>
      <vt:lpstr>Final project</vt:lpstr>
      <vt:lpstr>Audio retrieval</vt:lpstr>
      <vt:lpstr>Current audio search engines</vt:lpstr>
      <vt:lpstr>What do you want from an audio search engine?</vt:lpstr>
      <vt:lpstr>Text Index construction</vt:lpstr>
      <vt:lpstr>Audio Index construction</vt:lpstr>
      <vt:lpstr>Sound</vt:lpstr>
      <vt:lpstr>Sound</vt:lpstr>
      <vt:lpstr>Digital Encoding</vt:lpstr>
      <vt:lpstr>WAV</vt:lpstr>
      <vt:lpstr>MIDI</vt:lpstr>
      <vt:lpstr>MP3</vt:lpstr>
      <vt:lpstr>MP3 Example</vt:lpstr>
      <vt:lpstr>Features</vt:lpstr>
      <vt:lpstr>Tools for Feature Extraction</vt:lpstr>
      <vt:lpstr>Fourier Transform (FT)</vt:lpstr>
      <vt:lpstr>Another FT Example</vt:lpstr>
      <vt:lpstr>Problem?</vt:lpstr>
      <vt:lpstr>Problem with FT</vt:lpstr>
      <vt:lpstr>Short-Time Fourier Transform (STFT)</vt:lpstr>
      <vt:lpstr>STFT Example</vt:lpstr>
      <vt:lpstr>STFT Example</vt:lpstr>
      <vt:lpstr>Problem: Resolution</vt:lpstr>
      <vt:lpstr>Varying the resolution</vt:lpstr>
      <vt:lpstr>Wavelets</vt:lpstr>
      <vt:lpstr>Wavelets</vt:lpstr>
      <vt:lpstr>Wavelet response</vt:lpstr>
      <vt:lpstr>Wavelet response</vt:lpstr>
      <vt:lpstr>Wavelet Transform</vt:lpstr>
      <vt:lpstr>Wavelet Example: Scale 1</vt:lpstr>
      <vt:lpstr>Wavelet Example: Scale 2</vt:lpstr>
      <vt:lpstr>Wavelet Example: Scale 3</vt:lpstr>
      <vt:lpstr>Wavelet Example</vt:lpstr>
      <vt:lpstr>Discrete Wavelet Transform (DWT)</vt:lpstr>
      <vt:lpstr>DWT cont.</vt:lpstr>
      <vt:lpstr>DWT Example</vt:lpstr>
      <vt:lpstr>How did this solve the resolution problem?</vt:lpstr>
      <vt:lpstr>Feature Extraction</vt:lpstr>
      <vt:lpstr>Slide 41</vt:lpstr>
      <vt:lpstr>Music Classification</vt:lpstr>
      <vt:lpstr>General Results</vt:lpstr>
      <vt:lpstr>Results: Musical Genres</vt:lpstr>
      <vt:lpstr>Results:  Classical</vt:lpstr>
      <vt:lpstr>Google Books</vt:lpstr>
      <vt:lpstr>Thanks</vt:lpstr>
      <vt:lpstr>Musical surface features</vt:lpstr>
      <vt:lpstr>Calculating Surface Features</vt:lpstr>
      <vt:lpstr>Surface Features</vt:lpstr>
      <vt:lpstr>More surface features</vt:lpstr>
      <vt:lpstr>Rhythm Features</vt:lpstr>
      <vt:lpstr>Rhythm Features cont.</vt:lpstr>
      <vt:lpstr>Actual Rhythm Features</vt:lpstr>
      <vt:lpstr>Analysis of Features</vt:lpstr>
      <vt:lpstr>GUI for Audio Classification</vt:lpstr>
      <vt:lpstr>Genre Gram</vt:lpstr>
      <vt:lpstr>Genre Space</vt:lpstr>
    </vt:vector>
  </TitlesOfParts>
  <Company>is a stud!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Music Genre Classification of Audio Signals  George Tzanetakis, Georg Essl &amp; Perry Cook</dc:title>
  <dc:creator>Dave Kauchak</dc:creator>
  <cp:lastModifiedBy>Dave Kauchak</cp:lastModifiedBy>
  <cp:revision>245</cp:revision>
  <cp:lastPrinted>1601-01-01T00:00:00Z</cp:lastPrinted>
  <dcterms:created xsi:type="dcterms:W3CDTF">2009-10-28T00:57:47Z</dcterms:created>
  <dcterms:modified xsi:type="dcterms:W3CDTF">2009-10-28T00:58:24Z</dcterms:modified>
</cp:coreProperties>
</file>