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slides/slide36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s/slide47.xml" ContentType="application/vnd.openxmlformats-officedocument.presentationml.slide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52.xml" ContentType="application/vnd.openxmlformats-officedocument.presentationml.slide+xml"/>
  <Override PartName="/ppt/slides/slide1.xml" ContentType="application/vnd.openxmlformats-officedocument.presentationml.slide+xml"/>
  <Override PartName="/ppt/slides/slide51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Default Extension="wmf" ContentType="image/x-wmf"/>
  <Override PartName="/ppt/embeddings/Microsoft_Equation4.bin" ContentType="application/vnd.openxmlformats-officedocument.oleObject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43.xml" ContentType="application/vnd.openxmlformats-officedocument.presentationml.slide+xml"/>
  <Override PartName="/ppt/slideLayouts/slideLayout6.xml" ContentType="application/vnd.openxmlformats-officedocument.presentationml.slideLayout+xml"/>
  <Default Extension="emf" ContentType="image/x-emf"/>
  <Override PartName="/ppt/slides/slide37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10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Default Extension="vml" ContentType="application/vnd.openxmlformats-officedocument.vmlDrawing"/>
  <Default Extension="png" ContentType="image/png"/>
  <Override PartName="/ppt/slides/slide27.xml" ContentType="application/vnd.openxmlformats-officedocument.presentationml.slide+xml"/>
  <Override PartName="/docProps/core.xml" ContentType="application/vnd.openxmlformats-package.core-properties+xml"/>
  <Override PartName="/ppt/slides/slide56.xml" ContentType="application/vnd.openxmlformats-officedocument.presentationml.slide+xml"/>
  <Override PartName="/ppt/slides/slide31.xml" ContentType="application/vnd.openxmlformats-officedocument.presentationml.slide+xml"/>
  <Default Extension="bin" ContentType="application/vnd.openxmlformats-officedocument.presentationml.printerSettings"/>
  <Override PartName="/ppt/slides/slide53.xml" ContentType="application/vnd.openxmlformats-officedocument.presentationml.slide+xml"/>
  <Override PartName="/ppt/embeddings/Microsoft_Equation3.bin" ContentType="application/vnd.openxmlformats-officedocument.oleObject"/>
  <Override PartName="/ppt/slides/slide55.xml" ContentType="application/vnd.openxmlformats-officedocument.presentationml.slide+xml"/>
  <Override PartName="/ppt/slides/slide12.xml" ContentType="application/vnd.openxmlformats-officedocument.presentationml.slide+xml"/>
  <Override PartName="/ppt/slides/slide19.xml" ContentType="application/vnd.openxmlformats-officedocument.presentationml.slide+xml"/>
  <Override PartName="/ppt/slides/slide41.xml" ContentType="application/vnd.openxmlformats-officedocument.presentationml.slide+xml"/>
  <Override PartName="/ppt/slides/slide46.xml" ContentType="application/vnd.openxmlformats-officedocument.presentationml.slide+xml"/>
  <Override PartName="/ppt/notesSlides/notesSlide2.xml" ContentType="application/vnd.openxmlformats-officedocument.presentationml.notes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ppt/slides/slide35.xml" ContentType="application/vnd.openxmlformats-officedocument.presentationml.slide+xml"/>
  <Override PartName="/ppt/slides/slide42.xml" ContentType="application/vnd.openxmlformats-officedocument.presentationml.slide+xml"/>
  <Override PartName="/ppt/slides/slide45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50.xml" ContentType="application/vnd.openxmlformats-officedocument.presentationml.slide+xml"/>
  <Override PartName="/ppt/slides/slide54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Default Extension="xml" ContentType="application/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25.xml" ContentType="application/vnd.openxmlformats-officedocument.presentationml.slide+xml"/>
  <Override PartName="/ppt/embeddings/Microsoft_Equation2.bin" ContentType="application/vnd.openxmlformats-officedocument.oleObject"/>
  <Default Extension="doc" ContentType="application/msword"/>
  <Override PartName="/ppt/slides/slide14.xml" ContentType="application/vnd.openxmlformats-officedocument.presentationml.slide+xml"/>
  <Override PartName="/ppt/slides/slide40.xml" ContentType="application/vnd.openxmlformats-officedocument.presentationml.slide+xml"/>
  <Override PartName="/ppt/slides/slide34.xml" ContentType="application/vnd.openxmlformats-officedocument.presentationml.slide+xml"/>
  <Override PartName="/ppt/slides/slide44.xml" ContentType="application/vnd.openxmlformats-officedocument.presentationml.slide+xml"/>
  <Override PartName="/ppt/slides/slide49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48.xml" ContentType="application/vnd.openxmlformats-officedocument.presentationml.slide+xml"/>
  <Override PartName="/ppt/theme/theme1.xml" ContentType="application/vnd.openxmlformats-officedocument.theme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59.xml" ContentType="application/vnd.openxmlformats-officedocument.presentationml.slide+xml"/>
  <Default Extension="jpeg" ContentType="image/jpe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rels" ContentType="application/vnd.openxmlformats-package.relationships+xml"/>
  <Override PartName="/ppt/slides/slide9.xml" ContentType="application/vnd.openxmlformats-officedocument.presentationml.slide+xml"/>
  <Override PartName="/ppt/slides/slide60.xml" ContentType="application/vnd.openxmlformats-officedocument.presentationml.slide+xml"/>
  <Override PartName="/ppt/slides/slide24.xml" ContentType="application/vnd.openxmlformats-officedocument.presentationml.slide+xml"/>
  <Override PartName="/ppt/slides/slide39.xml" ContentType="application/vnd.openxmlformats-officedocument.presentationml.slide+xml"/>
  <Override PartName="/ppt/slides/slide32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38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57" r:id="rId1"/>
  </p:sldMasterIdLst>
  <p:notesMasterIdLst>
    <p:notesMasterId r:id="rId62"/>
  </p:notesMasterIdLst>
  <p:handoutMasterIdLst>
    <p:handoutMasterId r:id="rId63"/>
  </p:handoutMasterIdLst>
  <p:sldIdLst>
    <p:sldId id="971" r:id="rId2"/>
    <p:sldId id="952" r:id="rId3"/>
    <p:sldId id="953" r:id="rId4"/>
    <p:sldId id="970" r:id="rId5"/>
    <p:sldId id="956" r:id="rId6"/>
    <p:sldId id="837" r:id="rId7"/>
    <p:sldId id="838" r:id="rId8"/>
    <p:sldId id="955" r:id="rId9"/>
    <p:sldId id="841" r:id="rId10"/>
    <p:sldId id="954" r:id="rId11"/>
    <p:sldId id="842" r:id="rId12"/>
    <p:sldId id="846" r:id="rId13"/>
    <p:sldId id="848" r:id="rId14"/>
    <p:sldId id="852" r:id="rId15"/>
    <p:sldId id="869" r:id="rId16"/>
    <p:sldId id="870" r:id="rId17"/>
    <p:sldId id="871" r:id="rId18"/>
    <p:sldId id="872" r:id="rId19"/>
    <p:sldId id="957" r:id="rId20"/>
    <p:sldId id="874" r:id="rId21"/>
    <p:sldId id="877" r:id="rId22"/>
    <p:sldId id="878" r:id="rId23"/>
    <p:sldId id="879" r:id="rId24"/>
    <p:sldId id="910" r:id="rId25"/>
    <p:sldId id="911" r:id="rId26"/>
    <p:sldId id="958" r:id="rId27"/>
    <p:sldId id="959" r:id="rId28"/>
    <p:sldId id="960" r:id="rId29"/>
    <p:sldId id="961" r:id="rId30"/>
    <p:sldId id="962" r:id="rId31"/>
    <p:sldId id="916" r:id="rId32"/>
    <p:sldId id="914" r:id="rId33"/>
    <p:sldId id="920" r:id="rId34"/>
    <p:sldId id="925" r:id="rId35"/>
    <p:sldId id="926" r:id="rId36"/>
    <p:sldId id="928" r:id="rId37"/>
    <p:sldId id="972" r:id="rId38"/>
    <p:sldId id="932" r:id="rId39"/>
    <p:sldId id="965" r:id="rId40"/>
    <p:sldId id="964" r:id="rId41"/>
    <p:sldId id="933" r:id="rId42"/>
    <p:sldId id="935" r:id="rId43"/>
    <p:sldId id="966" r:id="rId44"/>
    <p:sldId id="937" r:id="rId45"/>
    <p:sldId id="967" r:id="rId46"/>
    <p:sldId id="968" r:id="rId47"/>
    <p:sldId id="938" r:id="rId48"/>
    <p:sldId id="939" r:id="rId49"/>
    <p:sldId id="973" r:id="rId50"/>
    <p:sldId id="940" r:id="rId51"/>
    <p:sldId id="969" r:id="rId52"/>
    <p:sldId id="974" r:id="rId53"/>
    <p:sldId id="941" r:id="rId54"/>
    <p:sldId id="942" r:id="rId55"/>
    <p:sldId id="943" r:id="rId56"/>
    <p:sldId id="944" r:id="rId57"/>
    <p:sldId id="945" r:id="rId58"/>
    <p:sldId id="946" r:id="rId59"/>
    <p:sldId id="947" r:id="rId60"/>
    <p:sldId id="948" r:id="rId61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7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7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7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7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7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107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107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107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107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4F3EB"/>
    <a:srgbClr val="F0EEEB"/>
    <a:srgbClr val="00A000"/>
    <a:srgbClr val="A40508"/>
    <a:srgbClr val="A50021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horzBarState="maximized">
    <p:restoredLeft sz="20000" autoAdjust="0"/>
    <p:restoredTop sz="94228" autoAdjust="0"/>
  </p:normalViewPr>
  <p:slideViewPr>
    <p:cSldViewPr>
      <p:cViewPr>
        <p:scale>
          <a:sx n="100" d="100"/>
          <a:sy n="100" d="100"/>
        </p:scale>
        <p:origin x="-912" y="-4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64" Type="http://schemas.openxmlformats.org/officeDocument/2006/relationships/printerSettings" Target="printerSettings/printerSettings1.bin"/><Relationship Id="rId60" Type="http://schemas.openxmlformats.org/officeDocument/2006/relationships/slide" Target="slides/slide59.xml"/><Relationship Id="rId39" Type="http://schemas.openxmlformats.org/officeDocument/2006/relationships/slide" Target="slides/slide38.xml"/><Relationship Id="rId7" Type="http://schemas.openxmlformats.org/officeDocument/2006/relationships/slide" Target="slides/slide6.xml"/><Relationship Id="rId43" Type="http://schemas.openxmlformats.org/officeDocument/2006/relationships/slide" Target="slides/slide42.xml"/><Relationship Id="rId25" Type="http://schemas.openxmlformats.org/officeDocument/2006/relationships/slide" Target="slides/slide24.xml"/><Relationship Id="rId10" Type="http://schemas.openxmlformats.org/officeDocument/2006/relationships/slide" Target="slides/slide9.xml"/><Relationship Id="rId50" Type="http://schemas.openxmlformats.org/officeDocument/2006/relationships/slide" Target="slides/slide49.xml"/><Relationship Id="rId63" Type="http://schemas.openxmlformats.org/officeDocument/2006/relationships/handoutMaster" Target="handoutMasters/handoutMaster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45" Type="http://schemas.openxmlformats.org/officeDocument/2006/relationships/slide" Target="slides/slide44.xml"/><Relationship Id="rId58" Type="http://schemas.openxmlformats.org/officeDocument/2006/relationships/slide" Target="slides/slide57.xml"/><Relationship Id="rId42" Type="http://schemas.openxmlformats.org/officeDocument/2006/relationships/slide" Target="slides/slide41.xml"/><Relationship Id="rId6" Type="http://schemas.openxmlformats.org/officeDocument/2006/relationships/slide" Target="slides/slide5.xml"/><Relationship Id="rId49" Type="http://schemas.openxmlformats.org/officeDocument/2006/relationships/slide" Target="slides/slide48.xml"/><Relationship Id="rId44" Type="http://schemas.openxmlformats.org/officeDocument/2006/relationships/slide" Target="slides/slide43.xml"/><Relationship Id="rId19" Type="http://schemas.openxmlformats.org/officeDocument/2006/relationships/slide" Target="slides/slide18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2" Type="http://schemas.openxmlformats.org/officeDocument/2006/relationships/slide" Target="slides/slide1.xml"/><Relationship Id="rId46" Type="http://schemas.openxmlformats.org/officeDocument/2006/relationships/slide" Target="slides/slide45.xml"/><Relationship Id="rId57" Type="http://schemas.openxmlformats.org/officeDocument/2006/relationships/slide" Target="slides/slide56.xml"/><Relationship Id="rId59" Type="http://schemas.openxmlformats.org/officeDocument/2006/relationships/slide" Target="slides/slide58.xml"/><Relationship Id="rId35" Type="http://schemas.openxmlformats.org/officeDocument/2006/relationships/slide" Target="slides/slide34.xml"/><Relationship Id="rId51" Type="http://schemas.openxmlformats.org/officeDocument/2006/relationships/slide" Target="slides/slide50.xml"/><Relationship Id="rId55" Type="http://schemas.openxmlformats.org/officeDocument/2006/relationships/slide" Target="slides/slide54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40" Type="http://schemas.openxmlformats.org/officeDocument/2006/relationships/slide" Target="slides/slide39.xml"/><Relationship Id="rId62" Type="http://schemas.openxmlformats.org/officeDocument/2006/relationships/notesMaster" Target="notesMasters/notesMaster1.xml"/><Relationship Id="rId66" Type="http://schemas.openxmlformats.org/officeDocument/2006/relationships/viewProps" Target="viewProps.xml"/><Relationship Id="rId36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47" Type="http://schemas.openxmlformats.org/officeDocument/2006/relationships/slide" Target="slides/slide46.xml"/><Relationship Id="rId56" Type="http://schemas.openxmlformats.org/officeDocument/2006/relationships/slide" Target="slides/slide55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2" Type="http://schemas.openxmlformats.org/officeDocument/2006/relationships/slide" Target="slides/slide51.xml"/><Relationship Id="rId65" Type="http://schemas.openxmlformats.org/officeDocument/2006/relationships/presProps" Target="presProps.xml"/><Relationship Id="rId67" Type="http://schemas.openxmlformats.org/officeDocument/2006/relationships/theme" Target="theme/theme1.xml"/><Relationship Id="rId54" Type="http://schemas.openxmlformats.org/officeDocument/2006/relationships/slide" Target="slides/slide53.xml"/><Relationship Id="rId12" Type="http://schemas.openxmlformats.org/officeDocument/2006/relationships/slide" Target="slides/slide11.xml"/><Relationship Id="rId3" Type="http://schemas.openxmlformats.org/officeDocument/2006/relationships/slide" Target="slides/slide2.xml"/><Relationship Id="rId23" Type="http://schemas.openxmlformats.org/officeDocument/2006/relationships/slide" Target="slides/slide22.xml"/><Relationship Id="rId61" Type="http://schemas.openxmlformats.org/officeDocument/2006/relationships/slide" Target="slides/slide60.xml"/><Relationship Id="rId53" Type="http://schemas.openxmlformats.org/officeDocument/2006/relationships/slide" Target="slides/slide52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68" Type="http://schemas.openxmlformats.org/officeDocument/2006/relationships/tableStyles" Target="tableStyles.xml"/><Relationship Id="rId29" Type="http://schemas.openxmlformats.org/officeDocument/2006/relationships/slide" Target="slides/slide28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1" Type="http://schemas.openxmlformats.org/officeDocument/2006/relationships/slide" Target="slides/slide4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2" Type="http://schemas.openxmlformats.org/officeDocument/2006/relationships/slide" Target="slides/slide21.xml"/><Relationship Id="rId21" Type="http://schemas.openxmlformats.org/officeDocument/2006/relationships/slide" Target="slides/slide20.xml"/></Relationships>
</file>

<file path=ppt/_rels/viewProps.xml.rels><?xml version="1.0" encoding="UTF-8" standalone="yes"?>
<Relationships xmlns="http://schemas.openxmlformats.org/package/2006/relationships"><Relationship Id="rId4" Type="http://schemas.openxmlformats.org/officeDocument/2006/relationships/slide" Target="slides/slide35.xml"/><Relationship Id="rId1" Type="http://schemas.openxmlformats.org/officeDocument/2006/relationships/slide" Target="slides/slide13.xml"/><Relationship Id="rId2" Type="http://schemas.openxmlformats.org/officeDocument/2006/relationships/slide" Target="slides/slide20.xml"/><Relationship Id="rId3" Type="http://schemas.openxmlformats.org/officeDocument/2006/relationships/slide" Target="slides/slide2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-107" charset="0"/>
              </a:defRPr>
            </a:lvl1pPr>
          </a:lstStyle>
          <a:p>
            <a:fld id="{A9BAD610-2567-C247-BE67-2CF2269B45A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4CE8D09-3A34-454F-9B89-CE4B98429D4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0725"/>
            <a:ext cx="4802188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4931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6" y="4560890"/>
            <a:ext cx="5365750" cy="4319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221" tIns="47610" rIns="95221" bIns="47610">
            <a:prstTxWarp prst="textNoShape">
              <a:avLst/>
            </a:prstTxWarp>
          </a:bodyPr>
          <a:lstStyle/>
          <a:p>
            <a:endParaRPr lang="en-US">
              <a:latin typeface="Arial" pitchFamily="-111" charset="0"/>
              <a:ea typeface="ＭＳ Ｐゴシック" pitchFamily="-111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038A58-D5F5-2842-94E6-91FBEDC0A546}" type="slidenum">
              <a:rPr lang="en-US"/>
              <a:pPr/>
              <a:t>24</a:t>
            </a:fld>
            <a:endParaRPr 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7425" cy="3598863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7713"/>
            <a:ext cx="5365750" cy="4322762"/>
          </a:xfrm>
          <a:noFill/>
          <a:ln/>
        </p:spPr>
        <p:txBody>
          <a:bodyPr/>
          <a:lstStyle/>
          <a:p>
            <a:endParaRPr lang="en-US">
              <a:latin typeface="Arial" pitchFamily="-107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914400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554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  <a:latin typeface="Tahoma" pitchFamily="-107" charset="0"/>
              </a:defRPr>
            </a:lvl1pPr>
          </a:lstStyle>
          <a:p>
            <a:fld id="{CA200720-28EF-A14E-ACF2-B7A85B4E2C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55C33B-9AD0-A74D-9154-226C3611E6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381000"/>
            <a:ext cx="201930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81000"/>
            <a:ext cx="590550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6A1B1D-A559-964C-BA64-0E495C9B76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772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32B2EF-6B2D-E149-A201-963C0EA13A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772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77724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267200"/>
            <a:ext cx="77724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7E63CC-6C3D-DA46-9DA6-D5624E01C3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772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752600"/>
            <a:ext cx="38100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2F818E-87C9-A04C-BE01-EBDCA07436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25BEE2-3D07-C848-81D7-E5606F4774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2E32B4-9652-BE48-BC65-7F8A06C84A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FD7910-632D-C344-8C56-B96B54A157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6C2884-F09B-2141-B5BD-A823731982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117DF9-5BAA-0A4B-9A9C-9816B77B54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CA7FB8-02D8-AA4C-B680-55F5F27142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E86297-C276-4346-B170-89761909B5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6AA4DB-6A06-854A-8CB6-A32FE1593A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slideLayout" Target="../slideLayouts/slideLayout14.xml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81000"/>
            <a:ext cx="8077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12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452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-107" charset="0"/>
              </a:defRPr>
            </a:lvl1pPr>
          </a:lstStyle>
          <a:p>
            <a:fld id="{89426194-2D7D-734F-8507-5CE185F338E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4531" name="Rectangle 19"/>
          <p:cNvSpPr>
            <a:spLocks noChangeArrowheads="1"/>
          </p:cNvSpPr>
          <p:nvPr/>
        </p:nvSpPr>
        <p:spPr bwMode="auto">
          <a:xfrm>
            <a:off x="533400" y="1371600"/>
            <a:ext cx="8080375" cy="155575"/>
          </a:xfrm>
          <a:prstGeom prst="rect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A50021"/>
              </a:solidFill>
              <a:latin typeface="Tahom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60000"/>
        <a:buFont typeface="Wingdings" pitchFamily="-107" charset="2"/>
        <a:buChar char="n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55000"/>
        <a:buFont typeface="Wingdings" pitchFamily="-107" charset="2"/>
        <a:buChar char="n"/>
        <a:defRPr sz="2400">
          <a:solidFill>
            <a:schemeClr val="tx1"/>
          </a:solidFill>
          <a:latin typeface="+mn-lt"/>
          <a:ea typeface="ＭＳ Ｐゴシック" pitchFamily="-107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50000"/>
        <a:buFont typeface="Wingdings" pitchFamily="-107" charset="2"/>
        <a:buChar char="n"/>
        <a:defRPr sz="2000">
          <a:solidFill>
            <a:schemeClr val="tx1"/>
          </a:solidFill>
          <a:latin typeface="+mn-lt"/>
          <a:ea typeface="ＭＳ Ｐゴシック" pitchFamily="-107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55000"/>
        <a:buFont typeface="Wingdings" pitchFamily="-107" charset="2"/>
        <a:buChar char="n"/>
        <a:defRPr>
          <a:solidFill>
            <a:schemeClr val="tx1"/>
          </a:solidFill>
          <a:latin typeface="+mn-lt"/>
          <a:ea typeface="ＭＳ Ｐゴシック" pitchFamily="-107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50000"/>
        <a:buFont typeface="Wingdings" pitchFamily="-107" charset="2"/>
        <a:buChar char="n"/>
        <a:defRPr>
          <a:solidFill>
            <a:schemeClr val="tx1"/>
          </a:solidFill>
          <a:latin typeface="+mn-lt"/>
          <a:ea typeface="ＭＳ Ｐゴシック" pitchFamily="-107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3" Type="http://schemas.openxmlformats.org/officeDocument/2006/relationships/hyperlink" Target="http://www.iprospect.com/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hyperlink" Target="..%5CDocuments%20and%20Settings%5Cpragh%5CDocuments%20and%20Settings%5Cpragh%5CLocal%20Settings%5CTemp%5CnotesC9812B%5CAIRWeb%20'05%20First%20International%20Workshop%20on%20Adversarial%20Information%20Retrieval%20on%20the%20Web.htm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help.yahoo.com/help/us/ysearch/index.html" TargetMode="External"/><Relationship Id="rId3" Type="http://schemas.openxmlformats.org/officeDocument/2006/relationships/hyperlink" Target="http://www.google.com/intl/en/webmasters/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2.bin"/><Relationship Id="rId1" Type="http://schemas.openxmlformats.org/officeDocument/2006/relationships/vmlDrawing" Target="../drawings/vmlDrawing2.v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3.bin"/><Relationship Id="rId1" Type="http://schemas.openxmlformats.org/officeDocument/2006/relationships/vmlDrawing" Target="../drawings/vmlDrawing3.v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4.bin"/><Relationship Id="rId1" Type="http://schemas.openxmlformats.org/officeDocument/2006/relationships/vmlDrawing" Target="../drawings/vmlDrawing4.v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Word_97_-_2004_Document1.doc"/><Relationship Id="rId5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457200"/>
            <a:ext cx="6680200" cy="53467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47800" y="6019800"/>
            <a:ext cx="7010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http://www.flickr.com/photos/30686429@N07/3953914015/in/set-72157622330082619/</a:t>
            </a:r>
            <a:endParaRPr lang="en-US" sz="1200"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needs/queries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Researchers/search engines often categorize user needs/queries into different types</a:t>
            </a:r>
          </a:p>
          <a:p>
            <a:r>
              <a:rPr lang="en-US" dirty="0" smtClean="0"/>
              <a:t>For example…?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User Needs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9275" y="1600200"/>
            <a:ext cx="8061325" cy="4953000"/>
          </a:xfrm>
        </p:spPr>
        <p:txBody>
          <a:bodyPr/>
          <a:lstStyle/>
          <a:p>
            <a:pPr eaLnBrk="1" hangingPunct="1"/>
            <a:r>
              <a:rPr lang="en-US" sz="2000" dirty="0">
                <a:solidFill>
                  <a:schemeClr val="hlink"/>
                </a:solidFill>
              </a:rPr>
              <a:t>Need [Brod02, RL04]</a:t>
            </a:r>
          </a:p>
          <a:p>
            <a:pPr lvl="1" eaLnBrk="1" hangingPunct="1"/>
            <a:r>
              <a:rPr lang="en-US" sz="1800" b="1" u="sng" dirty="0"/>
              <a:t>Informational</a:t>
            </a:r>
            <a:r>
              <a:rPr lang="en-US" sz="1800" dirty="0"/>
              <a:t> – want </a:t>
            </a:r>
            <a:r>
              <a:rPr lang="en-US" sz="1800" dirty="0">
                <a:solidFill>
                  <a:schemeClr val="hlink"/>
                </a:solidFill>
              </a:rPr>
              <a:t>to learn</a:t>
            </a:r>
            <a:r>
              <a:rPr lang="en-US" sz="1800" dirty="0"/>
              <a:t> about something (~40</a:t>
            </a:r>
            <a:r>
              <a:rPr lang="en-US" sz="1800" dirty="0" smtClean="0"/>
              <a:t>%)</a:t>
            </a:r>
            <a:endParaRPr lang="en-US" sz="1800" dirty="0"/>
          </a:p>
          <a:p>
            <a:pPr lvl="2" eaLnBrk="1" hangingPunct="1"/>
            <a:endParaRPr lang="en-US" sz="1600" dirty="0"/>
          </a:p>
          <a:p>
            <a:pPr lvl="1" eaLnBrk="1" hangingPunct="1"/>
            <a:r>
              <a:rPr lang="en-US" sz="1800" b="1" u="sng" dirty="0"/>
              <a:t>Navigational</a:t>
            </a:r>
            <a:r>
              <a:rPr lang="en-US" sz="1800" dirty="0"/>
              <a:t> – want </a:t>
            </a:r>
            <a:r>
              <a:rPr lang="en-US" sz="1800" dirty="0">
                <a:solidFill>
                  <a:schemeClr val="hlink"/>
                </a:solidFill>
              </a:rPr>
              <a:t>to</a:t>
            </a:r>
            <a:r>
              <a:rPr lang="en-US" sz="1800" dirty="0"/>
              <a:t> </a:t>
            </a:r>
            <a:r>
              <a:rPr lang="en-US" sz="1800" dirty="0">
                <a:solidFill>
                  <a:schemeClr val="hlink"/>
                </a:solidFill>
              </a:rPr>
              <a:t>go </a:t>
            </a:r>
            <a:r>
              <a:rPr lang="en-US" sz="1800" dirty="0"/>
              <a:t>to that page (~25</a:t>
            </a:r>
            <a:r>
              <a:rPr lang="en-US" sz="1800" dirty="0" smtClean="0"/>
              <a:t>%)</a:t>
            </a:r>
            <a:endParaRPr lang="en-US" sz="1800" dirty="0"/>
          </a:p>
          <a:p>
            <a:pPr lvl="2" eaLnBrk="1" hangingPunct="1"/>
            <a:endParaRPr lang="en-US" sz="1600" dirty="0"/>
          </a:p>
          <a:p>
            <a:pPr lvl="1" eaLnBrk="1" hangingPunct="1"/>
            <a:r>
              <a:rPr lang="en-US" sz="1800" b="1" u="sng" dirty="0"/>
              <a:t>Transactional</a:t>
            </a:r>
            <a:r>
              <a:rPr lang="en-US" sz="1800" dirty="0"/>
              <a:t> – want </a:t>
            </a:r>
            <a:r>
              <a:rPr lang="en-US" sz="1800" dirty="0">
                <a:solidFill>
                  <a:schemeClr val="hlink"/>
                </a:solidFill>
              </a:rPr>
              <a:t>to do something</a:t>
            </a:r>
            <a:r>
              <a:rPr lang="en-US" sz="1800" dirty="0"/>
              <a:t> (web-mediated) (~35</a:t>
            </a:r>
            <a:r>
              <a:rPr lang="en-US" sz="1800" dirty="0" smtClean="0"/>
              <a:t>%)</a:t>
            </a:r>
            <a:endParaRPr lang="en-US" sz="1800" dirty="0"/>
          </a:p>
          <a:p>
            <a:pPr lvl="2" eaLnBrk="1" hangingPunct="1">
              <a:lnSpc>
                <a:spcPct val="130000"/>
              </a:lnSpc>
            </a:pPr>
            <a:r>
              <a:rPr lang="en-US" sz="1600" dirty="0"/>
              <a:t>Access a  service</a:t>
            </a:r>
          </a:p>
          <a:p>
            <a:pPr lvl="2" eaLnBrk="1" hangingPunct="1">
              <a:lnSpc>
                <a:spcPct val="130000"/>
              </a:lnSpc>
            </a:pPr>
            <a:r>
              <a:rPr lang="en-US" sz="1600" dirty="0"/>
              <a:t>Downloads </a:t>
            </a:r>
          </a:p>
          <a:p>
            <a:pPr lvl="2" eaLnBrk="1" hangingPunct="1">
              <a:lnSpc>
                <a:spcPct val="130000"/>
              </a:lnSpc>
            </a:pPr>
            <a:r>
              <a:rPr lang="en-US" sz="1600" dirty="0"/>
              <a:t>Shop</a:t>
            </a:r>
          </a:p>
          <a:p>
            <a:pPr lvl="1" eaLnBrk="1" hangingPunct="1"/>
            <a:r>
              <a:rPr lang="en-US" sz="1800" b="1" u="sng" dirty="0"/>
              <a:t>Gray areas</a:t>
            </a:r>
          </a:p>
          <a:p>
            <a:pPr lvl="2" eaLnBrk="1" hangingPunct="1"/>
            <a:r>
              <a:rPr lang="en-US" sz="1600" dirty="0"/>
              <a:t>Find a good hub</a:t>
            </a:r>
          </a:p>
          <a:p>
            <a:pPr lvl="2" eaLnBrk="1" hangingPunct="1"/>
            <a:r>
              <a:rPr lang="en-US" sz="1600" dirty="0"/>
              <a:t>Exploratory search “see what’s there”</a:t>
            </a:r>
            <a:r>
              <a:rPr lang="en-US" sz="1200" dirty="0"/>
              <a:t> </a:t>
            </a:r>
          </a:p>
        </p:txBody>
      </p:sp>
      <p:sp>
        <p:nvSpPr>
          <p:cNvPr id="795652" name="Text Box 4"/>
          <p:cNvSpPr txBox="1">
            <a:spLocks noChangeArrowheads="1"/>
          </p:cNvSpPr>
          <p:nvPr/>
        </p:nvSpPr>
        <p:spPr bwMode="auto">
          <a:xfrm>
            <a:off x="5181600" y="2362200"/>
            <a:ext cx="3743325" cy="257175"/>
          </a:xfrm>
          <a:prstGeom prst="rect">
            <a:avLst/>
          </a:prstGeom>
          <a:solidFill>
            <a:srgbClr val="FFD52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60000"/>
              </a:lnSpc>
              <a:spcBef>
                <a:spcPct val="20000"/>
              </a:spcBef>
              <a:buClr>
                <a:schemeClr val="folHlink"/>
              </a:buClr>
              <a:buSzPct val="75000"/>
              <a:buFont typeface="Comic Sans MS" pitchFamily="-107" charset="0"/>
              <a:buNone/>
            </a:pPr>
            <a:r>
              <a:rPr kumimoji="1" lang="en-US" sz="1800" b="1">
                <a:solidFill>
                  <a:schemeClr val="tx2"/>
                </a:solidFill>
                <a:latin typeface="Courier New" pitchFamily="-107" charset="0"/>
              </a:rPr>
              <a:t>Low hemoglobin</a:t>
            </a:r>
            <a:endParaRPr kumimoji="1" lang="en-US" sz="28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-107" charset="0"/>
            </a:endParaRPr>
          </a:p>
        </p:txBody>
      </p:sp>
      <p:sp>
        <p:nvSpPr>
          <p:cNvPr id="795653" name="Text Box 5"/>
          <p:cNvSpPr txBox="1">
            <a:spLocks noChangeArrowheads="1"/>
          </p:cNvSpPr>
          <p:nvPr/>
        </p:nvSpPr>
        <p:spPr bwMode="auto">
          <a:xfrm>
            <a:off x="5154613" y="2971800"/>
            <a:ext cx="3760787" cy="257175"/>
          </a:xfrm>
          <a:prstGeom prst="rect">
            <a:avLst/>
          </a:prstGeom>
          <a:solidFill>
            <a:srgbClr val="FFD52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60000"/>
              </a:lnSpc>
              <a:spcBef>
                <a:spcPct val="20000"/>
              </a:spcBef>
              <a:buClr>
                <a:schemeClr val="folHlink"/>
              </a:buClr>
              <a:buSzPct val="75000"/>
              <a:buFont typeface="Comic Sans MS" pitchFamily="-107" charset="0"/>
              <a:buNone/>
            </a:pPr>
            <a:r>
              <a:rPr kumimoji="1" lang="en-US" sz="1800" b="1">
                <a:solidFill>
                  <a:schemeClr val="tx2"/>
                </a:solidFill>
                <a:latin typeface="Courier New" pitchFamily="-107" charset="0"/>
              </a:rPr>
              <a:t>United Airlines</a:t>
            </a:r>
            <a:endParaRPr kumimoji="1" lang="en-US" sz="28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-107" charset="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114800" y="3657600"/>
            <a:ext cx="4540250" cy="914400"/>
            <a:chOff x="2352" y="2736"/>
            <a:chExt cx="2860" cy="576"/>
          </a:xfrm>
        </p:grpSpPr>
        <p:sp>
          <p:nvSpPr>
            <p:cNvPr id="795655" name="Text Box 7"/>
            <p:cNvSpPr txBox="1">
              <a:spLocks noChangeArrowheads="1"/>
            </p:cNvSpPr>
            <p:nvPr/>
          </p:nvSpPr>
          <p:spPr bwMode="auto">
            <a:xfrm>
              <a:off x="2352" y="2736"/>
              <a:ext cx="2380" cy="162"/>
            </a:xfrm>
            <a:prstGeom prst="rect">
              <a:avLst/>
            </a:prstGeom>
            <a:solidFill>
              <a:srgbClr val="FFD52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0" hangingPunct="0">
                <a:lnSpc>
                  <a:spcPct val="60000"/>
                </a:lnSpc>
                <a:spcBef>
                  <a:spcPct val="20000"/>
                </a:spcBef>
                <a:buClr>
                  <a:schemeClr val="folHlink"/>
                </a:buClr>
                <a:buSzPct val="75000"/>
                <a:buFont typeface="Comic Sans MS" pitchFamily="-107" charset="0"/>
                <a:buNone/>
              </a:pPr>
              <a:r>
                <a:rPr kumimoji="1" lang="en-US" sz="1800" b="1">
                  <a:solidFill>
                    <a:schemeClr val="tx2"/>
                  </a:solidFill>
                  <a:latin typeface="Courier New" pitchFamily="-107" charset="0"/>
                </a:rPr>
                <a:t>Seattle weather</a:t>
              </a:r>
              <a:endParaRPr kumimoji="1" lang="en-US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07" charset="0"/>
              </a:endParaRPr>
            </a:p>
          </p:txBody>
        </p:sp>
        <p:sp>
          <p:nvSpPr>
            <p:cNvPr id="795656" name="Text Box 8"/>
            <p:cNvSpPr txBox="1">
              <a:spLocks noChangeArrowheads="1"/>
            </p:cNvSpPr>
            <p:nvPr/>
          </p:nvSpPr>
          <p:spPr bwMode="auto">
            <a:xfrm>
              <a:off x="2640" y="2928"/>
              <a:ext cx="2448" cy="162"/>
            </a:xfrm>
            <a:prstGeom prst="rect">
              <a:avLst/>
            </a:prstGeom>
            <a:solidFill>
              <a:srgbClr val="FFD52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0" hangingPunct="0">
                <a:lnSpc>
                  <a:spcPct val="60000"/>
                </a:lnSpc>
                <a:spcBef>
                  <a:spcPct val="20000"/>
                </a:spcBef>
                <a:buClr>
                  <a:schemeClr val="folHlink"/>
                </a:buClr>
                <a:buSzPct val="75000"/>
                <a:buFont typeface="Comic Sans MS" pitchFamily="-107" charset="0"/>
                <a:buNone/>
              </a:pPr>
              <a:r>
                <a:rPr kumimoji="1" lang="en-US" sz="1800" b="1">
                  <a:solidFill>
                    <a:schemeClr val="tx2"/>
                  </a:solidFill>
                  <a:latin typeface="Courier New" pitchFamily="-107" charset="0"/>
                </a:rPr>
                <a:t>Mars surface images</a:t>
              </a:r>
              <a:endParaRPr kumimoji="1" lang="en-US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07" charset="0"/>
              </a:endParaRPr>
            </a:p>
          </p:txBody>
        </p:sp>
        <p:sp>
          <p:nvSpPr>
            <p:cNvPr id="795657" name="Text Box 9"/>
            <p:cNvSpPr txBox="1">
              <a:spLocks noChangeArrowheads="1"/>
            </p:cNvSpPr>
            <p:nvPr/>
          </p:nvSpPr>
          <p:spPr bwMode="auto">
            <a:xfrm>
              <a:off x="2832" y="3120"/>
              <a:ext cx="2380" cy="192"/>
            </a:xfrm>
            <a:prstGeom prst="rect">
              <a:avLst/>
            </a:prstGeom>
            <a:solidFill>
              <a:srgbClr val="FFD52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0" hangingPunct="0">
                <a:lnSpc>
                  <a:spcPct val="70000"/>
                </a:lnSpc>
                <a:spcBef>
                  <a:spcPct val="20000"/>
                </a:spcBef>
                <a:buClr>
                  <a:schemeClr val="folHlink"/>
                </a:buClr>
                <a:buSzPct val="75000"/>
                <a:buFont typeface="Comic Sans MS" pitchFamily="-107" charset="0"/>
                <a:buNone/>
              </a:pPr>
              <a:r>
                <a:rPr kumimoji="1" lang="en-US" sz="1800" b="1">
                  <a:solidFill>
                    <a:schemeClr val="tx2"/>
                  </a:solidFill>
                  <a:latin typeface="Courier New" pitchFamily="-107" charset="0"/>
                </a:rPr>
                <a:t>Canon S410</a:t>
              </a:r>
              <a:r>
                <a:rPr kumimoji="1" lang="en-US" sz="2000" b="1">
                  <a:solidFill>
                    <a:schemeClr val="tx2"/>
                  </a:solidFill>
                  <a:latin typeface="Courier New" pitchFamily="-107" charset="0"/>
                </a:rPr>
                <a:t> </a:t>
              </a:r>
              <a:endParaRPr kumimoji="1" lang="en-US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07" charset="0"/>
              </a:endParaRPr>
            </a:p>
          </p:txBody>
        </p:sp>
      </p:grpSp>
      <p:sp>
        <p:nvSpPr>
          <p:cNvPr id="795658" name="Text Box 10"/>
          <p:cNvSpPr txBox="1">
            <a:spLocks noChangeArrowheads="1"/>
          </p:cNvSpPr>
          <p:nvPr/>
        </p:nvSpPr>
        <p:spPr bwMode="auto">
          <a:xfrm>
            <a:off x="3962400" y="5000625"/>
            <a:ext cx="3760788" cy="257175"/>
          </a:xfrm>
          <a:prstGeom prst="rect">
            <a:avLst/>
          </a:prstGeom>
          <a:solidFill>
            <a:srgbClr val="FFD52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60000"/>
              </a:lnSpc>
              <a:spcBef>
                <a:spcPct val="20000"/>
              </a:spcBef>
              <a:buClr>
                <a:schemeClr val="folHlink"/>
              </a:buClr>
              <a:buSzPct val="75000"/>
              <a:buFont typeface="Comic Sans MS" pitchFamily="-107" charset="0"/>
              <a:buNone/>
            </a:pPr>
            <a:r>
              <a:rPr kumimoji="1" lang="en-US" sz="1800" b="1">
                <a:solidFill>
                  <a:schemeClr val="tx2"/>
                </a:solidFill>
                <a:latin typeface="Courier New" pitchFamily="-107" charset="0"/>
              </a:rPr>
              <a:t>Car rental Brasil</a:t>
            </a:r>
            <a:endParaRPr kumimoji="1" lang="en-US" sz="28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-107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5652" grpId="0" animBg="1" autoUpdateAnimBg="0"/>
      <p:bldP spid="795653" grpId="0" animBg="1" autoUpdateAnimBg="0"/>
      <p:bldP spid="795658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/>
              <a:t>How far do people look for results?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" y="1600200"/>
            <a:ext cx="8839200" cy="457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304800" y="6172200"/>
            <a:ext cx="8839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b="1">
                <a:solidFill>
                  <a:srgbClr val="7B0099"/>
                </a:solidFill>
              </a:rPr>
              <a:t>(Source: </a:t>
            </a:r>
            <a:r>
              <a:rPr lang="en-US" sz="1600" b="1">
                <a:solidFill>
                  <a:srgbClr val="7B0099"/>
                </a:solidFill>
                <a:hlinkClick r:id="rId3"/>
              </a:rPr>
              <a:t>iprospect.com</a:t>
            </a:r>
            <a:r>
              <a:rPr lang="en-US" sz="1600" b="1">
                <a:solidFill>
                  <a:srgbClr val="7B0099"/>
                </a:solidFill>
              </a:rPr>
              <a:t> WhitePaper_2006_SearchEngineUserBehavior.pdf)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/>
              <a:t>Users’ empirical evaluation of results</a:t>
            </a:r>
          </a:p>
        </p:txBody>
      </p:sp>
      <p:sp>
        <p:nvSpPr>
          <p:cNvPr id="80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3058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500" dirty="0"/>
              <a:t>Quality of pages varies widely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Relevance is not enough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Other desirable qualities (non IR!!)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dirty="0"/>
              <a:t>Content: Trustworthy, diverse, non-duplicated, well maintained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dirty="0"/>
              <a:t>Web readability: display correctly &amp; fast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dirty="0"/>
              <a:t>No annoyances: pop-ups, etc</a:t>
            </a:r>
          </a:p>
          <a:p>
            <a:pPr eaLnBrk="1" hangingPunct="1">
              <a:lnSpc>
                <a:spcPct val="80000"/>
              </a:lnSpc>
            </a:pPr>
            <a:r>
              <a:rPr lang="en-US" sz="2500" dirty="0"/>
              <a:t>Precision vs. recall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On the web, recall seldom </a:t>
            </a:r>
            <a:r>
              <a:rPr lang="en-US" sz="2000" dirty="0" smtClean="0"/>
              <a:t>matters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Recall matters when the number of matches is very </a:t>
            </a:r>
            <a:r>
              <a:rPr lang="en-US" sz="2000" dirty="0" smtClean="0"/>
              <a:t>small</a:t>
            </a: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r>
              <a:rPr lang="en-US" sz="2500" dirty="0"/>
              <a:t>What matters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Precision at 1? Precision above the fold?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Comprehensiveness – must be able to deal with obscure queries</a:t>
            </a: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r>
              <a:rPr lang="en-US" sz="2500" dirty="0" smtClean="0">
                <a:solidFill>
                  <a:srgbClr val="CC0000"/>
                </a:solidFill>
              </a:rPr>
              <a:t>User </a:t>
            </a:r>
            <a:r>
              <a:rPr lang="en-US" sz="2500" dirty="0">
                <a:solidFill>
                  <a:srgbClr val="CC0000"/>
                </a:solidFill>
              </a:rPr>
              <a:t>perceptions may be unscientific, but are significant over a large aggregate</a:t>
            </a:r>
            <a:endParaRPr lang="en-US" sz="2100" dirty="0">
              <a:solidFill>
                <a:srgbClr val="CC0000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-107" charset="2"/>
              <a:buNone/>
            </a:pPr>
            <a:endParaRPr lang="en-US" sz="1800" dirty="0">
              <a:solidFill>
                <a:srgbClr val="CC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The Web document collection</a:t>
            </a:r>
          </a:p>
        </p:txBody>
      </p:sp>
      <p:sp>
        <p:nvSpPr>
          <p:cNvPr id="80793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200400" y="1600200"/>
            <a:ext cx="5715000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/>
              <a:t>No design/co-ordination</a:t>
            </a: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Content </a:t>
            </a:r>
            <a:r>
              <a:rPr lang="en-US" sz="2400" dirty="0"/>
              <a:t>includes truth, lies, obsolete information, contradictions … 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Unstructured (text, html, …), semi-structured (XML, annotated photos), structured (Databases)…</a:t>
            </a: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Financial motivation for ranked results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Scale </a:t>
            </a:r>
            <a:r>
              <a:rPr lang="en-US" sz="2400" dirty="0"/>
              <a:t>much larger than previous text collections … but corporate records are catching up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Growth – slowed down from initial “volume doubling every few months” but still expanding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Content can be </a:t>
            </a:r>
            <a:r>
              <a:rPr lang="en-US" sz="2400" i="1" dirty="0"/>
              <a:t>dynamically generated</a:t>
            </a:r>
          </a:p>
        </p:txBody>
      </p:sp>
      <p:grpSp>
        <p:nvGrpSpPr>
          <p:cNvPr id="15364" name="Group 4"/>
          <p:cNvGrpSpPr>
            <a:grpSpLocks/>
          </p:cNvGrpSpPr>
          <p:nvPr/>
        </p:nvGrpSpPr>
        <p:grpSpPr bwMode="auto">
          <a:xfrm>
            <a:off x="457200" y="1905000"/>
            <a:ext cx="2438400" cy="4027488"/>
            <a:chOff x="288" y="1200"/>
            <a:chExt cx="1536" cy="2537"/>
          </a:xfrm>
        </p:grpSpPr>
        <p:grpSp>
          <p:nvGrpSpPr>
            <p:cNvPr id="15365" name="Group 5"/>
            <p:cNvGrpSpPr>
              <a:grpSpLocks/>
            </p:cNvGrpSpPr>
            <p:nvPr/>
          </p:nvGrpSpPr>
          <p:grpSpPr bwMode="auto">
            <a:xfrm>
              <a:off x="288" y="1200"/>
              <a:ext cx="1536" cy="2256"/>
              <a:chOff x="384" y="1968"/>
              <a:chExt cx="1536" cy="2256"/>
            </a:xfrm>
          </p:grpSpPr>
          <p:sp>
            <p:nvSpPr>
              <p:cNvPr id="15367" name="Rectangle 6"/>
              <p:cNvSpPr>
                <a:spLocks noChangeArrowheads="1"/>
              </p:cNvSpPr>
              <p:nvPr/>
            </p:nvSpPr>
            <p:spPr bwMode="auto">
              <a:xfrm>
                <a:off x="864" y="1968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68" name="Rectangle 7"/>
              <p:cNvSpPr>
                <a:spLocks noChangeArrowheads="1"/>
              </p:cNvSpPr>
              <p:nvPr/>
            </p:nvSpPr>
            <p:spPr bwMode="auto">
              <a:xfrm>
                <a:off x="576" y="2688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69" name="Rectangle 8"/>
              <p:cNvSpPr>
                <a:spLocks noChangeArrowheads="1"/>
              </p:cNvSpPr>
              <p:nvPr/>
            </p:nvSpPr>
            <p:spPr bwMode="auto">
              <a:xfrm>
                <a:off x="672" y="2784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70" name="Rectangle 9"/>
              <p:cNvSpPr>
                <a:spLocks noChangeArrowheads="1"/>
              </p:cNvSpPr>
              <p:nvPr/>
            </p:nvSpPr>
            <p:spPr bwMode="auto">
              <a:xfrm>
                <a:off x="768" y="2880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71" name="Rectangle 10"/>
              <p:cNvSpPr>
                <a:spLocks noChangeArrowheads="1"/>
              </p:cNvSpPr>
              <p:nvPr/>
            </p:nvSpPr>
            <p:spPr bwMode="auto">
              <a:xfrm>
                <a:off x="384" y="3552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72" name="Rectangle 11"/>
              <p:cNvSpPr>
                <a:spLocks noChangeArrowheads="1"/>
              </p:cNvSpPr>
              <p:nvPr/>
            </p:nvSpPr>
            <p:spPr bwMode="auto">
              <a:xfrm>
                <a:off x="1440" y="3120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73" name="Rectangle 12"/>
              <p:cNvSpPr>
                <a:spLocks noChangeArrowheads="1"/>
              </p:cNvSpPr>
              <p:nvPr/>
            </p:nvSpPr>
            <p:spPr bwMode="auto">
              <a:xfrm>
                <a:off x="1536" y="2352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74" name="Rectangle 13"/>
              <p:cNvSpPr>
                <a:spLocks noChangeArrowheads="1"/>
              </p:cNvSpPr>
              <p:nvPr/>
            </p:nvSpPr>
            <p:spPr bwMode="auto">
              <a:xfrm>
                <a:off x="480" y="3648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75" name="Rectangle 14"/>
              <p:cNvSpPr>
                <a:spLocks noChangeArrowheads="1"/>
              </p:cNvSpPr>
              <p:nvPr/>
            </p:nvSpPr>
            <p:spPr bwMode="auto">
              <a:xfrm>
                <a:off x="576" y="3744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76" name="Rectangle 15"/>
              <p:cNvSpPr>
                <a:spLocks noChangeArrowheads="1"/>
              </p:cNvSpPr>
              <p:nvPr/>
            </p:nvSpPr>
            <p:spPr bwMode="auto">
              <a:xfrm>
                <a:off x="672" y="3840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77" name="Rectangle 16"/>
              <p:cNvSpPr>
                <a:spLocks noChangeArrowheads="1"/>
              </p:cNvSpPr>
              <p:nvPr/>
            </p:nvSpPr>
            <p:spPr bwMode="auto">
              <a:xfrm>
                <a:off x="1632" y="2448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78" name="Line 17"/>
              <p:cNvSpPr>
                <a:spLocks noChangeShapeType="1"/>
              </p:cNvSpPr>
              <p:nvPr/>
            </p:nvSpPr>
            <p:spPr bwMode="auto">
              <a:xfrm flipV="1">
                <a:off x="912" y="3504"/>
                <a:ext cx="43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79" name="Line 18"/>
              <p:cNvSpPr>
                <a:spLocks noChangeShapeType="1"/>
              </p:cNvSpPr>
              <p:nvPr/>
            </p:nvSpPr>
            <p:spPr bwMode="auto">
              <a:xfrm flipH="1" flipV="1">
                <a:off x="1104" y="2976"/>
                <a:ext cx="288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80" name="Line 19"/>
              <p:cNvSpPr>
                <a:spLocks noChangeShapeType="1"/>
              </p:cNvSpPr>
              <p:nvPr/>
            </p:nvSpPr>
            <p:spPr bwMode="auto">
              <a:xfrm flipV="1">
                <a:off x="1056" y="2640"/>
                <a:ext cx="432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81" name="Line 20"/>
              <p:cNvSpPr>
                <a:spLocks noChangeShapeType="1"/>
              </p:cNvSpPr>
              <p:nvPr/>
            </p:nvSpPr>
            <p:spPr bwMode="auto">
              <a:xfrm>
                <a:off x="1200" y="2400"/>
                <a:ext cx="240" cy="6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82" name="Line 21"/>
              <p:cNvSpPr>
                <a:spLocks noChangeShapeType="1"/>
              </p:cNvSpPr>
              <p:nvPr/>
            </p:nvSpPr>
            <p:spPr bwMode="auto">
              <a:xfrm flipV="1">
                <a:off x="1632" y="2880"/>
                <a:ext cx="96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83" name="Line 22"/>
              <p:cNvSpPr>
                <a:spLocks noChangeShapeType="1"/>
              </p:cNvSpPr>
              <p:nvPr/>
            </p:nvSpPr>
            <p:spPr bwMode="auto">
              <a:xfrm flipH="1">
                <a:off x="816" y="3360"/>
                <a:ext cx="48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5366" name="Text Box 23"/>
            <p:cNvSpPr txBox="1">
              <a:spLocks noChangeArrowheads="1"/>
            </p:cNvSpPr>
            <p:nvPr/>
          </p:nvSpPr>
          <p:spPr bwMode="auto">
            <a:xfrm>
              <a:off x="417" y="3487"/>
              <a:ext cx="78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2000">
                  <a:latin typeface="Lucida Sans" pitchFamily="-107" charset="0"/>
                </a:rPr>
                <a:t>The Web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1143000"/>
          </a:xfrm>
        </p:spPr>
        <p:txBody>
          <a:bodyPr anchor="ctr"/>
          <a:lstStyle/>
          <a:p>
            <a:pPr eaLnBrk="1" hangingPunct="1"/>
            <a:r>
              <a:rPr lang="en-US" dirty="0" smtClean="0"/>
              <a:t>Web Spam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2057400"/>
            <a:ext cx="5321300" cy="43307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86000" y="640080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smtClean="0"/>
              <a:t>http://</a:t>
            </a:r>
            <a:r>
              <a:rPr lang="en-US" sz="1200" dirty="0" err="1" smtClean="0"/>
              <a:t>blog.lib.umn.edu/wilsper/informationcentral/spam.jpg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/>
              <a:t>The trouble with sponsored search …</a:t>
            </a:r>
          </a:p>
        </p:txBody>
      </p:sp>
      <p:sp>
        <p:nvSpPr>
          <p:cNvPr id="827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828800"/>
            <a:ext cx="7772400" cy="4876800"/>
          </a:xfrm>
        </p:spPr>
        <p:txBody>
          <a:bodyPr/>
          <a:lstStyle/>
          <a:p>
            <a:pPr eaLnBrk="1" hangingPunct="1"/>
            <a:r>
              <a:rPr lang="en-US" sz="2800" dirty="0"/>
              <a:t>It costs money.  What’s the alternative?</a:t>
            </a:r>
          </a:p>
          <a:p>
            <a:pPr eaLnBrk="1" hangingPunct="1"/>
            <a:r>
              <a:rPr lang="en-US" sz="2800" i="1" dirty="0"/>
              <a:t>Search Engine Optimization:</a:t>
            </a:r>
          </a:p>
          <a:p>
            <a:pPr lvl="1" eaLnBrk="1" hangingPunct="1"/>
            <a:r>
              <a:rPr lang="en-US" dirty="0"/>
              <a:t>“Tuning” your web page to rank highly in the algorithmic search results for select keywords</a:t>
            </a:r>
          </a:p>
          <a:p>
            <a:pPr lvl="1" eaLnBrk="1" hangingPunct="1"/>
            <a:r>
              <a:rPr lang="en-US" dirty="0"/>
              <a:t>Alternative to paying for placement</a:t>
            </a:r>
            <a:endParaRPr lang="en-US" dirty="0" smtClean="0"/>
          </a:p>
          <a:p>
            <a:pPr lvl="1" eaLnBrk="1" hangingPunct="1"/>
            <a:r>
              <a:rPr lang="en-US" dirty="0" smtClean="0"/>
              <a:t>Intrinsically </a:t>
            </a:r>
            <a:r>
              <a:rPr lang="en-US" dirty="0"/>
              <a:t>a marketing function</a:t>
            </a:r>
            <a:endParaRPr lang="en-US" i="1" dirty="0"/>
          </a:p>
          <a:p>
            <a:pPr eaLnBrk="1" hangingPunct="1"/>
            <a:r>
              <a:rPr lang="en-US" sz="2800" dirty="0"/>
              <a:t>Performed by companies, webmasters and consultants (“Search engine optimizers”) for their clients</a:t>
            </a:r>
          </a:p>
          <a:p>
            <a:pPr eaLnBrk="1" hangingPunct="1"/>
            <a:r>
              <a:rPr lang="en-US" sz="2800" dirty="0"/>
              <a:t>Some perfectly legitimate, some very shady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Simplest forms</a:t>
            </a:r>
          </a:p>
        </p:txBody>
      </p:sp>
      <p:sp>
        <p:nvSpPr>
          <p:cNvPr id="8284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752600"/>
            <a:ext cx="7772400" cy="3382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First generation engines relied heavily on </a:t>
            </a:r>
            <a:r>
              <a:rPr lang="en-US" sz="2400" i="1" dirty="0" err="1"/>
              <a:t>tf/idf</a:t>
            </a:r>
            <a:r>
              <a:rPr lang="en-US" sz="2400" dirty="0"/>
              <a:t> </a:t>
            </a: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200" dirty="0" smtClean="0">
                <a:solidFill>
                  <a:srgbClr val="FF0000"/>
                </a:solidFill>
                <a:ea typeface="Courier New" pitchFamily="-107" charset="0"/>
                <a:cs typeface="Courier New" pitchFamily="-107" charset="0"/>
              </a:rPr>
              <a:t>What </a:t>
            </a:r>
            <a:r>
              <a:rPr lang="en-US" sz="2200" dirty="0" smtClean="0">
                <a:solidFill>
                  <a:srgbClr val="FF0000"/>
                </a:solidFill>
                <a:ea typeface="Courier New" pitchFamily="-107" charset="0"/>
                <a:cs typeface="Courier New" pitchFamily="-107" charset="0"/>
              </a:rPr>
              <a:t>would you do as an SEO?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err="1"/>
              <a:t>SEOs</a:t>
            </a:r>
            <a:r>
              <a:rPr lang="en-US" sz="2400" dirty="0"/>
              <a:t> responded with dense repetitions of chosen terms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e.g., </a:t>
            </a:r>
            <a:r>
              <a:rPr lang="en-US" sz="2000" b="1" dirty="0" err="1">
                <a:latin typeface="Courier New" pitchFamily="-107" charset="0"/>
                <a:ea typeface="Courier New" pitchFamily="-107" charset="0"/>
                <a:cs typeface="Courier New" pitchFamily="-107" charset="0"/>
              </a:rPr>
              <a:t>maui</a:t>
            </a:r>
            <a:r>
              <a:rPr lang="en-US" sz="2000" b="1" i="1" dirty="0"/>
              <a:t> </a:t>
            </a:r>
            <a:r>
              <a:rPr lang="en-US" sz="2000" b="1" dirty="0">
                <a:latin typeface="Courier New" pitchFamily="-107" charset="0"/>
                <a:ea typeface="Courier New" pitchFamily="-107" charset="0"/>
                <a:cs typeface="Courier New" pitchFamily="-107" charset="0"/>
              </a:rPr>
              <a:t>resort </a:t>
            </a:r>
            <a:r>
              <a:rPr lang="en-US" sz="2000" b="1" dirty="0" err="1">
                <a:latin typeface="Courier New" pitchFamily="-107" charset="0"/>
                <a:ea typeface="Courier New" pitchFamily="-107" charset="0"/>
                <a:cs typeface="Courier New" pitchFamily="-107" charset="0"/>
              </a:rPr>
              <a:t>maui</a:t>
            </a:r>
            <a:r>
              <a:rPr lang="en-US" sz="2000" b="1" dirty="0">
                <a:latin typeface="Courier New" pitchFamily="-107" charset="0"/>
                <a:ea typeface="Courier New" pitchFamily="-107" charset="0"/>
                <a:cs typeface="Courier New" pitchFamily="-107" charset="0"/>
              </a:rPr>
              <a:t> resort </a:t>
            </a:r>
            <a:r>
              <a:rPr lang="en-US" sz="2000" b="1" dirty="0" err="1">
                <a:latin typeface="Courier New" pitchFamily="-107" charset="0"/>
                <a:ea typeface="Courier New" pitchFamily="-107" charset="0"/>
                <a:cs typeface="Courier New" pitchFamily="-107" charset="0"/>
              </a:rPr>
              <a:t>maui</a:t>
            </a:r>
            <a:r>
              <a:rPr lang="en-US" sz="2000" b="1" dirty="0">
                <a:latin typeface="Courier New" pitchFamily="-107" charset="0"/>
                <a:ea typeface="Courier New" pitchFamily="-107" charset="0"/>
                <a:cs typeface="Courier New" pitchFamily="-107" charset="0"/>
              </a:rPr>
              <a:t> resort</a:t>
            </a:r>
            <a:r>
              <a:rPr lang="en-US" sz="2000" b="1" i="1" dirty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Often, the repetitions would be in the same color as the background of the web page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/>
              <a:t>Repeated terms got indexed by crawlers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/>
              <a:t>But not visible to humans on browsers</a:t>
            </a:r>
          </a:p>
        </p:txBody>
      </p:sp>
      <p:sp>
        <p:nvSpPr>
          <p:cNvPr id="828420" name="AutoShape 4"/>
          <p:cNvSpPr>
            <a:spLocks noChangeArrowheads="1"/>
          </p:cNvSpPr>
          <p:nvPr/>
        </p:nvSpPr>
        <p:spPr bwMode="auto">
          <a:xfrm>
            <a:off x="6096000" y="4343400"/>
            <a:ext cx="1676400" cy="1600200"/>
          </a:xfrm>
          <a:prstGeom prst="curvedLeftArrow">
            <a:avLst>
              <a:gd name="adj1" fmla="val 20000"/>
              <a:gd name="adj2" fmla="val 40000"/>
              <a:gd name="adj3" fmla="val 33136"/>
            </a:avLst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8421" name="Rectangle 5"/>
          <p:cNvSpPr>
            <a:spLocks noChangeArrowheads="1"/>
          </p:cNvSpPr>
          <p:nvPr/>
        </p:nvSpPr>
        <p:spPr bwMode="auto">
          <a:xfrm>
            <a:off x="1905000" y="5257800"/>
            <a:ext cx="3962400" cy="835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E41C55"/>
                </a:solidFill>
                <a:latin typeface="Lucida Sans" pitchFamily="-107" charset="0"/>
              </a:rPr>
              <a:t>Pure word density cannot </a:t>
            </a:r>
          </a:p>
          <a:p>
            <a:pPr algn="ctr"/>
            <a:r>
              <a:rPr lang="en-US" dirty="0">
                <a:solidFill>
                  <a:srgbClr val="E41C55"/>
                </a:solidFill>
                <a:latin typeface="Lucida Sans" pitchFamily="-107" charset="0"/>
              </a:rPr>
              <a:t>be trusted as an IR signal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8420" grpId="0" animBg="1"/>
      <p:bldP spid="8284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Variants of keyword stuffing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en-US" sz="3000"/>
              <a:t>Misleading meta-tags, excessive repetition</a:t>
            </a:r>
          </a:p>
          <a:p>
            <a:pPr eaLnBrk="1" hangingPunct="1">
              <a:lnSpc>
                <a:spcPct val="85000"/>
              </a:lnSpc>
            </a:pPr>
            <a:r>
              <a:rPr lang="en-US" sz="3000"/>
              <a:t>Hidden text with colors, style sheet tricks, etc.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1371600" y="4114800"/>
            <a:ext cx="6934200" cy="101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chemeClr val="hlink"/>
                </a:solidFill>
                <a:latin typeface="Comic Sans MS" pitchFamily="-107" charset="0"/>
                <a:ea typeface="Arial" pitchFamily="-107" charset="0"/>
                <a:cs typeface="Arial" pitchFamily="-107" charset="0"/>
              </a:rPr>
              <a:t>Meta-Tags</a:t>
            </a:r>
            <a:r>
              <a:rPr lang="en-US" sz="2000">
                <a:solidFill>
                  <a:schemeClr val="hlink"/>
                </a:solidFill>
                <a:latin typeface="Comic Sans MS" pitchFamily="-107" charset="0"/>
                <a:ea typeface="Arial" pitchFamily="-107" charset="0"/>
                <a:cs typeface="Arial" pitchFamily="-107" charset="0"/>
              </a:rPr>
              <a:t> = </a:t>
            </a:r>
          </a:p>
          <a:p>
            <a:r>
              <a:rPr lang="en-US" sz="2000">
                <a:solidFill>
                  <a:schemeClr val="hlink"/>
                </a:solidFill>
                <a:latin typeface="Comic Sans MS" pitchFamily="-107" charset="0"/>
                <a:ea typeface="Arial" pitchFamily="-107" charset="0"/>
                <a:cs typeface="Arial" pitchFamily="-107" charset="0"/>
              </a:rPr>
              <a:t>“… London hotels, hotel, holiday inn, hilton, discount, booking, reservation, sex, mp3, britney spears, viagra, …”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Spidering</a:t>
            </a:r>
            <a:r>
              <a:rPr lang="en-US" dirty="0" smtClean="0"/>
              <a:t>/indexing</a:t>
            </a:r>
            <a:endParaRPr lang="en-US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457200" y="1905000"/>
            <a:ext cx="2438400" cy="4027488"/>
            <a:chOff x="288" y="1200"/>
            <a:chExt cx="1536" cy="2537"/>
          </a:xfrm>
        </p:grpSpPr>
        <p:grpSp>
          <p:nvGrpSpPr>
            <p:cNvPr id="5" name="Group 4"/>
            <p:cNvGrpSpPr>
              <a:grpSpLocks/>
            </p:cNvGrpSpPr>
            <p:nvPr/>
          </p:nvGrpSpPr>
          <p:grpSpPr bwMode="auto">
            <a:xfrm>
              <a:off x="288" y="1200"/>
              <a:ext cx="1536" cy="2256"/>
              <a:chOff x="384" y="1968"/>
              <a:chExt cx="1536" cy="2256"/>
            </a:xfrm>
          </p:grpSpPr>
          <p:sp>
            <p:nvSpPr>
              <p:cNvPr id="7" name="Rectangle 5"/>
              <p:cNvSpPr>
                <a:spLocks noChangeArrowheads="1"/>
              </p:cNvSpPr>
              <p:nvPr/>
            </p:nvSpPr>
            <p:spPr bwMode="auto">
              <a:xfrm>
                <a:off x="864" y="1968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576" y="2688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672" y="2784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/>
            </p:nvSpPr>
            <p:spPr bwMode="auto">
              <a:xfrm>
                <a:off x="768" y="2880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/>
            </p:nvSpPr>
            <p:spPr bwMode="auto">
              <a:xfrm>
                <a:off x="384" y="3552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/>
            </p:nvSpPr>
            <p:spPr bwMode="auto">
              <a:xfrm>
                <a:off x="1440" y="3120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/>
            </p:nvSpPr>
            <p:spPr bwMode="auto">
              <a:xfrm>
                <a:off x="1536" y="2352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/>
            </p:nvSpPr>
            <p:spPr bwMode="auto">
              <a:xfrm>
                <a:off x="480" y="3648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/>
            </p:nvSpPr>
            <p:spPr bwMode="auto">
              <a:xfrm>
                <a:off x="576" y="3744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/>
            </p:nvSpPr>
            <p:spPr bwMode="auto">
              <a:xfrm>
                <a:off x="672" y="3840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/>
            </p:nvSpPr>
            <p:spPr bwMode="auto">
              <a:xfrm>
                <a:off x="1632" y="2448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Line 16"/>
              <p:cNvSpPr>
                <a:spLocks noChangeShapeType="1"/>
              </p:cNvSpPr>
              <p:nvPr/>
            </p:nvSpPr>
            <p:spPr bwMode="auto">
              <a:xfrm flipV="1">
                <a:off x="912" y="3504"/>
                <a:ext cx="43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Line 17"/>
              <p:cNvSpPr>
                <a:spLocks noChangeShapeType="1"/>
              </p:cNvSpPr>
              <p:nvPr/>
            </p:nvSpPr>
            <p:spPr bwMode="auto">
              <a:xfrm flipH="1" flipV="1">
                <a:off x="1104" y="2976"/>
                <a:ext cx="288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Line 18"/>
              <p:cNvSpPr>
                <a:spLocks noChangeShapeType="1"/>
              </p:cNvSpPr>
              <p:nvPr/>
            </p:nvSpPr>
            <p:spPr bwMode="auto">
              <a:xfrm flipV="1">
                <a:off x="1056" y="2640"/>
                <a:ext cx="432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Line 19"/>
              <p:cNvSpPr>
                <a:spLocks noChangeShapeType="1"/>
              </p:cNvSpPr>
              <p:nvPr/>
            </p:nvSpPr>
            <p:spPr bwMode="auto">
              <a:xfrm>
                <a:off x="1200" y="2400"/>
                <a:ext cx="240" cy="6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Line 20"/>
              <p:cNvSpPr>
                <a:spLocks noChangeShapeType="1"/>
              </p:cNvSpPr>
              <p:nvPr/>
            </p:nvSpPr>
            <p:spPr bwMode="auto">
              <a:xfrm flipV="1">
                <a:off x="1632" y="2880"/>
                <a:ext cx="96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Line 21"/>
              <p:cNvSpPr>
                <a:spLocks noChangeShapeType="1"/>
              </p:cNvSpPr>
              <p:nvPr/>
            </p:nvSpPr>
            <p:spPr bwMode="auto">
              <a:xfrm flipH="1">
                <a:off x="816" y="3360"/>
                <a:ext cx="48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" name="Text Box 22"/>
            <p:cNvSpPr txBox="1">
              <a:spLocks noChangeArrowheads="1"/>
            </p:cNvSpPr>
            <p:nvPr/>
          </p:nvSpPr>
          <p:spPr bwMode="auto">
            <a:xfrm>
              <a:off x="417" y="3487"/>
              <a:ext cx="78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2000">
                  <a:latin typeface="Lucida Sans" pitchFamily="-107" charset="0"/>
                </a:rPr>
                <a:t>The Web</a:t>
              </a:r>
            </a:p>
          </p:txBody>
        </p:sp>
      </p:grpSp>
      <p:grpSp>
        <p:nvGrpSpPr>
          <p:cNvPr id="24" name="Group 29"/>
          <p:cNvGrpSpPr>
            <a:grpSpLocks/>
          </p:cNvGrpSpPr>
          <p:nvPr/>
        </p:nvGrpSpPr>
        <p:grpSpPr bwMode="auto">
          <a:xfrm>
            <a:off x="2971800" y="2895600"/>
            <a:ext cx="1828800" cy="1128713"/>
            <a:chOff x="1872" y="1824"/>
            <a:chExt cx="1152" cy="711"/>
          </a:xfrm>
        </p:grpSpPr>
        <p:grpSp>
          <p:nvGrpSpPr>
            <p:cNvPr id="25" name="Group 30"/>
            <p:cNvGrpSpPr>
              <a:grpSpLocks/>
            </p:cNvGrpSpPr>
            <p:nvPr/>
          </p:nvGrpSpPr>
          <p:grpSpPr bwMode="auto">
            <a:xfrm>
              <a:off x="2132" y="1824"/>
              <a:ext cx="892" cy="711"/>
              <a:chOff x="2132" y="2313"/>
              <a:chExt cx="892" cy="711"/>
            </a:xfrm>
          </p:grpSpPr>
          <p:pic>
            <p:nvPicPr>
              <p:cNvPr id="27" name="Picture 31" descr="MCj02149840000[1]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277" y="2521"/>
                <a:ext cx="507" cy="5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8" name="Text Box 32"/>
              <p:cNvSpPr txBox="1">
                <a:spLocks noChangeArrowheads="1"/>
              </p:cNvSpPr>
              <p:nvPr/>
            </p:nvSpPr>
            <p:spPr bwMode="auto">
              <a:xfrm>
                <a:off x="2132" y="2313"/>
                <a:ext cx="89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r"/>
                <a:r>
                  <a:rPr lang="en-US" sz="1800">
                    <a:latin typeface="Lucida Sans" pitchFamily="-107" charset="0"/>
                  </a:rPr>
                  <a:t>Web spider</a:t>
                </a:r>
              </a:p>
            </p:txBody>
          </p:sp>
        </p:grpSp>
        <p:sp>
          <p:nvSpPr>
            <p:cNvPr id="26" name="Line 33"/>
            <p:cNvSpPr>
              <a:spLocks noChangeShapeType="1"/>
            </p:cNvSpPr>
            <p:nvPr/>
          </p:nvSpPr>
          <p:spPr bwMode="auto">
            <a:xfrm flipH="1" flipV="1">
              <a:off x="1872" y="2016"/>
              <a:ext cx="432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miter lim="800000"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9" name="Line 34"/>
          <p:cNvSpPr>
            <a:spLocks noChangeShapeType="1"/>
          </p:cNvSpPr>
          <p:nvPr/>
        </p:nvSpPr>
        <p:spPr bwMode="auto">
          <a:xfrm>
            <a:off x="2971800" y="3352800"/>
            <a:ext cx="685800" cy="3048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miter lim="800000"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0" name="Group 35"/>
          <p:cNvGrpSpPr>
            <a:grpSpLocks/>
          </p:cNvGrpSpPr>
          <p:nvPr/>
        </p:nvGrpSpPr>
        <p:grpSpPr bwMode="auto">
          <a:xfrm>
            <a:off x="3446463" y="4038600"/>
            <a:ext cx="1125537" cy="939800"/>
            <a:chOff x="2171" y="2544"/>
            <a:chExt cx="709" cy="592"/>
          </a:xfrm>
        </p:grpSpPr>
        <p:sp>
          <p:nvSpPr>
            <p:cNvPr id="31" name="Text Box 36"/>
            <p:cNvSpPr txBox="1">
              <a:spLocks noChangeArrowheads="1"/>
            </p:cNvSpPr>
            <p:nvPr/>
          </p:nvSpPr>
          <p:spPr bwMode="auto">
            <a:xfrm>
              <a:off x="2171" y="2880"/>
              <a:ext cx="709" cy="256"/>
            </a:xfrm>
            <a:prstGeom prst="rect">
              <a:avLst/>
            </a:prstGeom>
            <a:solidFill>
              <a:schemeClr val="folHlink">
                <a:alpha val="7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2000">
                  <a:latin typeface="Lucida Sans" pitchFamily="-107" charset="0"/>
                </a:rPr>
                <a:t>Indexer</a:t>
              </a:r>
            </a:p>
          </p:txBody>
        </p:sp>
        <p:sp>
          <p:nvSpPr>
            <p:cNvPr id="32" name="AutoShape 37"/>
            <p:cNvSpPr>
              <a:spLocks noChangeArrowheads="1"/>
            </p:cNvSpPr>
            <p:nvPr/>
          </p:nvSpPr>
          <p:spPr bwMode="auto">
            <a:xfrm>
              <a:off x="2448" y="2544"/>
              <a:ext cx="192" cy="336"/>
            </a:xfrm>
            <a:prstGeom prst="downArrow">
              <a:avLst>
                <a:gd name="adj1" fmla="val 50000"/>
                <a:gd name="adj2" fmla="val 4375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3" name="Group 38"/>
          <p:cNvGrpSpPr>
            <a:grpSpLocks/>
          </p:cNvGrpSpPr>
          <p:nvPr/>
        </p:nvGrpSpPr>
        <p:grpSpPr bwMode="auto">
          <a:xfrm>
            <a:off x="2743200" y="4978400"/>
            <a:ext cx="3962400" cy="1803400"/>
            <a:chOff x="1728" y="3136"/>
            <a:chExt cx="2496" cy="1136"/>
          </a:xfrm>
        </p:grpSpPr>
        <p:grpSp>
          <p:nvGrpSpPr>
            <p:cNvPr id="34" name="Group 39"/>
            <p:cNvGrpSpPr>
              <a:grpSpLocks/>
            </p:cNvGrpSpPr>
            <p:nvPr/>
          </p:nvGrpSpPr>
          <p:grpSpPr bwMode="auto">
            <a:xfrm>
              <a:off x="1728" y="3504"/>
              <a:ext cx="2496" cy="768"/>
              <a:chOff x="1728" y="3504"/>
              <a:chExt cx="2496" cy="768"/>
            </a:xfrm>
          </p:grpSpPr>
          <p:grpSp>
            <p:nvGrpSpPr>
              <p:cNvPr id="38" name="Group 40"/>
              <p:cNvGrpSpPr>
                <a:grpSpLocks/>
              </p:cNvGrpSpPr>
              <p:nvPr/>
            </p:nvGrpSpPr>
            <p:grpSpPr bwMode="auto">
              <a:xfrm>
                <a:off x="1728" y="3504"/>
                <a:ext cx="768" cy="528"/>
                <a:chOff x="3264" y="2496"/>
                <a:chExt cx="768" cy="528"/>
              </a:xfrm>
            </p:grpSpPr>
            <p:sp>
              <p:nvSpPr>
                <p:cNvPr id="46" name="Rectangle 41"/>
                <p:cNvSpPr>
                  <a:spLocks noChangeArrowheads="1"/>
                </p:cNvSpPr>
                <p:nvPr/>
              </p:nvSpPr>
              <p:spPr bwMode="auto">
                <a:xfrm>
                  <a:off x="3264" y="2592"/>
                  <a:ext cx="768" cy="432"/>
                </a:xfrm>
                <a:prstGeom prst="rect">
                  <a:avLst/>
                </a:prstGeom>
                <a:gradFill rotWithShape="0">
                  <a:gsLst>
                    <a:gs pos="0">
                      <a:srgbClr val="A50021"/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" name="Oval 42"/>
                <p:cNvSpPr>
                  <a:spLocks noChangeArrowheads="1"/>
                </p:cNvSpPr>
                <p:nvPr/>
              </p:nvSpPr>
              <p:spPr bwMode="auto">
                <a:xfrm>
                  <a:off x="3264" y="2496"/>
                  <a:ext cx="768" cy="14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A50021"/>
                    </a:gs>
                    <a:gs pos="100000">
                      <a:schemeClr val="tx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9" name="Group 43"/>
              <p:cNvGrpSpPr>
                <a:grpSpLocks/>
              </p:cNvGrpSpPr>
              <p:nvPr/>
            </p:nvGrpSpPr>
            <p:grpSpPr bwMode="auto">
              <a:xfrm>
                <a:off x="2592" y="3504"/>
                <a:ext cx="768" cy="528"/>
                <a:chOff x="3264" y="2496"/>
                <a:chExt cx="768" cy="528"/>
              </a:xfrm>
            </p:grpSpPr>
            <p:sp>
              <p:nvSpPr>
                <p:cNvPr id="44" name="Rectangle 44"/>
                <p:cNvSpPr>
                  <a:spLocks noChangeArrowheads="1"/>
                </p:cNvSpPr>
                <p:nvPr/>
              </p:nvSpPr>
              <p:spPr bwMode="auto">
                <a:xfrm>
                  <a:off x="3264" y="2592"/>
                  <a:ext cx="768" cy="432"/>
                </a:xfrm>
                <a:prstGeom prst="rect">
                  <a:avLst/>
                </a:prstGeom>
                <a:gradFill rotWithShape="0">
                  <a:gsLst>
                    <a:gs pos="0">
                      <a:srgbClr val="A50021"/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5" name="Oval 45"/>
                <p:cNvSpPr>
                  <a:spLocks noChangeArrowheads="1"/>
                </p:cNvSpPr>
                <p:nvPr/>
              </p:nvSpPr>
              <p:spPr bwMode="auto">
                <a:xfrm>
                  <a:off x="3264" y="2496"/>
                  <a:ext cx="768" cy="14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A50021"/>
                    </a:gs>
                    <a:gs pos="100000">
                      <a:schemeClr val="tx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0" name="Group 46"/>
              <p:cNvGrpSpPr>
                <a:grpSpLocks/>
              </p:cNvGrpSpPr>
              <p:nvPr/>
            </p:nvGrpSpPr>
            <p:grpSpPr bwMode="auto">
              <a:xfrm>
                <a:off x="3456" y="3504"/>
                <a:ext cx="768" cy="528"/>
                <a:chOff x="3264" y="2496"/>
                <a:chExt cx="768" cy="528"/>
              </a:xfrm>
            </p:grpSpPr>
            <p:sp>
              <p:nvSpPr>
                <p:cNvPr id="42" name="Rectangle 47"/>
                <p:cNvSpPr>
                  <a:spLocks noChangeArrowheads="1"/>
                </p:cNvSpPr>
                <p:nvPr/>
              </p:nvSpPr>
              <p:spPr bwMode="auto">
                <a:xfrm>
                  <a:off x="3264" y="2592"/>
                  <a:ext cx="768" cy="432"/>
                </a:xfrm>
                <a:prstGeom prst="rect">
                  <a:avLst/>
                </a:prstGeom>
                <a:gradFill rotWithShape="0">
                  <a:gsLst>
                    <a:gs pos="0">
                      <a:srgbClr val="A50021"/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" name="Oval 48"/>
                <p:cNvSpPr>
                  <a:spLocks noChangeArrowheads="1"/>
                </p:cNvSpPr>
                <p:nvPr/>
              </p:nvSpPr>
              <p:spPr bwMode="auto">
                <a:xfrm>
                  <a:off x="3264" y="2496"/>
                  <a:ext cx="768" cy="14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A50021"/>
                    </a:gs>
                    <a:gs pos="100000">
                      <a:schemeClr val="tx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1" name="Text Box 49"/>
              <p:cNvSpPr txBox="1">
                <a:spLocks noChangeArrowheads="1"/>
              </p:cNvSpPr>
              <p:nvPr/>
            </p:nvSpPr>
            <p:spPr bwMode="auto">
              <a:xfrm>
                <a:off x="2640" y="4022"/>
                <a:ext cx="720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r"/>
                <a:r>
                  <a:rPr lang="en-US" sz="2000">
                    <a:latin typeface="Lucida Sans" pitchFamily="-107" charset="0"/>
                  </a:rPr>
                  <a:t>Indexes</a:t>
                </a:r>
              </a:p>
            </p:txBody>
          </p:sp>
        </p:grpSp>
        <p:cxnSp>
          <p:nvCxnSpPr>
            <p:cNvPr id="35" name="AutoShape 50"/>
            <p:cNvCxnSpPr>
              <a:cxnSpLocks noChangeShapeType="1"/>
              <a:stCxn id="31" idx="2"/>
              <a:endCxn id="47" idx="0"/>
            </p:cNvCxnSpPr>
            <p:nvPr/>
          </p:nvCxnSpPr>
          <p:spPr bwMode="auto">
            <a:xfrm flipH="1">
              <a:off x="2112" y="3136"/>
              <a:ext cx="414" cy="36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36" name="AutoShape 51"/>
            <p:cNvCxnSpPr>
              <a:cxnSpLocks noChangeShapeType="1"/>
              <a:stCxn id="31" idx="2"/>
              <a:endCxn id="45" idx="0"/>
            </p:cNvCxnSpPr>
            <p:nvPr/>
          </p:nvCxnSpPr>
          <p:spPr bwMode="auto">
            <a:xfrm>
              <a:off x="2526" y="3136"/>
              <a:ext cx="450" cy="36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37" name="AutoShape 52"/>
            <p:cNvCxnSpPr>
              <a:cxnSpLocks noChangeShapeType="1"/>
              <a:stCxn id="31" idx="2"/>
              <a:endCxn id="43" idx="0"/>
            </p:cNvCxnSpPr>
            <p:nvPr/>
          </p:nvCxnSpPr>
          <p:spPr bwMode="auto">
            <a:xfrm>
              <a:off x="2526" y="3136"/>
              <a:ext cx="1314" cy="36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sp>
        <p:nvSpPr>
          <p:cNvPr id="48" name="TextBox 47"/>
          <p:cNvSpPr txBox="1"/>
          <p:nvPr/>
        </p:nvSpPr>
        <p:spPr>
          <a:xfrm>
            <a:off x="4876800" y="2057400"/>
            <a:ext cx="37731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Any way we can take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advantage of this system?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16764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sz="3200" dirty="0" smtClean="0">
                <a:latin typeface="Helvetica" pitchFamily="-111" charset="0"/>
                <a:ea typeface="Times New Roman" pitchFamily="-111" charset="0"/>
                <a:cs typeface="Times New Roman" pitchFamily="-111" charset="0"/>
              </a:rPr>
              <a:t>Web basics</a:t>
            </a:r>
            <a:endParaRPr lang="en-US" sz="3200" dirty="0">
              <a:latin typeface="Helvetica" pitchFamily="-111" charset="0"/>
              <a:ea typeface="Times New Roman" pitchFamily="-111" charset="0"/>
              <a:cs typeface="Times New Roman" pitchFamily="-111" charset="0"/>
            </a:endParaRP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4191000"/>
            <a:ext cx="6400800" cy="1752600"/>
          </a:xfrm>
        </p:spPr>
        <p:txBody>
          <a:bodyPr/>
          <a:lstStyle/>
          <a:p>
            <a:pPr marL="0" indent="0" algn="r" eaLnBrk="1" hangingPunct="1">
              <a:buFont typeface="Wingdings" pitchFamily="-111" charset="2"/>
              <a:buNone/>
            </a:pPr>
            <a:r>
              <a:rPr lang="en-US" sz="2000" dirty="0">
                <a:ea typeface="ＭＳ Ｐゴシック" pitchFamily="-111" charset="-128"/>
              </a:rPr>
              <a:t>David </a:t>
            </a:r>
            <a:r>
              <a:rPr lang="en-US" sz="2000" dirty="0" err="1">
                <a:ea typeface="ＭＳ Ｐゴシック" pitchFamily="-111" charset="-128"/>
              </a:rPr>
              <a:t>Kauchak</a:t>
            </a:r>
            <a:endParaRPr lang="en-US" sz="2000" dirty="0">
              <a:ea typeface="ＭＳ Ｐゴシック" pitchFamily="-111" charset="-128"/>
            </a:endParaRPr>
          </a:p>
          <a:p>
            <a:pPr marL="0" indent="0" algn="r" eaLnBrk="1" hangingPunct="1">
              <a:buFont typeface="Wingdings" pitchFamily="-111" charset="2"/>
              <a:buNone/>
            </a:pPr>
            <a:r>
              <a:rPr lang="en-US" sz="2000" dirty="0">
                <a:ea typeface="ＭＳ Ｐゴシック" pitchFamily="-111" charset="-128"/>
              </a:rPr>
              <a:t>cs160</a:t>
            </a:r>
          </a:p>
          <a:p>
            <a:pPr marL="0" indent="0" algn="r" eaLnBrk="1" hangingPunct="1">
              <a:buFont typeface="Wingdings" pitchFamily="-111" charset="2"/>
              <a:buNone/>
            </a:pPr>
            <a:r>
              <a:rPr lang="en-US" sz="2000" dirty="0">
                <a:ea typeface="ＭＳ Ｐゴシック" pitchFamily="-111" charset="-128"/>
              </a:rPr>
              <a:t>Fall 2009</a:t>
            </a:r>
          </a:p>
          <a:p>
            <a:pPr marL="0" indent="0" algn="r" eaLnBrk="1" hangingPunct="1">
              <a:buFont typeface="Wingdings" pitchFamily="-111" charset="2"/>
              <a:buNone/>
            </a:pPr>
            <a:r>
              <a:rPr lang="en-US" sz="1000" i="1" dirty="0">
                <a:solidFill>
                  <a:srgbClr val="437085"/>
                </a:solidFill>
                <a:ea typeface="ＭＳ Ｐゴシック" pitchFamily="-111" charset="-128"/>
              </a:rPr>
              <a:t>adapted from</a:t>
            </a:r>
            <a:r>
              <a:rPr lang="en-US" sz="1000" i="1" dirty="0" smtClean="0">
                <a:solidFill>
                  <a:srgbClr val="437085"/>
                </a:solidFill>
                <a:ea typeface="ＭＳ Ｐゴシック" pitchFamily="-111" charset="-128"/>
              </a:rPr>
              <a:t>:</a:t>
            </a:r>
            <a:endParaRPr lang="en-US" sz="1000" dirty="0" smtClean="0">
              <a:ea typeface="ＭＳ Ｐゴシック" pitchFamily="-111" charset="-128"/>
            </a:endParaRPr>
          </a:p>
          <a:p>
            <a:pPr marL="0" indent="0" algn="r" eaLnBrk="1" hangingPunct="1">
              <a:buNone/>
            </a:pPr>
            <a:r>
              <a:rPr lang="en-US" sz="1000" dirty="0" smtClean="0">
                <a:ea typeface="ＭＳ Ｐゴシック" pitchFamily="-111" charset="-128"/>
              </a:rPr>
              <a:t>http://www.stanford.edu/class/cs276/handouts/lecture13-webchar.ppt</a:t>
            </a:r>
            <a:endParaRPr lang="en-US" sz="1000" dirty="0" smtClean="0">
              <a:solidFill>
                <a:schemeClr val="accent1"/>
              </a:solidFill>
              <a:ea typeface="ＭＳ Ｐゴシック" pitchFamily="-111" charset="-128"/>
            </a:endParaRPr>
          </a:p>
        </p:txBody>
      </p:sp>
      <p:sp>
        <p:nvSpPr>
          <p:cNvPr id="123908" name="Line 4"/>
          <p:cNvSpPr>
            <a:spLocks noChangeShapeType="1"/>
          </p:cNvSpPr>
          <p:nvPr/>
        </p:nvSpPr>
        <p:spPr bwMode="auto">
          <a:xfrm>
            <a:off x="533400" y="3429000"/>
            <a:ext cx="8077200" cy="0"/>
          </a:xfrm>
          <a:prstGeom prst="line">
            <a:avLst/>
          </a:prstGeom>
          <a:noFill/>
          <a:ln w="7620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Cloaking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/>
              <a:t>Serve fake content to search engine </a:t>
            </a:r>
            <a:r>
              <a:rPr lang="en-US" dirty="0" smtClean="0"/>
              <a:t>spider</a:t>
            </a:r>
            <a:endParaRPr lang="en-US" dirty="0"/>
          </a:p>
        </p:txBody>
      </p:sp>
      <p:grpSp>
        <p:nvGrpSpPr>
          <p:cNvPr id="21508" name="Group 4"/>
          <p:cNvGrpSpPr>
            <a:grpSpLocks/>
          </p:cNvGrpSpPr>
          <p:nvPr/>
        </p:nvGrpSpPr>
        <p:grpSpPr bwMode="auto">
          <a:xfrm>
            <a:off x="2514600" y="3276600"/>
            <a:ext cx="3657600" cy="2438400"/>
            <a:chOff x="3456" y="672"/>
            <a:chExt cx="2304" cy="1536"/>
          </a:xfrm>
        </p:grpSpPr>
        <p:sp>
          <p:nvSpPr>
            <p:cNvPr id="21510" name="Rectangle 5"/>
            <p:cNvSpPr>
              <a:spLocks noChangeArrowheads="1"/>
            </p:cNvSpPr>
            <p:nvPr/>
          </p:nvSpPr>
          <p:spPr bwMode="auto">
            <a:xfrm>
              <a:off x="3456" y="672"/>
              <a:ext cx="2304" cy="1536"/>
            </a:xfrm>
            <a:prstGeom prst="rect">
              <a:avLst/>
            </a:prstGeom>
            <a:solidFill>
              <a:schemeClr val="bg1"/>
            </a:solidFill>
            <a:ln w="9525" cap="rnd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1511" name="Group 6"/>
            <p:cNvGrpSpPr>
              <a:grpSpLocks/>
            </p:cNvGrpSpPr>
            <p:nvPr/>
          </p:nvGrpSpPr>
          <p:grpSpPr bwMode="auto">
            <a:xfrm>
              <a:off x="3548" y="722"/>
              <a:ext cx="2116" cy="1387"/>
              <a:chOff x="3548" y="722"/>
              <a:chExt cx="2116" cy="1387"/>
            </a:xfrm>
          </p:grpSpPr>
          <p:sp>
            <p:nvSpPr>
              <p:cNvPr id="21512" name="Line 7"/>
              <p:cNvSpPr>
                <a:spLocks noChangeShapeType="1"/>
              </p:cNvSpPr>
              <p:nvPr/>
            </p:nvSpPr>
            <p:spPr bwMode="auto">
              <a:xfrm>
                <a:off x="3548" y="1416"/>
                <a:ext cx="60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13" name="Oval 8"/>
              <p:cNvSpPr>
                <a:spLocks noChangeArrowheads="1"/>
              </p:cNvSpPr>
              <p:nvPr/>
            </p:nvSpPr>
            <p:spPr bwMode="auto">
              <a:xfrm>
                <a:off x="3792" y="1104"/>
                <a:ext cx="960" cy="57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600">
                    <a:latin typeface="Times New Roman" pitchFamily="-107" charset="0"/>
                  </a:rPr>
                  <a:t>Is this a Search</a:t>
                </a:r>
              </a:p>
              <a:p>
                <a:pPr algn="ctr"/>
                <a:r>
                  <a:rPr lang="en-US" sz="1600">
                    <a:latin typeface="Times New Roman" pitchFamily="-107" charset="0"/>
                  </a:rPr>
                  <a:t>Engine spider?</a:t>
                </a:r>
              </a:p>
            </p:txBody>
          </p:sp>
          <p:sp>
            <p:nvSpPr>
              <p:cNvPr id="21514" name="Line 9"/>
              <p:cNvSpPr>
                <a:spLocks noChangeShapeType="1"/>
              </p:cNvSpPr>
              <p:nvPr/>
            </p:nvSpPr>
            <p:spPr bwMode="auto">
              <a:xfrm flipV="1">
                <a:off x="4656" y="1008"/>
                <a:ext cx="563" cy="2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15" name="Line 10"/>
              <p:cNvSpPr>
                <a:spLocks noChangeShapeType="1"/>
              </p:cNvSpPr>
              <p:nvPr/>
            </p:nvSpPr>
            <p:spPr bwMode="auto">
              <a:xfrm>
                <a:off x="4614" y="1579"/>
                <a:ext cx="633" cy="28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16" name="Text Box 11"/>
              <p:cNvSpPr txBox="1">
                <a:spLocks noChangeArrowheads="1"/>
              </p:cNvSpPr>
              <p:nvPr/>
            </p:nvSpPr>
            <p:spPr bwMode="auto">
              <a:xfrm>
                <a:off x="4841" y="920"/>
                <a:ext cx="226" cy="23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>
                    <a:latin typeface="Times New Roman" pitchFamily="-107" charset="0"/>
                  </a:rPr>
                  <a:t>Y</a:t>
                </a:r>
              </a:p>
            </p:txBody>
          </p:sp>
          <p:sp>
            <p:nvSpPr>
              <p:cNvPr id="21517" name="Text Box 12"/>
              <p:cNvSpPr txBox="1">
                <a:spLocks noChangeArrowheads="1"/>
              </p:cNvSpPr>
              <p:nvPr/>
            </p:nvSpPr>
            <p:spPr bwMode="auto">
              <a:xfrm>
                <a:off x="4848" y="1680"/>
                <a:ext cx="192" cy="23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1600">
                    <a:latin typeface="Times New Roman" pitchFamily="-107" charset="0"/>
                  </a:rPr>
                  <a:t>N</a:t>
                </a:r>
              </a:p>
            </p:txBody>
          </p:sp>
          <p:sp>
            <p:nvSpPr>
              <p:cNvPr id="21518" name="AutoShape 13"/>
              <p:cNvSpPr>
                <a:spLocks noChangeArrowheads="1"/>
              </p:cNvSpPr>
              <p:nvPr/>
            </p:nvSpPr>
            <p:spPr bwMode="auto">
              <a:xfrm>
                <a:off x="5276" y="722"/>
                <a:ext cx="388" cy="489"/>
              </a:xfrm>
              <a:prstGeom prst="foldedCorner">
                <a:avLst>
                  <a:gd name="adj" fmla="val 12500"/>
                </a:avLst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600">
                    <a:latin typeface="Times New Roman" pitchFamily="-107" charset="0"/>
                  </a:rPr>
                  <a:t>SPAM</a:t>
                </a:r>
              </a:p>
            </p:txBody>
          </p:sp>
          <p:sp>
            <p:nvSpPr>
              <p:cNvPr id="21519" name="AutoShape 14"/>
              <p:cNvSpPr>
                <a:spLocks noChangeArrowheads="1"/>
              </p:cNvSpPr>
              <p:nvPr/>
            </p:nvSpPr>
            <p:spPr bwMode="auto">
              <a:xfrm>
                <a:off x="5276" y="1620"/>
                <a:ext cx="346" cy="489"/>
              </a:xfrm>
              <a:prstGeom prst="foldedCorner">
                <a:avLst>
                  <a:gd name="adj" fmla="val 12500"/>
                </a:avLst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600">
                    <a:latin typeface="Times New Roman" pitchFamily="-107" charset="0"/>
                  </a:rPr>
                  <a:t>Real</a:t>
                </a:r>
              </a:p>
              <a:p>
                <a:pPr algn="ctr"/>
                <a:r>
                  <a:rPr lang="en-US" sz="1600">
                    <a:latin typeface="Times New Roman" pitchFamily="-107" charset="0"/>
                  </a:rPr>
                  <a:t>Doc</a:t>
                </a:r>
              </a:p>
            </p:txBody>
          </p:sp>
        </p:grpSp>
      </p:grpSp>
      <p:sp>
        <p:nvSpPr>
          <p:cNvPr id="21509" name="Text Box 15"/>
          <p:cNvSpPr txBox="1">
            <a:spLocks noChangeArrowheads="1"/>
          </p:cNvSpPr>
          <p:nvPr/>
        </p:nvSpPr>
        <p:spPr bwMode="auto">
          <a:xfrm>
            <a:off x="2574925" y="4967288"/>
            <a:ext cx="1073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ea typeface="Arial" pitchFamily="-107" charset="0"/>
                <a:cs typeface="Arial" pitchFamily="-107" charset="0"/>
              </a:rPr>
              <a:t>Cloaking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More spam techniques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8061325" cy="4724400"/>
          </a:xfrm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en-US" sz="3000" b="1" dirty="0"/>
              <a:t>Doorway pages</a:t>
            </a:r>
          </a:p>
          <a:p>
            <a:pPr lvl="1" eaLnBrk="1" hangingPunct="1">
              <a:lnSpc>
                <a:spcPct val="85000"/>
              </a:lnSpc>
            </a:pPr>
            <a:r>
              <a:rPr lang="en-US" dirty="0"/>
              <a:t>Pages optimized for a single keyword that re-direct to the real target page</a:t>
            </a:r>
          </a:p>
          <a:p>
            <a:pPr eaLnBrk="1" hangingPunct="1">
              <a:lnSpc>
                <a:spcPct val="85000"/>
              </a:lnSpc>
            </a:pPr>
            <a:r>
              <a:rPr lang="en-US" sz="3000" b="1" dirty="0"/>
              <a:t>Link spamming</a:t>
            </a:r>
          </a:p>
          <a:p>
            <a:pPr lvl="1" eaLnBrk="1" hangingPunct="1">
              <a:lnSpc>
                <a:spcPct val="85000"/>
              </a:lnSpc>
            </a:pPr>
            <a:r>
              <a:rPr lang="en-US" dirty="0"/>
              <a:t>Mutual admiration societies, hidden links, awards – more on these later</a:t>
            </a:r>
          </a:p>
          <a:p>
            <a:pPr lvl="1" eaLnBrk="1" hangingPunct="1">
              <a:lnSpc>
                <a:spcPct val="85000"/>
              </a:lnSpc>
            </a:pPr>
            <a:r>
              <a:rPr lang="en-US" i="1" dirty="0"/>
              <a:t>Domain flooding:</a:t>
            </a:r>
            <a:r>
              <a:rPr lang="en-US" dirty="0"/>
              <a:t> numerous domains that point or re-direct to a target page</a:t>
            </a:r>
          </a:p>
          <a:p>
            <a:pPr eaLnBrk="1" hangingPunct="1">
              <a:lnSpc>
                <a:spcPct val="85000"/>
              </a:lnSpc>
            </a:pPr>
            <a:r>
              <a:rPr lang="en-US" sz="3000" dirty="0"/>
              <a:t> </a:t>
            </a:r>
            <a:r>
              <a:rPr lang="en-US" sz="3000" b="1" dirty="0"/>
              <a:t>Robots</a:t>
            </a:r>
          </a:p>
          <a:p>
            <a:pPr lvl="1" eaLnBrk="1" hangingPunct="1">
              <a:lnSpc>
                <a:spcPct val="85000"/>
              </a:lnSpc>
            </a:pPr>
            <a:r>
              <a:rPr lang="en-US" dirty="0"/>
              <a:t>Fake query stream – rank checking programs</a:t>
            </a:r>
          </a:p>
          <a:p>
            <a:pPr lvl="2" eaLnBrk="1" hangingPunct="1">
              <a:lnSpc>
                <a:spcPct val="85000"/>
              </a:lnSpc>
            </a:pPr>
            <a:r>
              <a:rPr lang="en-US" dirty="0"/>
              <a:t>“Curve-fit” ranking programs of search </a:t>
            </a:r>
            <a:r>
              <a:rPr lang="en-US" dirty="0" smtClean="0"/>
              <a:t>engines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The war against spam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524000"/>
            <a:ext cx="40386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/>
              <a:t>Quality signals - Prefer authoritative pages based on: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/>
              <a:t>Votes from authors (linkage signals)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/>
              <a:t>Votes from users (usage signals)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/>
              <a:t> Policing of URL submissions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/>
              <a:t>Anti robot test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/>
              <a:t> Limits on meta-keywords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/>
              <a:t> Robust link analysis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/>
              <a:t>Ignore statistically implausible linkage (or text)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/>
              <a:t>Use link analysis to detect spammers (guilt by association)</a:t>
            </a:r>
            <a:endParaRPr lang="en-US" sz="2000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6613" y="1600200"/>
            <a:ext cx="3811587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/>
              <a:t>Spam recognition by machine learning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/>
              <a:t>Training set based on known spam</a:t>
            </a:r>
          </a:p>
          <a:p>
            <a:pPr eaLnBrk="1" hangingPunct="1">
              <a:lnSpc>
                <a:spcPct val="80000"/>
              </a:lnSpc>
            </a:pPr>
            <a:r>
              <a:rPr lang="en-US" sz="2400"/>
              <a:t>Family friendly filters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/>
              <a:t>Linguistic analysis, general classification techniques, etc.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/>
              <a:t>For images: flesh tone detectors, source text analysis, etc.</a:t>
            </a:r>
          </a:p>
          <a:p>
            <a:pPr eaLnBrk="1" hangingPunct="1">
              <a:lnSpc>
                <a:spcPct val="80000"/>
              </a:lnSpc>
            </a:pPr>
            <a:r>
              <a:rPr lang="en-US" sz="2400"/>
              <a:t>Editorial intervention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/>
              <a:t>Blacklists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/>
              <a:t>Top queries audited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/>
              <a:t>Complaints addressed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/>
              <a:t>Suspect pattern detection</a:t>
            </a:r>
            <a:endParaRPr lang="en-US" sz="19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More on spam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/>
              <a:t>Web search engines have policies on SEO practices they tolerate/block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>
                <a:hlinkClick r:id="rId2"/>
              </a:rPr>
              <a:t>http://help.yahoo.com/help/us/ysearch/index.html</a:t>
            </a:r>
            <a:r>
              <a:rPr lang="en-US" sz="200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>
                <a:hlinkClick r:id="rId3"/>
              </a:rPr>
              <a:t>http://www.google.com/intl/en/webmasters/</a:t>
            </a:r>
            <a:r>
              <a:rPr lang="en-US" sz="200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/>
              <a:t>Adversarial IR: the unending (technical) battle between SEO’s and web search engines</a:t>
            </a:r>
          </a:p>
          <a:p>
            <a:pPr eaLnBrk="1" hangingPunct="1">
              <a:lnSpc>
                <a:spcPct val="90000"/>
              </a:lnSpc>
            </a:pPr>
            <a:r>
              <a:rPr lang="en-US"/>
              <a:t>Research  </a:t>
            </a:r>
            <a:r>
              <a:rPr lang="en-US" sz="2200">
                <a:hlinkClick r:id="rId4" action="ppaction://hlinkfile"/>
              </a:rPr>
              <a:t>http://airweb.cse.lehigh.edu/</a:t>
            </a:r>
            <a:endParaRPr lang="en-US" sz="2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/>
              <a:t>Size of the web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Wingdings" pitchFamily="-107" charset="2"/>
              <a:buNone/>
            </a:pP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2667000"/>
            <a:ext cx="3429000" cy="33909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86000" y="6248400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 smtClean="0"/>
              <a:t>http://www.stormforce31.com/wximages/www.jpg</a:t>
            </a:r>
            <a:endParaRPr lang="en-US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What is the size of the </a:t>
            </a:r>
            <a:r>
              <a:rPr lang="en-US" dirty="0" smtClean="0"/>
              <a:t>web?</a:t>
            </a:r>
            <a:endParaRPr lang="en-US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79248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7,452,502,600,001 pages (as of yesterday)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The </a:t>
            </a:r>
            <a:r>
              <a:rPr lang="en-US" dirty="0"/>
              <a:t>web is really </a:t>
            </a:r>
            <a:r>
              <a:rPr lang="en-US" dirty="0" smtClean="0"/>
              <a:t>infinite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Dynamic content, e.g., calendar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Soft 404: </a:t>
            </a:r>
            <a:r>
              <a:rPr lang="en-US" u="sng" dirty="0" err="1"/>
              <a:t>www.yahoo.com</a:t>
            </a:r>
            <a:r>
              <a:rPr lang="en-US" u="sng" dirty="0"/>
              <a:t>/&lt;</a:t>
            </a:r>
            <a:r>
              <a:rPr lang="en-US" u="sng" dirty="0">
                <a:solidFill>
                  <a:schemeClr val="hlink"/>
                </a:solidFill>
              </a:rPr>
              <a:t>anything&gt;</a:t>
            </a:r>
            <a:r>
              <a:rPr lang="en-US" dirty="0"/>
              <a:t> is a valid </a:t>
            </a:r>
            <a:r>
              <a:rPr lang="en-US" dirty="0" smtClean="0"/>
              <a:t>page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FF0000"/>
                </a:solidFill>
              </a:rPr>
              <a:t>What about just the static web… issues?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Static web contains syntactic duplication, mostly due to mirroring (~30%)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Some servers are seldom </a:t>
            </a:r>
            <a:r>
              <a:rPr lang="en-US" dirty="0" smtClean="0"/>
              <a:t>connected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What do we count?  A </a:t>
            </a:r>
            <a:r>
              <a:rPr lang="en-US" dirty="0" err="1" smtClean="0"/>
              <a:t>url</a:t>
            </a:r>
            <a:r>
              <a:rPr lang="en-US" dirty="0" smtClean="0"/>
              <a:t>? A frame? A section? A </a:t>
            </a:r>
            <a:r>
              <a:rPr lang="en-US" dirty="0" err="1" smtClean="0"/>
              <a:t>pdf</a:t>
            </a:r>
            <a:r>
              <a:rPr lang="en-US" dirty="0" smtClean="0"/>
              <a:t> document?  An image?</a:t>
            </a:r>
          </a:p>
          <a:p>
            <a:pPr lvl="1" eaLnBrk="1" hangingPunct="1">
              <a:lnSpc>
                <a:spcPct val="90000"/>
              </a:lnSpc>
              <a:buNone/>
            </a:pP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Who cares about the size of the web?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It is an interesting question, but beyond that, who cares and why?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Media, and consequently the user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Search engine designer (crawling, indexing)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Researchers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we measure?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1828800"/>
            <a:ext cx="74040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Besides absolute size, what else might we measure?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28600" y="2514600"/>
            <a:ext cx="8610600" cy="1600200"/>
          </a:xfrm>
        </p:spPr>
        <p:txBody>
          <a:bodyPr/>
          <a:lstStyle/>
          <a:p>
            <a:r>
              <a:rPr lang="en-US" dirty="0" smtClean="0"/>
              <a:t>Users interface is through the search engine</a:t>
            </a:r>
          </a:p>
          <a:p>
            <a:pPr lvl="1"/>
            <a:r>
              <a:rPr lang="en-US" dirty="0" smtClean="0"/>
              <a:t>Proportion of the web a particular search engine indexes</a:t>
            </a:r>
          </a:p>
          <a:p>
            <a:pPr lvl="1"/>
            <a:r>
              <a:rPr lang="en-US" dirty="0" smtClean="0"/>
              <a:t>The size of a particular search engine’s index</a:t>
            </a:r>
          </a:p>
          <a:p>
            <a:pPr lvl="1"/>
            <a:r>
              <a:rPr lang="en-US" dirty="0" smtClean="0"/>
              <a:t>Relative index sizes of two search engines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4419600"/>
            <a:ext cx="50610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Challenges with these approaches?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9200" y="5181600"/>
            <a:ext cx="61221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Biggest one: search engines don’t like to let 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dirty="0" smtClean="0">
                <a:solidFill>
                  <a:srgbClr val="0000FF"/>
                </a:solidFill>
              </a:rPr>
              <a:t>people know what goes on under the hood</a:t>
            </a:r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engines as a black box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1447800"/>
          </a:xfrm>
        </p:spPr>
        <p:txBody>
          <a:bodyPr/>
          <a:lstStyle/>
          <a:p>
            <a:r>
              <a:rPr lang="en-US" dirty="0" smtClean="0"/>
              <a:t>Although we can’t ask how big a search engine’s index is, we can often ask questions like “does a document exist in the index?”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3657600" y="3810000"/>
            <a:ext cx="2286000" cy="2209800"/>
          </a:xfrm>
          <a:prstGeom prst="rect">
            <a:avLst/>
          </a:prstGeom>
          <a:noFill/>
          <a:ln w="38100" cap="flat" cmpd="sng" algn="ctr">
            <a:solidFill>
              <a:schemeClr val="accent1">
                <a:lumMod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25554" y="4426803"/>
            <a:ext cx="11084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search</a:t>
            </a:r>
            <a:br>
              <a:rPr lang="en-US" dirty="0" smtClean="0"/>
            </a:br>
            <a:r>
              <a:rPr lang="en-US" dirty="0" smtClean="0"/>
              <a:t>engine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304800" y="4572000"/>
            <a:ext cx="9144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457200" y="4724400"/>
            <a:ext cx="609600" cy="1588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457200" y="4876800"/>
            <a:ext cx="609600" cy="1588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457200" y="5029200"/>
            <a:ext cx="609600" cy="1588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457200" y="5181600"/>
            <a:ext cx="609600" cy="1588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457200" y="5332412"/>
            <a:ext cx="609600" cy="1588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457200" y="3810000"/>
            <a:ext cx="6808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doc</a:t>
            </a:r>
            <a:endParaRPr lang="en-US" dirty="0"/>
          </a:p>
        </p:txBody>
      </p:sp>
      <p:sp>
        <p:nvSpPr>
          <p:cNvPr id="15" name="Right Arrow 14"/>
          <p:cNvSpPr/>
          <p:nvPr/>
        </p:nvSpPr>
        <p:spPr bwMode="auto">
          <a:xfrm>
            <a:off x="1295400" y="4648200"/>
            <a:ext cx="609600" cy="6096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ight Arrow 15"/>
          <p:cNvSpPr/>
          <p:nvPr/>
        </p:nvSpPr>
        <p:spPr bwMode="auto">
          <a:xfrm>
            <a:off x="2895600" y="4648200"/>
            <a:ext cx="609600" cy="6096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2057400" y="4951412"/>
            <a:ext cx="609600" cy="1588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1905000" y="3810000"/>
            <a:ext cx="15705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identifying</a:t>
            </a:r>
          </a:p>
          <a:p>
            <a:r>
              <a:rPr lang="en-US" dirty="0" smtClean="0"/>
              <a:t>query</a:t>
            </a:r>
            <a:endParaRPr lang="en-US" dirty="0"/>
          </a:p>
        </p:txBody>
      </p:sp>
      <p:sp>
        <p:nvSpPr>
          <p:cNvPr id="19" name="Right Arrow 18"/>
          <p:cNvSpPr/>
          <p:nvPr/>
        </p:nvSpPr>
        <p:spPr bwMode="auto">
          <a:xfrm>
            <a:off x="6172200" y="4648200"/>
            <a:ext cx="609600" cy="6096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162800" y="4114800"/>
            <a:ext cx="8693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</a:rPr>
              <a:t>?</a:t>
            </a:r>
            <a:endParaRPr lang="en-US" sz="96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05600" y="3429000"/>
            <a:ext cx="21004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search results</a:t>
            </a:r>
          </a:p>
          <a:p>
            <a:r>
              <a:rPr lang="en-US" dirty="0" smtClean="0"/>
              <a:t>for doc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Proportion of the web indexed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1600200"/>
          </a:xfrm>
        </p:spPr>
        <p:txBody>
          <a:bodyPr/>
          <a:lstStyle/>
          <a:p>
            <a:r>
              <a:rPr lang="en-US" dirty="0" smtClean="0"/>
              <a:t>We can ask if a document is in an index</a:t>
            </a:r>
          </a:p>
          <a:p>
            <a:r>
              <a:rPr lang="en-US" dirty="0" smtClean="0"/>
              <a:t>How can we estimate the proportion indexed by a particular search engine?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304800" y="3657600"/>
            <a:ext cx="4200021" cy="2362200"/>
            <a:chOff x="304800" y="3657600"/>
            <a:chExt cx="4200021" cy="2362200"/>
          </a:xfrm>
        </p:grpSpPr>
        <p:sp>
          <p:nvSpPr>
            <p:cNvPr id="4" name="Rounded Rectangle 3"/>
            <p:cNvSpPr/>
            <p:nvPr/>
          </p:nvSpPr>
          <p:spPr bwMode="auto">
            <a:xfrm>
              <a:off x="304800" y="4038600"/>
              <a:ext cx="1981200" cy="198120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927100" y="4711700"/>
              <a:ext cx="76209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web</a:t>
              </a:r>
              <a:endParaRPr lang="en-US" dirty="0"/>
            </a:p>
          </p:txBody>
        </p:sp>
        <p:sp>
          <p:nvSpPr>
            <p:cNvPr id="6" name="Right Arrow 5"/>
            <p:cNvSpPr/>
            <p:nvPr/>
          </p:nvSpPr>
          <p:spPr bwMode="auto">
            <a:xfrm>
              <a:off x="2514600" y="4648200"/>
              <a:ext cx="762000" cy="609600"/>
            </a:xfrm>
            <a:prstGeom prst="rightArrow">
              <a:avLst/>
            </a:prstGeom>
            <a:solidFill>
              <a:srgbClr val="0000FF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 bwMode="auto">
            <a:xfrm>
              <a:off x="3581400" y="4724400"/>
              <a:ext cx="457200" cy="457200"/>
            </a:xfrm>
            <a:prstGeom prst="roundRect">
              <a:avLst/>
            </a:prstGeom>
            <a:solidFill>
              <a:srgbClr val="56FFD2"/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276600" y="3657600"/>
              <a:ext cx="122822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random</a:t>
              </a:r>
            </a:p>
            <a:p>
              <a:r>
                <a:rPr lang="en-US" dirty="0" smtClean="0"/>
                <a:t>sample</a:t>
              </a:r>
              <a:endParaRPr lang="en-US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419600" y="3581400"/>
            <a:ext cx="4724400" cy="1828800"/>
            <a:chOff x="4419600" y="3581400"/>
            <a:chExt cx="4724400" cy="1828800"/>
          </a:xfrm>
        </p:grpSpPr>
        <p:sp>
          <p:nvSpPr>
            <p:cNvPr id="9" name="Right Arrow 8"/>
            <p:cNvSpPr/>
            <p:nvPr/>
          </p:nvSpPr>
          <p:spPr bwMode="auto">
            <a:xfrm>
              <a:off x="4419600" y="4648200"/>
              <a:ext cx="762000" cy="609600"/>
            </a:xfrm>
            <a:prstGeom prst="rightArrow">
              <a:avLst/>
            </a:prstGeom>
            <a:solidFill>
              <a:srgbClr val="0000FF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5334000" y="4419600"/>
              <a:ext cx="1219200" cy="990600"/>
            </a:xfrm>
            <a:prstGeom prst="rect">
              <a:avLst/>
            </a:prstGeom>
            <a:noFill/>
            <a:ln w="38100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410200" y="4495800"/>
              <a:ext cx="110844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search</a:t>
              </a:r>
              <a:br>
                <a:rPr lang="en-US" dirty="0" smtClean="0"/>
              </a:br>
              <a:r>
                <a:rPr lang="en-US" dirty="0" smtClean="0"/>
                <a:t>engine</a:t>
              </a:r>
              <a:endParaRPr lang="en-US" dirty="0"/>
            </a:p>
          </p:txBody>
        </p:sp>
        <p:sp>
          <p:nvSpPr>
            <p:cNvPr id="13" name="Right Arrow 12"/>
            <p:cNvSpPr/>
            <p:nvPr/>
          </p:nvSpPr>
          <p:spPr bwMode="auto">
            <a:xfrm>
              <a:off x="6705600" y="4648200"/>
              <a:ext cx="762000" cy="609600"/>
            </a:xfrm>
            <a:prstGeom prst="rightArrow">
              <a:avLst/>
            </a:prstGeom>
            <a:solidFill>
              <a:srgbClr val="0000FF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Rounded Rectangle 13"/>
            <p:cNvSpPr/>
            <p:nvPr/>
          </p:nvSpPr>
          <p:spPr bwMode="auto">
            <a:xfrm>
              <a:off x="7696200" y="4724400"/>
              <a:ext cx="457200" cy="457200"/>
            </a:xfrm>
            <a:prstGeom prst="roundRect">
              <a:avLst/>
            </a:prstGeom>
            <a:solidFill>
              <a:srgbClr val="56FFD2"/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7696200" y="4876800"/>
              <a:ext cx="457200" cy="228600"/>
            </a:xfrm>
            <a:prstGeom prst="rect">
              <a:avLst/>
            </a:prstGeom>
            <a:solidFill>
              <a:srgbClr val="CC0000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781800" y="3581400"/>
              <a:ext cx="2362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proportion of</a:t>
              </a:r>
            </a:p>
            <a:p>
              <a:r>
                <a:rPr lang="en-US" dirty="0" smtClean="0"/>
                <a:t>sample in index</a:t>
              </a:r>
              <a:endParaRPr lang="en-US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Administrative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CS lunch today!</a:t>
            </a:r>
          </a:p>
          <a:p>
            <a:r>
              <a:rPr lang="en-US" dirty="0" smtClean="0"/>
              <a:t>Unique hw5</a:t>
            </a:r>
          </a:p>
          <a:p>
            <a:pPr lvl="1"/>
            <a:r>
              <a:rPr lang="en-US" dirty="0" smtClean="0"/>
              <a:t>reading</a:t>
            </a:r>
          </a:p>
          <a:p>
            <a:pPr lvl="1"/>
            <a:r>
              <a:rPr lang="en-US" dirty="0" smtClean="0"/>
              <a:t>course feedback</a:t>
            </a:r>
            <a:endParaRPr lang="en-US" dirty="0" smtClean="0"/>
          </a:p>
          <a:p>
            <a:r>
              <a:rPr lang="en-US" dirty="0" smtClean="0"/>
              <a:t>Schedule</a:t>
            </a: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077200" cy="990600"/>
          </a:xfrm>
        </p:spPr>
        <p:txBody>
          <a:bodyPr/>
          <a:lstStyle/>
          <a:p>
            <a:r>
              <a:rPr lang="en-US" dirty="0" smtClean="0"/>
              <a:t>Size of index A relative to index B</a:t>
            </a:r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304800" y="1981200"/>
            <a:ext cx="8991600" cy="3787339"/>
            <a:chOff x="304800" y="1981200"/>
            <a:chExt cx="8991600" cy="3787339"/>
          </a:xfrm>
        </p:grpSpPr>
        <p:grpSp>
          <p:nvGrpSpPr>
            <p:cNvPr id="4" name="Group 3"/>
            <p:cNvGrpSpPr/>
            <p:nvPr/>
          </p:nvGrpSpPr>
          <p:grpSpPr>
            <a:xfrm>
              <a:off x="304800" y="3124200"/>
              <a:ext cx="4200021" cy="2362200"/>
              <a:chOff x="304800" y="3657600"/>
              <a:chExt cx="4200021" cy="2362200"/>
            </a:xfrm>
          </p:grpSpPr>
          <p:sp>
            <p:nvSpPr>
              <p:cNvPr id="5" name="Rounded Rectangle 4"/>
              <p:cNvSpPr/>
              <p:nvPr/>
            </p:nvSpPr>
            <p:spPr bwMode="auto">
              <a:xfrm>
                <a:off x="304800" y="4038600"/>
                <a:ext cx="1981200" cy="1981200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381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927100" y="4711700"/>
                <a:ext cx="76209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web</a:t>
                </a:r>
                <a:endParaRPr lang="en-US" dirty="0"/>
              </a:p>
            </p:txBody>
          </p:sp>
          <p:sp>
            <p:nvSpPr>
              <p:cNvPr id="7" name="Right Arrow 6"/>
              <p:cNvSpPr/>
              <p:nvPr/>
            </p:nvSpPr>
            <p:spPr bwMode="auto">
              <a:xfrm>
                <a:off x="2514600" y="4648200"/>
                <a:ext cx="762000" cy="609600"/>
              </a:xfrm>
              <a:prstGeom prst="rightArrow">
                <a:avLst/>
              </a:prstGeom>
              <a:solidFill>
                <a:srgbClr val="0000FF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" name="Rounded Rectangle 7"/>
              <p:cNvSpPr/>
              <p:nvPr/>
            </p:nvSpPr>
            <p:spPr bwMode="auto">
              <a:xfrm>
                <a:off x="3581400" y="4724400"/>
                <a:ext cx="457200" cy="457200"/>
              </a:xfrm>
              <a:prstGeom prst="roundRect">
                <a:avLst/>
              </a:prstGeom>
              <a:solidFill>
                <a:srgbClr val="56FFD2"/>
              </a:solidFill>
              <a:ln w="381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3276600" y="3657600"/>
                <a:ext cx="1228221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random</a:t>
                </a:r>
              </a:p>
              <a:p>
                <a:r>
                  <a:rPr lang="en-US" dirty="0" smtClean="0"/>
                  <a:t>sample</a:t>
                </a:r>
                <a:endParaRPr lang="en-US" dirty="0"/>
              </a:p>
            </p:txBody>
          </p:sp>
        </p:grpSp>
        <p:sp>
          <p:nvSpPr>
            <p:cNvPr id="11" name="Right Arrow 10"/>
            <p:cNvSpPr/>
            <p:nvPr/>
          </p:nvSpPr>
          <p:spPr bwMode="auto">
            <a:xfrm rot="19491948">
              <a:off x="4525595" y="3440330"/>
              <a:ext cx="762000" cy="609600"/>
            </a:xfrm>
            <a:prstGeom prst="rightArrow">
              <a:avLst/>
            </a:prstGeom>
            <a:solidFill>
              <a:srgbClr val="0000FF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5486400" y="2819400"/>
              <a:ext cx="1219200" cy="990600"/>
            </a:xfrm>
            <a:prstGeom prst="rect">
              <a:avLst/>
            </a:prstGeom>
            <a:noFill/>
            <a:ln w="38100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562600" y="2895600"/>
              <a:ext cx="112172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engine</a:t>
              </a:r>
            </a:p>
            <a:p>
              <a:pPr algn="ctr"/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14" name="Right Arrow 13"/>
            <p:cNvSpPr/>
            <p:nvPr/>
          </p:nvSpPr>
          <p:spPr bwMode="auto">
            <a:xfrm>
              <a:off x="6858000" y="3048000"/>
              <a:ext cx="762000" cy="609600"/>
            </a:xfrm>
            <a:prstGeom prst="rightArrow">
              <a:avLst/>
            </a:prstGeom>
            <a:solidFill>
              <a:srgbClr val="0000FF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7848600" y="3276600"/>
              <a:ext cx="457200" cy="228600"/>
            </a:xfrm>
            <a:prstGeom prst="rect">
              <a:avLst/>
            </a:prstGeom>
            <a:solidFill>
              <a:srgbClr val="CC0000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934200" y="1981200"/>
              <a:ext cx="2362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proportion of</a:t>
              </a:r>
            </a:p>
            <a:p>
              <a:r>
                <a:rPr lang="en-US" dirty="0" smtClean="0"/>
                <a:t>sample in index</a:t>
              </a:r>
              <a:endParaRPr lang="en-US" dirty="0"/>
            </a:p>
          </p:txBody>
        </p:sp>
        <p:sp>
          <p:nvSpPr>
            <p:cNvPr id="18" name="Right Arrow 17"/>
            <p:cNvSpPr/>
            <p:nvPr/>
          </p:nvSpPr>
          <p:spPr bwMode="auto">
            <a:xfrm rot="2143522">
              <a:off x="4373478" y="4660910"/>
              <a:ext cx="762000" cy="609600"/>
            </a:xfrm>
            <a:prstGeom prst="rightArrow">
              <a:avLst>
                <a:gd name="adj1" fmla="val 50000"/>
                <a:gd name="adj2" fmla="val 41959"/>
              </a:avLst>
            </a:prstGeom>
            <a:solidFill>
              <a:srgbClr val="0000FF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5486400" y="4777939"/>
              <a:ext cx="1219200" cy="990600"/>
            </a:xfrm>
            <a:prstGeom prst="rect">
              <a:avLst/>
            </a:prstGeom>
            <a:noFill/>
            <a:ln w="38100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562600" y="4854139"/>
              <a:ext cx="112172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engine</a:t>
              </a:r>
            </a:p>
            <a:p>
              <a:pPr algn="ctr"/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21" name="Right Arrow 20"/>
            <p:cNvSpPr/>
            <p:nvPr/>
          </p:nvSpPr>
          <p:spPr bwMode="auto">
            <a:xfrm>
              <a:off x="6858000" y="5006539"/>
              <a:ext cx="762000" cy="609600"/>
            </a:xfrm>
            <a:prstGeom prst="rightArrow">
              <a:avLst/>
            </a:prstGeom>
            <a:solidFill>
              <a:srgbClr val="0000FF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7848600" y="5235139"/>
              <a:ext cx="457200" cy="98861"/>
            </a:xfrm>
            <a:prstGeom prst="rect">
              <a:avLst/>
            </a:prstGeom>
            <a:solidFill>
              <a:srgbClr val="CC0000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Sampling URLs</a:t>
            </a:r>
          </a:p>
        </p:txBody>
      </p:sp>
      <p:sp>
        <p:nvSpPr>
          <p:cNvPr id="136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8229600" cy="4876800"/>
          </a:xfrm>
        </p:spPr>
        <p:txBody>
          <a:bodyPr/>
          <a:lstStyle/>
          <a:p>
            <a:pPr eaLnBrk="1" hangingPunct="1">
              <a:lnSpc>
                <a:spcPct val="114000"/>
              </a:lnSpc>
              <a:buFont typeface="Wingdings" pitchFamily="2" charset="2"/>
              <a:buChar char="n"/>
              <a:defRPr/>
            </a:pPr>
            <a:r>
              <a:rPr lang="en-US" dirty="0" smtClean="0"/>
              <a:t>Both of these questions require us to have a random set of pages (or URLs)</a:t>
            </a:r>
          </a:p>
          <a:p>
            <a:pPr eaLnBrk="1" hangingPunct="1">
              <a:lnSpc>
                <a:spcPct val="114000"/>
              </a:lnSpc>
              <a:buFont typeface="Wingdings" pitchFamily="2" charset="2"/>
              <a:buChar char="n"/>
              <a:defRPr/>
            </a:pPr>
            <a:r>
              <a:rPr lang="en-US" dirty="0" smtClean="0"/>
              <a:t>Problem: </a:t>
            </a:r>
            <a:r>
              <a:rPr lang="en-US" dirty="0" smtClean="0">
                <a:solidFill>
                  <a:schemeClr val="hlink"/>
                </a:solidFill>
              </a:rPr>
              <a:t>Random URLs are hard to find!</a:t>
            </a:r>
            <a:r>
              <a:rPr lang="en-US" dirty="0" smtClean="0">
                <a:solidFill>
                  <a:schemeClr val="hlink"/>
                </a:solidFill>
              </a:rPr>
              <a:t> </a:t>
            </a:r>
          </a:p>
          <a:p>
            <a:pPr eaLnBrk="1" hangingPunct="1">
              <a:lnSpc>
                <a:spcPct val="114000"/>
              </a:lnSpc>
              <a:buFont typeface="Wingdings" pitchFamily="2" charset="2"/>
              <a:buChar char="n"/>
              <a:defRPr/>
            </a:pPr>
            <a:r>
              <a:rPr lang="en-US" dirty="0" smtClean="0">
                <a:solidFill>
                  <a:schemeClr val="hlink"/>
                </a:solidFill>
              </a:rPr>
              <a:t>Ideas?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en-US" dirty="0" smtClean="0"/>
              <a:t>Approach 1: Generate a random URL contained in a given engine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sz="2000" dirty="0" smtClean="0">
                <a:ea typeface="+mn-ea"/>
                <a:cs typeface="+mn-cs"/>
              </a:rPr>
              <a:t>Suffices for the estimation of relative size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en-US" dirty="0" smtClean="0"/>
              <a:t>Approach 2: Random pages/ IP addresses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sz="2000" dirty="0" smtClean="0"/>
              <a:t>In theory: might give us a true estimate of the size of the web (as opposed to just relative sizes of indexes)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9091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458200" cy="990600"/>
          </a:xfrm>
        </p:spPr>
        <p:txBody>
          <a:bodyPr/>
          <a:lstStyle/>
          <a:p>
            <a:pPr eaLnBrk="1" hangingPunct="1"/>
            <a:r>
              <a:rPr lang="en-US" dirty="0" smtClean="0"/>
              <a:t>Random URLs from search engines</a:t>
            </a:r>
            <a:endParaRPr lang="en-US" dirty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Issue a random query to the search engine</a:t>
            </a:r>
          </a:p>
          <a:p>
            <a:pPr lvl="1" eaLnBrk="1" hangingPunct="1"/>
            <a:r>
              <a:rPr lang="en-US" dirty="0" smtClean="0"/>
              <a:t>Randomly generate a query from a lexicon and word probabilities (generally focus on less common words/queries)</a:t>
            </a:r>
          </a:p>
          <a:p>
            <a:pPr lvl="1" eaLnBrk="1" hangingPunct="1"/>
            <a:r>
              <a:rPr lang="en-US" dirty="0" smtClean="0"/>
              <a:t>Choose random searches extracted from a query log (e.g. all queries from Pomona College)</a:t>
            </a:r>
          </a:p>
          <a:p>
            <a:pPr eaLnBrk="1" hangingPunct="1"/>
            <a:r>
              <a:rPr lang="en-US" dirty="0" smtClean="0"/>
              <a:t>From the first 100 results, pick a random </a:t>
            </a:r>
            <a:r>
              <a:rPr lang="en-US" dirty="0" smtClean="0"/>
              <a:t>page/</a:t>
            </a:r>
            <a:r>
              <a:rPr lang="en-US" dirty="0" smtClean="0"/>
              <a:t>URL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76200"/>
            <a:ext cx="7010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Things to watch out for</a:t>
            </a:r>
            <a:endParaRPr lang="en-US" dirty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76400"/>
            <a:ext cx="8763000" cy="5105400"/>
          </a:xfrm>
        </p:spPr>
        <p:txBody>
          <a:bodyPr/>
          <a:lstStyle/>
          <a:p>
            <a:pPr eaLnBrk="1" hangingPunct="1"/>
            <a:r>
              <a:rPr lang="en-US" dirty="0" smtClean="0"/>
              <a:t>Biases </a:t>
            </a:r>
            <a:r>
              <a:rPr lang="en-US" dirty="0"/>
              <a:t>induced by random </a:t>
            </a:r>
            <a:r>
              <a:rPr lang="en-US" dirty="0" smtClean="0"/>
              <a:t>queries </a:t>
            </a:r>
            <a:endParaRPr lang="en-US" dirty="0"/>
          </a:p>
          <a:p>
            <a:pPr lvl="1" eaLnBrk="1" hangingPunct="1"/>
            <a:r>
              <a:rPr lang="en-US" dirty="0"/>
              <a:t>Query Bias: </a:t>
            </a:r>
            <a:r>
              <a:rPr lang="en-US" sz="2000" dirty="0"/>
              <a:t>Favors content-rich pages in the </a:t>
            </a:r>
            <a:r>
              <a:rPr lang="en-US" sz="2000" dirty="0" err="1"/>
              <a:t>language(s</a:t>
            </a:r>
            <a:r>
              <a:rPr lang="en-US" sz="2000" dirty="0"/>
              <a:t>) of the lexicon</a:t>
            </a:r>
            <a:endParaRPr lang="en-US" dirty="0"/>
          </a:p>
          <a:p>
            <a:pPr lvl="1" eaLnBrk="1" hangingPunct="1"/>
            <a:r>
              <a:rPr lang="en-US" dirty="0"/>
              <a:t>Ranking Bias:</a:t>
            </a:r>
            <a:r>
              <a:rPr lang="en-US" dirty="0" smtClean="0"/>
              <a:t> </a:t>
            </a:r>
            <a:r>
              <a:rPr lang="en-US" sz="2000" dirty="0" smtClean="0"/>
              <a:t>Use </a:t>
            </a:r>
            <a:r>
              <a:rPr lang="en-US" sz="2000" dirty="0"/>
              <a:t>conjunctive queries &amp; fetch all</a:t>
            </a:r>
          </a:p>
          <a:p>
            <a:pPr lvl="1" eaLnBrk="1" hangingPunct="1"/>
            <a:r>
              <a:rPr lang="en-US" dirty="0"/>
              <a:t>Checking Bias: </a:t>
            </a:r>
            <a:r>
              <a:rPr lang="en-US" sz="2000" dirty="0"/>
              <a:t>Duplicates, impoverished pages omitted</a:t>
            </a:r>
            <a:endParaRPr lang="en-US" sz="2000" dirty="0" smtClean="0"/>
          </a:p>
          <a:p>
            <a:pPr lvl="1" eaLnBrk="1" hangingPunct="1"/>
            <a:r>
              <a:rPr lang="en-US" dirty="0" smtClean="0"/>
              <a:t>Malicious </a:t>
            </a:r>
            <a:r>
              <a:rPr lang="en-US" dirty="0"/>
              <a:t>Bias: </a:t>
            </a:r>
            <a:r>
              <a:rPr lang="en-US" sz="2000" dirty="0"/>
              <a:t>Sabotage by engine</a:t>
            </a:r>
            <a:r>
              <a:rPr lang="en-US" dirty="0"/>
              <a:t>  </a:t>
            </a:r>
          </a:p>
          <a:p>
            <a:pPr lvl="1" eaLnBrk="1" hangingPunct="1"/>
            <a:r>
              <a:rPr lang="en-US" dirty="0"/>
              <a:t>Operational Problems: </a:t>
            </a:r>
            <a:r>
              <a:rPr lang="en-US" sz="2000" dirty="0"/>
              <a:t>Time-outs, failures, engine inconsistencies, index </a:t>
            </a:r>
            <a:r>
              <a:rPr lang="en-US" sz="2000" dirty="0" smtClean="0"/>
              <a:t>modification</a:t>
            </a:r>
          </a:p>
          <a:p>
            <a:pPr eaLnBrk="1" hangingPunct="1"/>
            <a:r>
              <a:rPr lang="en-US" sz="2200" dirty="0" smtClean="0"/>
              <a:t>Biases induced by query log</a:t>
            </a:r>
          </a:p>
          <a:p>
            <a:pPr lvl="1" eaLnBrk="1" hangingPunct="1"/>
            <a:r>
              <a:rPr lang="en-US" sz="2000" dirty="0" smtClean="0"/>
              <a:t>Samples are correlated with source of log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Random IP addresses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3581400"/>
            <a:ext cx="2287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xxx.xxx.xxx.xxx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2514600"/>
            <a:ext cx="15989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Generate </a:t>
            </a:r>
          </a:p>
          <a:p>
            <a:r>
              <a:rPr lang="en-US" dirty="0" smtClean="0"/>
              <a:t>random IP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 bwMode="auto">
          <a:xfrm>
            <a:off x="2590800" y="3505200"/>
            <a:ext cx="838200" cy="6096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3429000"/>
            <a:ext cx="635000" cy="9271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95400" y="4495800"/>
            <a:ext cx="2322871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check if there is</a:t>
            </a:r>
          </a:p>
          <a:p>
            <a:r>
              <a:rPr lang="en-US" dirty="0" smtClean="0"/>
              <a:t>a web server at </a:t>
            </a:r>
          </a:p>
          <a:p>
            <a:r>
              <a:rPr lang="en-US" dirty="0" smtClean="0"/>
              <a:t>that</a:t>
            </a:r>
            <a:r>
              <a:rPr lang="en-US" dirty="0" smtClean="0"/>
              <a:t> </a:t>
            </a:r>
            <a:r>
              <a:rPr lang="en-US" dirty="0" smtClean="0"/>
              <a:t>IP</a:t>
            </a:r>
            <a:endParaRPr lang="en-US" dirty="0"/>
          </a:p>
        </p:txBody>
      </p:sp>
      <p:sp>
        <p:nvSpPr>
          <p:cNvPr id="10" name="Right Arrow 9"/>
          <p:cNvSpPr/>
          <p:nvPr/>
        </p:nvSpPr>
        <p:spPr bwMode="auto">
          <a:xfrm>
            <a:off x="4724400" y="3581400"/>
            <a:ext cx="838200" cy="6096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867400" y="2514600"/>
            <a:ext cx="914400" cy="914400"/>
            <a:chOff x="304800" y="4572000"/>
            <a:chExt cx="914400" cy="914400"/>
          </a:xfrm>
        </p:grpSpPr>
        <p:sp>
          <p:nvSpPr>
            <p:cNvPr id="11" name="Rectangle 10"/>
            <p:cNvSpPr/>
            <p:nvPr/>
          </p:nvSpPr>
          <p:spPr bwMode="auto">
            <a:xfrm>
              <a:off x="304800" y="4572000"/>
              <a:ext cx="914400" cy="9144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 bwMode="auto">
            <a:xfrm>
              <a:off x="457200" y="4724400"/>
              <a:ext cx="609600" cy="1588"/>
            </a:xfrm>
            <a:prstGeom prst="line">
              <a:avLst/>
            </a:prstGeom>
            <a:gradFill rotWithShape="0">
              <a:gsLst>
                <a:gs pos="0">
                  <a:srgbClr val="A50021"/>
                </a:gs>
                <a:gs pos="100000">
                  <a:schemeClr val="tx1"/>
                </a:gs>
              </a:gsLst>
              <a:lin ang="0" scaled="1"/>
            </a:gra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/>
            <p:cNvCxnSpPr/>
            <p:nvPr/>
          </p:nvCxnSpPr>
          <p:spPr bwMode="auto">
            <a:xfrm>
              <a:off x="457200" y="4876800"/>
              <a:ext cx="609600" cy="1588"/>
            </a:xfrm>
            <a:prstGeom prst="line">
              <a:avLst/>
            </a:prstGeom>
            <a:gradFill rotWithShape="0">
              <a:gsLst>
                <a:gs pos="0">
                  <a:srgbClr val="A50021"/>
                </a:gs>
                <a:gs pos="100000">
                  <a:schemeClr val="tx1"/>
                </a:gs>
              </a:gsLst>
              <a:lin ang="0" scaled="1"/>
            </a:gra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>
              <a:off x="457200" y="5029200"/>
              <a:ext cx="609600" cy="1588"/>
            </a:xfrm>
            <a:prstGeom prst="line">
              <a:avLst/>
            </a:prstGeom>
            <a:gradFill rotWithShape="0">
              <a:gsLst>
                <a:gs pos="0">
                  <a:srgbClr val="A50021"/>
                </a:gs>
                <a:gs pos="100000">
                  <a:schemeClr val="tx1"/>
                </a:gs>
              </a:gsLst>
              <a:lin ang="0" scaled="1"/>
            </a:gra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457200" y="5181600"/>
              <a:ext cx="609600" cy="1588"/>
            </a:xfrm>
            <a:prstGeom prst="line">
              <a:avLst/>
            </a:prstGeom>
            <a:gradFill rotWithShape="0">
              <a:gsLst>
                <a:gs pos="0">
                  <a:srgbClr val="A50021"/>
                </a:gs>
                <a:gs pos="100000">
                  <a:schemeClr val="tx1"/>
                </a:gs>
              </a:gsLst>
              <a:lin ang="0" scaled="1"/>
            </a:gra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>
              <a:off x="457200" y="5332412"/>
              <a:ext cx="609600" cy="1588"/>
            </a:xfrm>
            <a:prstGeom prst="line">
              <a:avLst/>
            </a:prstGeom>
            <a:gradFill rotWithShape="0">
              <a:gsLst>
                <a:gs pos="0">
                  <a:srgbClr val="A50021"/>
                </a:gs>
                <a:gs pos="100000">
                  <a:schemeClr val="tx1"/>
                </a:gs>
              </a:gsLst>
              <a:lin ang="0" scaled="1"/>
            </a:gra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8" name="Group 17"/>
          <p:cNvGrpSpPr/>
          <p:nvPr/>
        </p:nvGrpSpPr>
        <p:grpSpPr>
          <a:xfrm>
            <a:off x="5867400" y="3657600"/>
            <a:ext cx="914400" cy="914400"/>
            <a:chOff x="304800" y="4572000"/>
            <a:chExt cx="914400" cy="914400"/>
          </a:xfrm>
        </p:grpSpPr>
        <p:sp>
          <p:nvSpPr>
            <p:cNvPr id="19" name="Rectangle 18"/>
            <p:cNvSpPr/>
            <p:nvPr/>
          </p:nvSpPr>
          <p:spPr bwMode="auto">
            <a:xfrm>
              <a:off x="304800" y="4572000"/>
              <a:ext cx="914400" cy="9144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 bwMode="auto">
            <a:xfrm>
              <a:off x="457200" y="4724400"/>
              <a:ext cx="609600" cy="1588"/>
            </a:xfrm>
            <a:prstGeom prst="line">
              <a:avLst/>
            </a:prstGeom>
            <a:gradFill rotWithShape="0">
              <a:gsLst>
                <a:gs pos="0">
                  <a:srgbClr val="A50021"/>
                </a:gs>
                <a:gs pos="100000">
                  <a:schemeClr val="tx1"/>
                </a:gs>
              </a:gsLst>
              <a:lin ang="0" scaled="1"/>
            </a:gra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 bwMode="auto">
            <a:xfrm>
              <a:off x="457200" y="4876800"/>
              <a:ext cx="609600" cy="1588"/>
            </a:xfrm>
            <a:prstGeom prst="line">
              <a:avLst/>
            </a:prstGeom>
            <a:gradFill rotWithShape="0">
              <a:gsLst>
                <a:gs pos="0">
                  <a:srgbClr val="A50021"/>
                </a:gs>
                <a:gs pos="100000">
                  <a:schemeClr val="tx1"/>
                </a:gs>
              </a:gsLst>
              <a:lin ang="0" scaled="1"/>
            </a:gra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>
              <a:off x="457200" y="5029200"/>
              <a:ext cx="609600" cy="1588"/>
            </a:xfrm>
            <a:prstGeom prst="line">
              <a:avLst/>
            </a:prstGeom>
            <a:gradFill rotWithShape="0">
              <a:gsLst>
                <a:gs pos="0">
                  <a:srgbClr val="A50021"/>
                </a:gs>
                <a:gs pos="100000">
                  <a:schemeClr val="tx1"/>
                </a:gs>
              </a:gsLst>
              <a:lin ang="0" scaled="1"/>
            </a:gra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457200" y="5181600"/>
              <a:ext cx="609600" cy="1588"/>
            </a:xfrm>
            <a:prstGeom prst="line">
              <a:avLst/>
            </a:prstGeom>
            <a:gradFill rotWithShape="0">
              <a:gsLst>
                <a:gs pos="0">
                  <a:srgbClr val="A50021"/>
                </a:gs>
                <a:gs pos="100000">
                  <a:schemeClr val="tx1"/>
                </a:gs>
              </a:gsLst>
              <a:lin ang="0" scaled="1"/>
            </a:gra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 bwMode="auto">
            <a:xfrm>
              <a:off x="457200" y="5332412"/>
              <a:ext cx="609600" cy="1588"/>
            </a:xfrm>
            <a:prstGeom prst="line">
              <a:avLst/>
            </a:prstGeom>
            <a:gradFill rotWithShape="0">
              <a:gsLst>
                <a:gs pos="0">
                  <a:srgbClr val="A50021"/>
                </a:gs>
                <a:gs pos="100000">
                  <a:schemeClr val="tx1"/>
                </a:gs>
              </a:gsLst>
              <a:lin ang="0" scaled="1"/>
            </a:gra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5" name="Group 24"/>
          <p:cNvGrpSpPr/>
          <p:nvPr/>
        </p:nvGrpSpPr>
        <p:grpSpPr>
          <a:xfrm>
            <a:off x="5943600" y="4953000"/>
            <a:ext cx="914400" cy="914400"/>
            <a:chOff x="304800" y="4572000"/>
            <a:chExt cx="914400" cy="914400"/>
          </a:xfrm>
        </p:grpSpPr>
        <p:sp>
          <p:nvSpPr>
            <p:cNvPr id="26" name="Rectangle 25"/>
            <p:cNvSpPr/>
            <p:nvPr/>
          </p:nvSpPr>
          <p:spPr bwMode="auto">
            <a:xfrm>
              <a:off x="304800" y="4572000"/>
              <a:ext cx="914400" cy="9144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 bwMode="auto">
            <a:xfrm>
              <a:off x="457200" y="4724400"/>
              <a:ext cx="609600" cy="1588"/>
            </a:xfrm>
            <a:prstGeom prst="line">
              <a:avLst/>
            </a:prstGeom>
            <a:gradFill rotWithShape="0">
              <a:gsLst>
                <a:gs pos="0">
                  <a:srgbClr val="A50021"/>
                </a:gs>
                <a:gs pos="100000">
                  <a:schemeClr val="tx1"/>
                </a:gs>
              </a:gsLst>
              <a:lin ang="0" scaled="1"/>
            </a:gra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/>
            <p:nvPr/>
          </p:nvCxnSpPr>
          <p:spPr bwMode="auto">
            <a:xfrm>
              <a:off x="457200" y="4876800"/>
              <a:ext cx="609600" cy="1588"/>
            </a:xfrm>
            <a:prstGeom prst="line">
              <a:avLst/>
            </a:prstGeom>
            <a:gradFill rotWithShape="0">
              <a:gsLst>
                <a:gs pos="0">
                  <a:srgbClr val="A50021"/>
                </a:gs>
                <a:gs pos="100000">
                  <a:schemeClr val="tx1"/>
                </a:gs>
              </a:gsLst>
              <a:lin ang="0" scaled="1"/>
            </a:gra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Connector 28"/>
            <p:cNvCxnSpPr/>
            <p:nvPr/>
          </p:nvCxnSpPr>
          <p:spPr bwMode="auto">
            <a:xfrm>
              <a:off x="457200" y="5029200"/>
              <a:ext cx="609600" cy="1588"/>
            </a:xfrm>
            <a:prstGeom prst="line">
              <a:avLst/>
            </a:prstGeom>
            <a:gradFill rotWithShape="0">
              <a:gsLst>
                <a:gs pos="0">
                  <a:srgbClr val="A50021"/>
                </a:gs>
                <a:gs pos="100000">
                  <a:schemeClr val="tx1"/>
                </a:gs>
              </a:gsLst>
              <a:lin ang="0" scaled="1"/>
            </a:gra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>
              <a:off x="457200" y="5181600"/>
              <a:ext cx="609600" cy="1588"/>
            </a:xfrm>
            <a:prstGeom prst="line">
              <a:avLst/>
            </a:prstGeom>
            <a:gradFill rotWithShape="0">
              <a:gsLst>
                <a:gs pos="0">
                  <a:srgbClr val="A50021"/>
                </a:gs>
                <a:gs pos="100000">
                  <a:schemeClr val="tx1"/>
                </a:gs>
              </a:gsLst>
              <a:lin ang="0" scaled="1"/>
            </a:gra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>
              <a:off x="457200" y="5332412"/>
              <a:ext cx="609600" cy="1588"/>
            </a:xfrm>
            <a:prstGeom prst="line">
              <a:avLst/>
            </a:prstGeom>
            <a:gradFill rotWithShape="0">
              <a:gsLst>
                <a:gs pos="0">
                  <a:srgbClr val="A50021"/>
                </a:gs>
                <a:gs pos="100000">
                  <a:schemeClr val="tx1"/>
                </a:gs>
              </a:gsLst>
              <a:lin ang="0" scaled="1"/>
            </a:gra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sp>
        <p:nvSpPr>
          <p:cNvPr id="32" name="TextBox 31"/>
          <p:cNvSpPr txBox="1"/>
          <p:nvPr/>
        </p:nvSpPr>
        <p:spPr>
          <a:xfrm>
            <a:off x="3886200" y="4572000"/>
            <a:ext cx="19811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collect pages</a:t>
            </a:r>
          </a:p>
          <a:p>
            <a:r>
              <a:rPr lang="en-US" dirty="0" smtClean="0"/>
              <a:t>from server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7060677" y="4495800"/>
            <a:ext cx="20833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randomly pick</a:t>
            </a:r>
          </a:p>
          <a:p>
            <a:r>
              <a:rPr lang="en-US" dirty="0" smtClean="0"/>
              <a:t>a page/URL</a:t>
            </a:r>
          </a:p>
        </p:txBody>
      </p:sp>
      <p:sp>
        <p:nvSpPr>
          <p:cNvPr id="34" name="Right Arrow 33"/>
          <p:cNvSpPr/>
          <p:nvPr/>
        </p:nvSpPr>
        <p:spPr bwMode="auto">
          <a:xfrm>
            <a:off x="6934200" y="3581400"/>
            <a:ext cx="838200" cy="6096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8001000" y="3429000"/>
            <a:ext cx="914400" cy="914400"/>
            <a:chOff x="304800" y="4572000"/>
            <a:chExt cx="914400" cy="914400"/>
          </a:xfrm>
        </p:grpSpPr>
        <p:sp>
          <p:nvSpPr>
            <p:cNvPr id="36" name="Rectangle 35"/>
            <p:cNvSpPr/>
            <p:nvPr/>
          </p:nvSpPr>
          <p:spPr bwMode="auto">
            <a:xfrm>
              <a:off x="304800" y="4572000"/>
              <a:ext cx="914400" cy="9144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37" name="Straight Connector 36"/>
            <p:cNvCxnSpPr/>
            <p:nvPr/>
          </p:nvCxnSpPr>
          <p:spPr bwMode="auto">
            <a:xfrm>
              <a:off x="457200" y="4724400"/>
              <a:ext cx="609600" cy="1588"/>
            </a:xfrm>
            <a:prstGeom prst="line">
              <a:avLst/>
            </a:prstGeom>
            <a:gradFill rotWithShape="0">
              <a:gsLst>
                <a:gs pos="0">
                  <a:srgbClr val="A50021"/>
                </a:gs>
                <a:gs pos="100000">
                  <a:schemeClr val="tx1"/>
                </a:gs>
              </a:gsLst>
              <a:lin ang="0" scaled="1"/>
            </a:gra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Straight Connector 37"/>
            <p:cNvCxnSpPr/>
            <p:nvPr/>
          </p:nvCxnSpPr>
          <p:spPr bwMode="auto">
            <a:xfrm>
              <a:off x="457200" y="4876800"/>
              <a:ext cx="609600" cy="1588"/>
            </a:xfrm>
            <a:prstGeom prst="line">
              <a:avLst/>
            </a:prstGeom>
            <a:gradFill rotWithShape="0">
              <a:gsLst>
                <a:gs pos="0">
                  <a:srgbClr val="A50021"/>
                </a:gs>
                <a:gs pos="100000">
                  <a:schemeClr val="tx1"/>
                </a:gs>
              </a:gsLst>
              <a:lin ang="0" scaled="1"/>
            </a:gra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38"/>
            <p:cNvCxnSpPr/>
            <p:nvPr/>
          </p:nvCxnSpPr>
          <p:spPr bwMode="auto">
            <a:xfrm>
              <a:off x="457200" y="5029200"/>
              <a:ext cx="609600" cy="1588"/>
            </a:xfrm>
            <a:prstGeom prst="line">
              <a:avLst/>
            </a:prstGeom>
            <a:gradFill rotWithShape="0">
              <a:gsLst>
                <a:gs pos="0">
                  <a:srgbClr val="A50021"/>
                </a:gs>
                <a:gs pos="100000">
                  <a:schemeClr val="tx1"/>
                </a:gs>
              </a:gsLst>
              <a:lin ang="0" scaled="1"/>
            </a:gra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40" name="Straight Connector 39"/>
            <p:cNvCxnSpPr/>
            <p:nvPr/>
          </p:nvCxnSpPr>
          <p:spPr bwMode="auto">
            <a:xfrm>
              <a:off x="457200" y="5181600"/>
              <a:ext cx="609600" cy="1588"/>
            </a:xfrm>
            <a:prstGeom prst="line">
              <a:avLst/>
            </a:prstGeom>
            <a:gradFill rotWithShape="0">
              <a:gsLst>
                <a:gs pos="0">
                  <a:srgbClr val="A50021"/>
                </a:gs>
                <a:gs pos="100000">
                  <a:schemeClr val="tx1"/>
                </a:gs>
              </a:gsLst>
              <a:lin ang="0" scaled="1"/>
            </a:gra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41" name="Straight Connector 40"/>
            <p:cNvCxnSpPr/>
            <p:nvPr/>
          </p:nvCxnSpPr>
          <p:spPr bwMode="auto">
            <a:xfrm>
              <a:off x="457200" y="5332412"/>
              <a:ext cx="609600" cy="1588"/>
            </a:xfrm>
            <a:prstGeom prst="line">
              <a:avLst/>
            </a:prstGeom>
            <a:gradFill rotWithShape="0">
              <a:gsLst>
                <a:gs pos="0">
                  <a:srgbClr val="A50021"/>
                </a:gs>
                <a:gs pos="100000">
                  <a:schemeClr val="tx1"/>
                </a:gs>
              </a:gsLst>
              <a:lin ang="0" scaled="1"/>
            </a:gra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85800"/>
            <a:ext cx="8077200" cy="488950"/>
          </a:xfrm>
        </p:spPr>
        <p:txBody>
          <a:bodyPr/>
          <a:lstStyle/>
          <a:p>
            <a:pPr eaLnBrk="1" hangingPunct="1"/>
            <a:r>
              <a:rPr lang="en-US" sz="3200"/>
              <a:t>Random IP addresses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267200"/>
          </a:xfrm>
        </p:spPr>
        <p:txBody>
          <a:bodyPr/>
          <a:lstStyle/>
          <a:p>
            <a:pPr eaLnBrk="1" hangingPunct="1"/>
            <a:r>
              <a:rPr lang="en-US" dirty="0" smtClean="0"/>
              <a:t>[</a:t>
            </a:r>
            <a:r>
              <a:rPr lang="en-US" dirty="0"/>
              <a:t>Lawr99] Estimated 2.8 million IP addresses running </a:t>
            </a:r>
            <a:r>
              <a:rPr lang="en-US" dirty="0" err="1"/>
              <a:t>crawlable</a:t>
            </a:r>
            <a:r>
              <a:rPr lang="en-US" dirty="0"/>
              <a:t> web servers (16 million total) from observing 2500 </a:t>
            </a:r>
            <a:r>
              <a:rPr lang="en-US" dirty="0" smtClean="0"/>
              <a:t>servers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OCLC using IP sampling found 8.7 M hosts in 2001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err="1"/>
              <a:t>Netcraft</a:t>
            </a:r>
            <a:r>
              <a:rPr lang="en-US" dirty="0"/>
              <a:t> [Netc02] accessed 37.2 million hosts in July </a:t>
            </a:r>
            <a:r>
              <a:rPr lang="en-US" dirty="0" smtClean="0"/>
              <a:t>2002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Random walks</a:t>
            </a:r>
            <a:endParaRPr lang="en-US" sz="240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382000" cy="4876800"/>
          </a:xfrm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en-US" sz="2800" dirty="0"/>
              <a:t>View the Web as a directed graph</a:t>
            </a:r>
          </a:p>
          <a:p>
            <a:pPr eaLnBrk="1" hangingPunct="1">
              <a:lnSpc>
                <a:spcPct val="85000"/>
              </a:lnSpc>
            </a:pPr>
            <a:r>
              <a:rPr lang="en-US" sz="2800" dirty="0"/>
              <a:t>Build a random walk on this graph</a:t>
            </a:r>
          </a:p>
          <a:p>
            <a:pPr lvl="1" eaLnBrk="1" hangingPunct="1">
              <a:lnSpc>
                <a:spcPct val="85000"/>
              </a:lnSpc>
            </a:pPr>
            <a:r>
              <a:rPr lang="en-US" dirty="0"/>
              <a:t>Includes various “jump” rules back to visited sites</a:t>
            </a:r>
          </a:p>
          <a:p>
            <a:pPr lvl="2" eaLnBrk="1" hangingPunct="1">
              <a:lnSpc>
                <a:spcPct val="85000"/>
              </a:lnSpc>
            </a:pPr>
            <a:r>
              <a:rPr lang="en-US" dirty="0"/>
              <a:t>Does not get stuck in spider traps!</a:t>
            </a:r>
          </a:p>
          <a:p>
            <a:pPr lvl="2" eaLnBrk="1" hangingPunct="1">
              <a:lnSpc>
                <a:spcPct val="85000"/>
              </a:lnSpc>
            </a:pPr>
            <a:r>
              <a:rPr lang="en-US" dirty="0"/>
              <a:t>Can follow all links!</a:t>
            </a:r>
          </a:p>
          <a:p>
            <a:pPr lvl="1" eaLnBrk="1" hangingPunct="1">
              <a:lnSpc>
                <a:spcPct val="85000"/>
              </a:lnSpc>
            </a:pPr>
            <a:r>
              <a:rPr lang="en-US" dirty="0"/>
              <a:t>Converges to a stationary distribution</a:t>
            </a:r>
          </a:p>
          <a:p>
            <a:pPr lvl="2" eaLnBrk="1" hangingPunct="1">
              <a:lnSpc>
                <a:spcPct val="85000"/>
              </a:lnSpc>
            </a:pPr>
            <a:r>
              <a:rPr lang="en-US" dirty="0"/>
              <a:t>Must assume graph is finite  and independent of the walk. </a:t>
            </a:r>
          </a:p>
          <a:p>
            <a:pPr lvl="2" eaLnBrk="1" hangingPunct="1">
              <a:lnSpc>
                <a:spcPct val="85000"/>
              </a:lnSpc>
            </a:pPr>
            <a:r>
              <a:rPr lang="en-US" dirty="0"/>
              <a:t>Conditions are not satisfied (cookie crumbs, flooding)</a:t>
            </a:r>
          </a:p>
          <a:p>
            <a:pPr lvl="2" eaLnBrk="1" hangingPunct="1">
              <a:lnSpc>
                <a:spcPct val="85000"/>
              </a:lnSpc>
            </a:pPr>
            <a:r>
              <a:rPr lang="en-US" dirty="0"/>
              <a:t>Time to convergence not really known</a:t>
            </a:r>
          </a:p>
          <a:p>
            <a:pPr lvl="1" eaLnBrk="1" hangingPunct="1">
              <a:lnSpc>
                <a:spcPct val="85000"/>
              </a:lnSpc>
            </a:pPr>
            <a:r>
              <a:rPr lang="en-US" dirty="0"/>
              <a:t>Sample from stationary distribution of walk</a:t>
            </a:r>
          </a:p>
          <a:p>
            <a:pPr lvl="1" eaLnBrk="1" hangingPunct="1">
              <a:lnSpc>
                <a:spcPct val="85000"/>
              </a:lnSpc>
            </a:pPr>
            <a:r>
              <a:rPr lang="en-US" dirty="0"/>
              <a:t>Use the “strong query” method to check coverage by SE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752600"/>
            <a:ext cx="7772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pitchFamily="-107" charset="2"/>
              <a:buChar char="n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 sampling solution is perfect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pitchFamily="-107" charset="2"/>
              <a:buChar char="n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Lots of new ideas ...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pitchFamily="-107" charset="2"/>
              <a:buChar char="n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....but the problem is getting harder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pitchFamily="-107" charset="2"/>
              <a:buChar char="n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Quantitative studies are fascinating and a good research problem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/>
              <a:t>Duplicate detection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533400" y="6324600"/>
            <a:ext cx="8305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http://rlv.zcache.com/cartoon_man_with_balled_fist_postcard-p239288482636625726trdg_400.jpg</a:t>
            </a:r>
            <a:endParaRPr lang="en-US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2286000"/>
            <a:ext cx="2514600" cy="32772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295400" y="2286000"/>
            <a:ext cx="2514600" cy="3277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Duplicate documents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3000" dirty="0" smtClean="0"/>
              <a:t>The web is full of duplicated content</a:t>
            </a:r>
          </a:p>
          <a:p>
            <a:pPr lvl="1" eaLnBrk="1" hangingPunct="1"/>
            <a:r>
              <a:rPr lang="en-US" sz="2800" dirty="0" smtClean="0"/>
              <a:t>Redundancy/mirroring</a:t>
            </a:r>
          </a:p>
          <a:p>
            <a:pPr lvl="1" eaLnBrk="1" hangingPunct="1"/>
            <a:r>
              <a:rPr lang="en-US" sz="2800" dirty="0" smtClean="0"/>
              <a:t>Copied content</a:t>
            </a:r>
          </a:p>
          <a:p>
            <a:pPr eaLnBrk="1" hangingPunct="1"/>
            <a:r>
              <a:rPr lang="en-US" sz="3000" dirty="0" smtClean="0">
                <a:solidFill>
                  <a:srgbClr val="FF0000"/>
                </a:solidFill>
              </a:rPr>
              <a:t>Do we care?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How can we detect duplicates?</a:t>
            </a:r>
            <a:endParaRPr lang="en-US" dirty="0" smtClean="0"/>
          </a:p>
          <a:p>
            <a:r>
              <a:rPr lang="en-US" dirty="0" smtClean="0">
                <a:solidFill>
                  <a:srgbClr val="000000"/>
                </a:solidFill>
              </a:rPr>
              <a:t>Hashing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Hash each document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Compares hashes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For those that are equal, check if the content is equal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Boolean queries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1143000"/>
          </a:xfrm>
        </p:spPr>
        <p:txBody>
          <a:bodyPr/>
          <a:lstStyle/>
          <a:p>
            <a:r>
              <a:rPr lang="en-US" dirty="0" err="1" smtClean="0"/>
              <a:t>c</a:t>
            </a:r>
            <a:r>
              <a:rPr lang="en-US" dirty="0" smtClean="0"/>
              <a:t> OR a AND </a:t>
            </a:r>
            <a:r>
              <a:rPr lang="en-US" dirty="0" err="1" smtClean="0"/>
              <a:t>f</a:t>
            </a:r>
            <a:endParaRPr lang="en-US" dirty="0" smtClean="0"/>
          </a:p>
          <a:p>
            <a:r>
              <a:rPr lang="en-US" dirty="0" smtClean="0"/>
              <a:t>a AND </a:t>
            </a:r>
            <a:r>
              <a:rPr lang="en-US" dirty="0" err="1" smtClean="0"/>
              <a:t>f</a:t>
            </a:r>
            <a:r>
              <a:rPr lang="en-US" dirty="0" smtClean="0"/>
              <a:t> OR </a:t>
            </a:r>
            <a:r>
              <a:rPr lang="en-US" dirty="0" err="1" smtClean="0"/>
              <a:t>c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720084" y="3352800"/>
            <a:ext cx="851916" cy="4616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0000FF"/>
                </a:solidFill>
              </a:rPr>
              <a:t>c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b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d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720084" y="4038600"/>
            <a:ext cx="851916" cy="4616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0000FF"/>
                </a:solidFill>
              </a:rPr>
              <a:t>e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d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c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720084" y="4719935"/>
            <a:ext cx="800219" cy="4616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0000FF"/>
                </a:solidFill>
              </a:rPr>
              <a:t>b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d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f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720084" y="5405735"/>
            <a:ext cx="783538" cy="4616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a </a:t>
            </a:r>
            <a:r>
              <a:rPr lang="en-US" dirty="0" err="1" smtClean="0">
                <a:solidFill>
                  <a:srgbClr val="0000FF"/>
                </a:solidFill>
              </a:rPr>
              <a:t>f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Duplicate?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1828800"/>
            <a:ext cx="2514600" cy="32772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38200" y="3200400"/>
            <a:ext cx="2514600" cy="32772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6705600" y="2971800"/>
            <a:ext cx="38100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Near duplicate </a:t>
            </a:r>
            <a:r>
              <a:rPr lang="en-US" dirty="0"/>
              <a:t>documents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3000" dirty="0" smtClean="0"/>
              <a:t>Many</a:t>
            </a:r>
            <a:r>
              <a:rPr lang="en-US" sz="3000" dirty="0"/>
              <a:t>, many cases of near duplicates</a:t>
            </a:r>
          </a:p>
          <a:p>
            <a:pPr lvl="1" eaLnBrk="1" hangingPunct="1"/>
            <a:r>
              <a:rPr lang="en-US" sz="2800" dirty="0"/>
              <a:t>E.g.,</a:t>
            </a:r>
            <a:r>
              <a:rPr lang="en-US" sz="2800" dirty="0" smtClean="0"/>
              <a:t> last </a:t>
            </a:r>
            <a:r>
              <a:rPr lang="en-US" sz="2800" dirty="0"/>
              <a:t>modified date the only difference between two copies of a </a:t>
            </a:r>
            <a:r>
              <a:rPr lang="en-US" sz="2800" dirty="0" smtClean="0"/>
              <a:t>page</a:t>
            </a:r>
          </a:p>
          <a:p>
            <a:pPr eaLnBrk="1" hangingPunct="1"/>
            <a:r>
              <a:rPr lang="en-US" sz="3000" dirty="0" smtClean="0"/>
              <a:t>A good hashing function specifically tries not to have collisions</a:t>
            </a:r>
          </a:p>
          <a:p>
            <a:pPr eaLnBrk="1" hangingPunct="1"/>
            <a:r>
              <a:rPr lang="en-US" sz="3000" dirty="0" smtClean="0">
                <a:solidFill>
                  <a:srgbClr val="FF0000"/>
                </a:solidFill>
              </a:rPr>
              <a:t>Ideas?</a:t>
            </a:r>
            <a:endParaRPr lang="en-US" sz="2800" dirty="0" smtClean="0">
              <a:solidFill>
                <a:srgbClr val="FF0000"/>
              </a:solidFill>
            </a:endParaRPr>
          </a:p>
          <a:p>
            <a:pPr lvl="1" eaLnBrk="1" hangingPunct="1"/>
            <a:r>
              <a:rPr lang="en-US" sz="2800" dirty="0" smtClean="0"/>
              <a:t>Locality sensitive hashing – (http://</a:t>
            </a:r>
            <a:r>
              <a:rPr lang="en-US" sz="2800" dirty="0" err="1" smtClean="0"/>
              <a:t>www.mit.edu/~andoni/LSH</a:t>
            </a:r>
            <a:r>
              <a:rPr lang="en-US" sz="2800" dirty="0" smtClean="0"/>
              <a:t>/)</a:t>
            </a:r>
          </a:p>
          <a:p>
            <a:pPr lvl="1" eaLnBrk="1" hangingPunct="1"/>
            <a:r>
              <a:rPr lang="en-US" sz="2800" dirty="0" smtClean="0"/>
              <a:t>Similarity – main challenge is efficiency!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Computing Similarity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686800" cy="51054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We could use edit distance, but way too slow</a:t>
            </a:r>
          </a:p>
          <a:p>
            <a:pPr eaLnBrk="1" hangingPunct="1"/>
            <a:r>
              <a:rPr lang="en-US" sz="2400" dirty="0" smtClean="0">
                <a:solidFill>
                  <a:srgbClr val="FF0000"/>
                </a:solidFill>
              </a:rPr>
              <a:t>What did we do for spelling correction?</a:t>
            </a:r>
          </a:p>
          <a:p>
            <a:pPr eaLnBrk="1" hangingPunct="1"/>
            <a:r>
              <a:rPr lang="en-US" dirty="0" smtClean="0"/>
              <a:t>compare word </a:t>
            </a:r>
            <a:r>
              <a:rPr lang="en-US" dirty="0" err="1" smtClean="0"/>
              <a:t>n</a:t>
            </a:r>
            <a:r>
              <a:rPr lang="en-US" dirty="0" smtClean="0"/>
              <a:t>-gram (shingles) overlap</a:t>
            </a:r>
          </a:p>
          <a:p>
            <a:pPr lvl="1" eaLnBrk="1" hangingPunct="1"/>
            <a:r>
              <a:rPr lang="en-US" b="1" i="1" dirty="0"/>
              <a:t>a rose is a rose is a rose</a:t>
            </a:r>
            <a:r>
              <a:rPr lang="en-US" dirty="0"/>
              <a:t> → </a:t>
            </a:r>
          </a:p>
          <a:p>
            <a:pPr lvl="1" eaLnBrk="1" hangingPunct="1">
              <a:buFont typeface="Wingdings" pitchFamily="-107" charset="2"/>
              <a:buNone/>
            </a:pPr>
            <a:r>
              <a:rPr lang="en-US" dirty="0"/>
              <a:t>      </a:t>
            </a:r>
            <a:r>
              <a:rPr lang="en-US" dirty="0" err="1">
                <a:solidFill>
                  <a:srgbClr val="A50021"/>
                </a:solidFill>
              </a:rPr>
              <a:t>a_rose_is_a</a:t>
            </a:r>
            <a:r>
              <a:rPr lang="en-US" dirty="0"/>
              <a:t> </a:t>
            </a:r>
          </a:p>
          <a:p>
            <a:pPr lvl="1" eaLnBrk="1" hangingPunct="1">
              <a:buFont typeface="Wingdings" pitchFamily="-107" charset="2"/>
              <a:buNone/>
            </a:pPr>
            <a:r>
              <a:rPr lang="en-US" dirty="0"/>
              <a:t>          </a:t>
            </a:r>
            <a:r>
              <a:rPr lang="en-US" dirty="0" err="1">
                <a:solidFill>
                  <a:srgbClr val="009900"/>
                </a:solidFill>
              </a:rPr>
              <a:t>rose_is_a_rose</a:t>
            </a:r>
            <a:endParaRPr lang="en-US" dirty="0"/>
          </a:p>
          <a:p>
            <a:pPr lvl="1" eaLnBrk="1" hangingPunct="1">
              <a:buFont typeface="Wingdings" pitchFamily="-107" charset="2"/>
              <a:buNone/>
            </a:pPr>
            <a:r>
              <a:rPr lang="en-US" dirty="0">
                <a:solidFill>
                  <a:srgbClr val="3333FF"/>
                </a:solidFill>
              </a:rPr>
              <a:t>                   </a:t>
            </a:r>
            <a:r>
              <a:rPr lang="en-US" dirty="0" err="1">
                <a:solidFill>
                  <a:srgbClr val="3333FF"/>
                </a:solidFill>
              </a:rPr>
              <a:t>is_a_rose_is</a:t>
            </a:r>
            <a:r>
              <a:rPr lang="en-US" dirty="0">
                <a:solidFill>
                  <a:srgbClr val="3333FF"/>
                </a:solidFill>
              </a:rPr>
              <a:t> </a:t>
            </a:r>
          </a:p>
          <a:p>
            <a:pPr lvl="1" eaLnBrk="1" hangingPunct="1">
              <a:buFont typeface="Wingdings" pitchFamily="-107" charset="2"/>
              <a:buNone/>
            </a:pPr>
            <a:r>
              <a:rPr lang="en-US" dirty="0">
                <a:solidFill>
                  <a:srgbClr val="3333FF"/>
                </a:solidFill>
              </a:rPr>
              <a:t>				</a:t>
            </a:r>
            <a:r>
              <a:rPr lang="en-US" dirty="0">
                <a:solidFill>
                  <a:srgbClr val="A50021"/>
                </a:solidFill>
              </a:rPr>
              <a:t> </a:t>
            </a:r>
            <a:r>
              <a:rPr lang="en-US" dirty="0" err="1">
                <a:solidFill>
                  <a:srgbClr val="A50021"/>
                </a:solidFill>
              </a:rPr>
              <a:t>a_rose_is_a</a:t>
            </a:r>
            <a:endParaRPr lang="en-US" dirty="0" smtClean="0"/>
          </a:p>
          <a:p>
            <a:pPr eaLnBrk="1" hangingPunct="1"/>
            <a:r>
              <a:rPr lang="en-US" sz="2400" dirty="0" smtClean="0"/>
              <a:t>Use </a:t>
            </a:r>
            <a:r>
              <a:rPr lang="en-US" sz="2400" dirty="0" err="1" smtClean="0"/>
              <a:t>Jaccard</a:t>
            </a:r>
            <a:r>
              <a:rPr lang="en-US" sz="2400" dirty="0" smtClean="0"/>
              <a:t> Coefficient to measure the similarity between documents (A and B)/(A or B)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N-gram intersection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8077200" cy="4876800"/>
          </a:xfrm>
        </p:spPr>
        <p:txBody>
          <a:bodyPr/>
          <a:lstStyle/>
          <a:p>
            <a:r>
              <a:rPr lang="en-US" dirty="0" smtClean="0"/>
              <a:t>Computing </a:t>
            </a:r>
            <a:r>
              <a:rPr lang="en-US" u="sng" dirty="0" smtClean="0"/>
              <a:t>exact</a:t>
            </a:r>
            <a:r>
              <a:rPr lang="en-US" dirty="0" smtClean="0"/>
              <a:t> set intersection of </a:t>
            </a:r>
            <a:r>
              <a:rPr lang="en-US" dirty="0" err="1" smtClean="0"/>
              <a:t>n</a:t>
            </a:r>
            <a:r>
              <a:rPr lang="en-US" dirty="0" smtClean="0"/>
              <a:t>-grams between </a:t>
            </a:r>
            <a:r>
              <a:rPr lang="en-US" u="sng" dirty="0" smtClean="0"/>
              <a:t>all</a:t>
            </a:r>
            <a:r>
              <a:rPr lang="en-US" dirty="0" smtClean="0"/>
              <a:t> pairs of documents is expensive/intractable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How did we solve the efficiency problem for spelling correction?</a:t>
            </a:r>
          </a:p>
          <a:p>
            <a:pPr lvl="1"/>
            <a:r>
              <a:rPr lang="en-US" dirty="0" smtClean="0"/>
              <a:t>Indexed words by character </a:t>
            </a:r>
            <a:r>
              <a:rPr lang="en-US" dirty="0" err="1" smtClean="0"/>
              <a:t>n</a:t>
            </a:r>
            <a:r>
              <a:rPr lang="en-US" dirty="0" smtClean="0"/>
              <a:t>-grams</a:t>
            </a:r>
          </a:p>
          <a:p>
            <a:pPr lvl="1"/>
            <a:r>
              <a:rPr lang="en-US" dirty="0" smtClean="0"/>
              <a:t>AND query of the character </a:t>
            </a:r>
            <a:r>
              <a:rPr lang="en-US" dirty="0" err="1" smtClean="0"/>
              <a:t>n</a:t>
            </a:r>
            <a:r>
              <a:rPr lang="en-US" dirty="0" smtClean="0"/>
              <a:t>-grams in our query word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Will this work for documents?</a:t>
            </a:r>
          </a:p>
          <a:p>
            <a:r>
              <a:rPr lang="en-US" dirty="0" smtClean="0"/>
              <a:t>Number of word </a:t>
            </a:r>
            <a:r>
              <a:rPr lang="en-US" dirty="0" err="1" smtClean="0"/>
              <a:t>n</a:t>
            </a:r>
            <a:r>
              <a:rPr lang="en-US" dirty="0" smtClean="0"/>
              <a:t>-grams for a document is too large!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Efficient calculation of JC</a:t>
            </a:r>
            <a:endParaRPr lang="en-US" dirty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1066800"/>
          </a:xfrm>
        </p:spPr>
        <p:txBody>
          <a:bodyPr/>
          <a:lstStyle/>
          <a:p>
            <a:pPr eaLnBrk="1" hangingPunct="1"/>
            <a:r>
              <a:rPr lang="en-US" sz="3000" dirty="0" smtClean="0"/>
              <a:t>Use a hash function that maps an </a:t>
            </a:r>
            <a:r>
              <a:rPr lang="en-US" sz="3000" dirty="0" err="1" smtClean="0"/>
              <a:t>n</a:t>
            </a:r>
            <a:r>
              <a:rPr lang="en-US" sz="3000" dirty="0" smtClean="0"/>
              <a:t>-gram to a 64 bit number</a:t>
            </a:r>
          </a:p>
        </p:txBody>
      </p:sp>
      <p:sp>
        <p:nvSpPr>
          <p:cNvPr id="4" name="Document"/>
          <p:cNvSpPr>
            <a:spLocks noEditPoints="1" noChangeArrowheads="1"/>
          </p:cNvSpPr>
          <p:nvPr/>
        </p:nvSpPr>
        <p:spPr bwMode="auto">
          <a:xfrm>
            <a:off x="1105205" y="3305145"/>
            <a:ext cx="914400" cy="81915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r">
              <a:defRPr/>
            </a:pPr>
            <a:r>
              <a:rPr lang="en-US" dirty="0" smtClean="0">
                <a:latin typeface="Arial" charset="0"/>
              </a:rPr>
              <a:t>Doc</a:t>
            </a:r>
          </a:p>
          <a:p>
            <a:pPr algn="r">
              <a:defRPr/>
            </a:pPr>
            <a:r>
              <a:rPr lang="en-US" dirty="0" smtClean="0">
                <a:latin typeface="Arial" charset="0"/>
              </a:rPr>
              <a:t>A </a:t>
            </a:r>
            <a:endParaRPr lang="en-US" dirty="0">
              <a:latin typeface="Arial" charset="0"/>
            </a:endParaRPr>
          </a:p>
        </p:txBody>
      </p:sp>
      <p:sp>
        <p:nvSpPr>
          <p:cNvPr id="5" name="Right Arrow 4"/>
          <p:cNvSpPr/>
          <p:nvPr/>
        </p:nvSpPr>
        <p:spPr bwMode="auto">
          <a:xfrm>
            <a:off x="2324405" y="3533745"/>
            <a:ext cx="609600" cy="381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33395" y="4267200"/>
            <a:ext cx="13134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</a:t>
            </a:r>
            <a:r>
              <a:rPr lang="en-US" dirty="0" smtClean="0"/>
              <a:t>-grams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3315005" y="3062257"/>
            <a:ext cx="381000" cy="1588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3315005" y="3227357"/>
            <a:ext cx="381000" cy="1588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3315005" y="3392457"/>
            <a:ext cx="381000" cy="1588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3315005" y="3557557"/>
            <a:ext cx="381000" cy="1588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3315005" y="3722657"/>
            <a:ext cx="381000" cy="1588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3315005" y="3887757"/>
            <a:ext cx="381000" cy="1588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3315005" y="4052857"/>
            <a:ext cx="381000" cy="1588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3315005" y="4217957"/>
            <a:ext cx="381000" cy="1588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6" name="Right Arrow 15"/>
          <p:cNvSpPr/>
          <p:nvPr/>
        </p:nvSpPr>
        <p:spPr bwMode="auto">
          <a:xfrm>
            <a:off x="4534205" y="3533745"/>
            <a:ext cx="609600" cy="381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24805" y="2819400"/>
            <a:ext cx="64739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64 bit #</a:t>
            </a:r>
            <a:endParaRPr lang="en-US" sz="1100" dirty="0"/>
          </a:p>
        </p:txBody>
      </p:sp>
      <p:sp>
        <p:nvSpPr>
          <p:cNvPr id="18" name="TextBox 17"/>
          <p:cNvSpPr txBox="1"/>
          <p:nvPr/>
        </p:nvSpPr>
        <p:spPr>
          <a:xfrm>
            <a:off x="5524805" y="3048000"/>
            <a:ext cx="64739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64 bit #</a:t>
            </a:r>
            <a:endParaRPr lang="en-US" sz="1100" dirty="0"/>
          </a:p>
        </p:txBody>
      </p:sp>
      <p:sp>
        <p:nvSpPr>
          <p:cNvPr id="19" name="TextBox 18"/>
          <p:cNvSpPr txBox="1"/>
          <p:nvPr/>
        </p:nvSpPr>
        <p:spPr>
          <a:xfrm>
            <a:off x="5524805" y="3276600"/>
            <a:ext cx="64739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64 bit #</a:t>
            </a:r>
            <a:endParaRPr lang="en-US" sz="1100" dirty="0"/>
          </a:p>
        </p:txBody>
      </p:sp>
      <p:sp>
        <p:nvSpPr>
          <p:cNvPr id="20" name="TextBox 19"/>
          <p:cNvSpPr txBox="1"/>
          <p:nvPr/>
        </p:nvSpPr>
        <p:spPr>
          <a:xfrm>
            <a:off x="5524805" y="3505200"/>
            <a:ext cx="64739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64 bit #</a:t>
            </a:r>
            <a:endParaRPr lang="en-US" sz="1100" dirty="0"/>
          </a:p>
        </p:txBody>
      </p:sp>
      <p:sp>
        <p:nvSpPr>
          <p:cNvPr id="21" name="TextBox 20"/>
          <p:cNvSpPr txBox="1"/>
          <p:nvPr/>
        </p:nvSpPr>
        <p:spPr>
          <a:xfrm>
            <a:off x="5524805" y="3733800"/>
            <a:ext cx="64739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64 bit #</a:t>
            </a:r>
            <a:endParaRPr lang="en-US" sz="1100" dirty="0"/>
          </a:p>
        </p:txBody>
      </p:sp>
      <p:sp>
        <p:nvSpPr>
          <p:cNvPr id="22" name="TextBox 21"/>
          <p:cNvSpPr txBox="1"/>
          <p:nvPr/>
        </p:nvSpPr>
        <p:spPr>
          <a:xfrm>
            <a:off x="5524805" y="3962400"/>
            <a:ext cx="64739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64 bit #</a:t>
            </a:r>
            <a:endParaRPr lang="en-US" sz="1100" dirty="0"/>
          </a:p>
        </p:txBody>
      </p:sp>
      <p:sp>
        <p:nvSpPr>
          <p:cNvPr id="23" name="TextBox 22"/>
          <p:cNvSpPr txBox="1"/>
          <p:nvPr/>
        </p:nvSpPr>
        <p:spPr>
          <a:xfrm>
            <a:off x="5524805" y="4191000"/>
            <a:ext cx="64739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64 bit #</a:t>
            </a:r>
            <a:endParaRPr lang="en-US" sz="1100" dirty="0"/>
          </a:p>
        </p:txBody>
      </p:sp>
      <p:sp>
        <p:nvSpPr>
          <p:cNvPr id="24" name="Document"/>
          <p:cNvSpPr>
            <a:spLocks noEditPoints="1" noChangeArrowheads="1"/>
          </p:cNvSpPr>
          <p:nvPr/>
        </p:nvSpPr>
        <p:spPr bwMode="auto">
          <a:xfrm>
            <a:off x="1143000" y="5329535"/>
            <a:ext cx="914400" cy="81915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r">
              <a:defRPr/>
            </a:pPr>
            <a:r>
              <a:rPr lang="en-US" dirty="0" smtClean="0">
                <a:latin typeface="Arial" charset="0"/>
              </a:rPr>
              <a:t>Doc</a:t>
            </a:r>
          </a:p>
          <a:p>
            <a:pPr algn="r">
              <a:defRPr/>
            </a:pPr>
            <a:r>
              <a:rPr lang="en-US" dirty="0" smtClean="0">
                <a:latin typeface="Arial" charset="0"/>
              </a:rPr>
              <a:t>A </a:t>
            </a:r>
            <a:endParaRPr lang="en-US" dirty="0">
              <a:latin typeface="Arial" charset="0"/>
            </a:endParaRPr>
          </a:p>
        </p:txBody>
      </p:sp>
      <p:sp>
        <p:nvSpPr>
          <p:cNvPr id="25" name="Right Arrow 24"/>
          <p:cNvSpPr/>
          <p:nvPr/>
        </p:nvSpPr>
        <p:spPr bwMode="auto">
          <a:xfrm>
            <a:off x="2362200" y="5558135"/>
            <a:ext cx="609600" cy="381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7" name="Straight Connector 26"/>
          <p:cNvCxnSpPr/>
          <p:nvPr/>
        </p:nvCxnSpPr>
        <p:spPr bwMode="auto">
          <a:xfrm>
            <a:off x="3352800" y="5086647"/>
            <a:ext cx="381000" cy="1588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>
            <a:off x="3352800" y="5251747"/>
            <a:ext cx="381000" cy="1588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>
            <a:off x="3352800" y="5416847"/>
            <a:ext cx="381000" cy="1588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3352800" y="5581947"/>
            <a:ext cx="381000" cy="1588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>
            <a:off x="3352800" y="5747047"/>
            <a:ext cx="381000" cy="1588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>
            <a:off x="3352800" y="5912147"/>
            <a:ext cx="381000" cy="1588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>
            <a:off x="3352800" y="6077247"/>
            <a:ext cx="381000" cy="1588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>
            <a:off x="3352800" y="6242347"/>
            <a:ext cx="381000" cy="1588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35" name="Right Arrow 34"/>
          <p:cNvSpPr/>
          <p:nvPr/>
        </p:nvSpPr>
        <p:spPr bwMode="auto">
          <a:xfrm>
            <a:off x="4572000" y="5558135"/>
            <a:ext cx="609600" cy="381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562600" y="4843790"/>
            <a:ext cx="64739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64 bit #</a:t>
            </a:r>
            <a:endParaRPr lang="en-US" sz="1100" dirty="0"/>
          </a:p>
        </p:txBody>
      </p:sp>
      <p:sp>
        <p:nvSpPr>
          <p:cNvPr id="37" name="TextBox 36"/>
          <p:cNvSpPr txBox="1"/>
          <p:nvPr/>
        </p:nvSpPr>
        <p:spPr>
          <a:xfrm>
            <a:off x="5562600" y="5072390"/>
            <a:ext cx="64739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64 bit #</a:t>
            </a:r>
            <a:endParaRPr lang="en-US" sz="1100" dirty="0"/>
          </a:p>
        </p:txBody>
      </p:sp>
      <p:sp>
        <p:nvSpPr>
          <p:cNvPr id="38" name="TextBox 37"/>
          <p:cNvSpPr txBox="1"/>
          <p:nvPr/>
        </p:nvSpPr>
        <p:spPr>
          <a:xfrm>
            <a:off x="5562600" y="5300990"/>
            <a:ext cx="64739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64 bit #</a:t>
            </a:r>
            <a:endParaRPr lang="en-US" sz="1100" dirty="0"/>
          </a:p>
        </p:txBody>
      </p:sp>
      <p:sp>
        <p:nvSpPr>
          <p:cNvPr id="39" name="TextBox 38"/>
          <p:cNvSpPr txBox="1"/>
          <p:nvPr/>
        </p:nvSpPr>
        <p:spPr>
          <a:xfrm>
            <a:off x="5562600" y="5529590"/>
            <a:ext cx="64739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64 bit #</a:t>
            </a:r>
            <a:endParaRPr lang="en-US" sz="1100" dirty="0"/>
          </a:p>
        </p:txBody>
      </p:sp>
      <p:sp>
        <p:nvSpPr>
          <p:cNvPr id="40" name="TextBox 39"/>
          <p:cNvSpPr txBox="1"/>
          <p:nvPr/>
        </p:nvSpPr>
        <p:spPr>
          <a:xfrm>
            <a:off x="5562600" y="5758190"/>
            <a:ext cx="64739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64 bit #</a:t>
            </a:r>
            <a:endParaRPr lang="en-US" sz="1100" dirty="0"/>
          </a:p>
        </p:txBody>
      </p:sp>
      <p:sp>
        <p:nvSpPr>
          <p:cNvPr id="41" name="TextBox 40"/>
          <p:cNvSpPr txBox="1"/>
          <p:nvPr/>
        </p:nvSpPr>
        <p:spPr>
          <a:xfrm>
            <a:off x="5562600" y="5986790"/>
            <a:ext cx="64739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64 bit #</a:t>
            </a:r>
            <a:endParaRPr lang="en-US" sz="1100" dirty="0"/>
          </a:p>
        </p:txBody>
      </p:sp>
      <p:sp>
        <p:nvSpPr>
          <p:cNvPr id="42" name="TextBox 41"/>
          <p:cNvSpPr txBox="1"/>
          <p:nvPr/>
        </p:nvSpPr>
        <p:spPr>
          <a:xfrm>
            <a:off x="5562600" y="6215390"/>
            <a:ext cx="64739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64 bit #</a:t>
            </a:r>
            <a:endParaRPr lang="en-US" sz="1100" dirty="0"/>
          </a:p>
        </p:txBody>
      </p:sp>
      <p:sp>
        <p:nvSpPr>
          <p:cNvPr id="43" name="TextBox 42"/>
          <p:cNvSpPr txBox="1"/>
          <p:nvPr/>
        </p:nvSpPr>
        <p:spPr>
          <a:xfrm>
            <a:off x="7239000" y="4191000"/>
            <a:ext cx="16337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Jaccard</a:t>
            </a:r>
            <a:endParaRPr lang="en-US" dirty="0" smtClean="0"/>
          </a:p>
          <a:p>
            <a:r>
              <a:rPr lang="en-US" dirty="0" smtClean="0"/>
              <a:t>Coefficient</a:t>
            </a:r>
            <a:endParaRPr lang="en-US" dirty="0"/>
          </a:p>
        </p:txBody>
      </p:sp>
      <p:sp>
        <p:nvSpPr>
          <p:cNvPr id="44" name="Right Arrow 43"/>
          <p:cNvSpPr/>
          <p:nvPr/>
        </p:nvSpPr>
        <p:spPr bwMode="auto">
          <a:xfrm rot="2208205">
            <a:off x="6377975" y="3878430"/>
            <a:ext cx="609600" cy="381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Right Arrow 44"/>
          <p:cNvSpPr/>
          <p:nvPr/>
        </p:nvSpPr>
        <p:spPr bwMode="auto">
          <a:xfrm rot="19188642">
            <a:off x="6530375" y="4869029"/>
            <a:ext cx="609600" cy="381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Efficient calculation of JC</a:t>
            </a:r>
            <a:endParaRPr lang="en-US" dirty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1066800"/>
          </a:xfrm>
        </p:spPr>
        <p:txBody>
          <a:bodyPr/>
          <a:lstStyle/>
          <a:p>
            <a:pPr eaLnBrk="1" hangingPunct="1"/>
            <a:r>
              <a:rPr lang="en-US" sz="3000" dirty="0" smtClean="0"/>
              <a:t>Use a hash function that maps an </a:t>
            </a:r>
            <a:r>
              <a:rPr lang="en-US" sz="3000" dirty="0" err="1" smtClean="0"/>
              <a:t>n</a:t>
            </a:r>
            <a:r>
              <a:rPr lang="en-US" sz="3000" dirty="0" smtClean="0"/>
              <a:t>-gram to a 64 bit number</a:t>
            </a:r>
          </a:p>
        </p:txBody>
      </p:sp>
      <p:sp>
        <p:nvSpPr>
          <p:cNvPr id="4" name="Document"/>
          <p:cNvSpPr>
            <a:spLocks noEditPoints="1" noChangeArrowheads="1"/>
          </p:cNvSpPr>
          <p:nvPr/>
        </p:nvSpPr>
        <p:spPr bwMode="auto">
          <a:xfrm>
            <a:off x="304800" y="3305145"/>
            <a:ext cx="914400" cy="81915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r">
              <a:defRPr/>
            </a:pPr>
            <a:r>
              <a:rPr lang="en-US" dirty="0" smtClean="0">
                <a:latin typeface="Arial" charset="0"/>
              </a:rPr>
              <a:t>Doc</a:t>
            </a:r>
          </a:p>
          <a:p>
            <a:pPr algn="r">
              <a:defRPr/>
            </a:pPr>
            <a:r>
              <a:rPr lang="en-US" dirty="0" smtClean="0">
                <a:latin typeface="Arial" charset="0"/>
              </a:rPr>
              <a:t>A </a:t>
            </a:r>
            <a:endParaRPr lang="en-US" dirty="0">
              <a:latin typeface="Arial" charset="0"/>
            </a:endParaRPr>
          </a:p>
        </p:txBody>
      </p:sp>
      <p:sp>
        <p:nvSpPr>
          <p:cNvPr id="5" name="Right Arrow 4"/>
          <p:cNvSpPr/>
          <p:nvPr/>
        </p:nvSpPr>
        <p:spPr bwMode="auto">
          <a:xfrm>
            <a:off x="1524000" y="3533745"/>
            <a:ext cx="609600" cy="381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32990" y="4267200"/>
            <a:ext cx="13134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</a:t>
            </a:r>
            <a:r>
              <a:rPr lang="en-US" dirty="0" smtClean="0"/>
              <a:t>-grams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2514600" y="3062257"/>
            <a:ext cx="381000" cy="1588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2514600" y="3227357"/>
            <a:ext cx="381000" cy="1588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2514600" y="3392457"/>
            <a:ext cx="381000" cy="1588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2514600" y="3557557"/>
            <a:ext cx="381000" cy="1588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2514600" y="3722657"/>
            <a:ext cx="381000" cy="1588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2514600" y="3887757"/>
            <a:ext cx="381000" cy="1588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2514600" y="4052857"/>
            <a:ext cx="381000" cy="1588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2514600" y="4217957"/>
            <a:ext cx="381000" cy="1588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6" name="Right Arrow 15"/>
          <p:cNvSpPr/>
          <p:nvPr/>
        </p:nvSpPr>
        <p:spPr bwMode="auto">
          <a:xfrm>
            <a:off x="3733800" y="3533745"/>
            <a:ext cx="609600" cy="381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24400" y="2819400"/>
            <a:ext cx="64739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64 bit #</a:t>
            </a:r>
            <a:endParaRPr lang="en-US" sz="1100" dirty="0"/>
          </a:p>
        </p:txBody>
      </p:sp>
      <p:sp>
        <p:nvSpPr>
          <p:cNvPr id="18" name="TextBox 17"/>
          <p:cNvSpPr txBox="1"/>
          <p:nvPr/>
        </p:nvSpPr>
        <p:spPr>
          <a:xfrm>
            <a:off x="4724400" y="3048000"/>
            <a:ext cx="64739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64 bit #</a:t>
            </a:r>
            <a:endParaRPr lang="en-US" sz="1100" dirty="0"/>
          </a:p>
        </p:txBody>
      </p:sp>
      <p:sp>
        <p:nvSpPr>
          <p:cNvPr id="19" name="TextBox 18"/>
          <p:cNvSpPr txBox="1"/>
          <p:nvPr/>
        </p:nvSpPr>
        <p:spPr>
          <a:xfrm>
            <a:off x="4724400" y="3276600"/>
            <a:ext cx="64739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64 bit #</a:t>
            </a:r>
            <a:endParaRPr lang="en-US" sz="1100" dirty="0"/>
          </a:p>
        </p:txBody>
      </p:sp>
      <p:sp>
        <p:nvSpPr>
          <p:cNvPr id="20" name="TextBox 19"/>
          <p:cNvSpPr txBox="1"/>
          <p:nvPr/>
        </p:nvSpPr>
        <p:spPr>
          <a:xfrm>
            <a:off x="4724400" y="3505200"/>
            <a:ext cx="64739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64 bit #</a:t>
            </a:r>
            <a:endParaRPr lang="en-US" sz="1100" dirty="0"/>
          </a:p>
        </p:txBody>
      </p:sp>
      <p:sp>
        <p:nvSpPr>
          <p:cNvPr id="21" name="TextBox 20"/>
          <p:cNvSpPr txBox="1"/>
          <p:nvPr/>
        </p:nvSpPr>
        <p:spPr>
          <a:xfrm>
            <a:off x="4724400" y="3733800"/>
            <a:ext cx="64739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64 bit #</a:t>
            </a:r>
            <a:endParaRPr lang="en-US" sz="1100" dirty="0"/>
          </a:p>
        </p:txBody>
      </p:sp>
      <p:sp>
        <p:nvSpPr>
          <p:cNvPr id="22" name="TextBox 21"/>
          <p:cNvSpPr txBox="1"/>
          <p:nvPr/>
        </p:nvSpPr>
        <p:spPr>
          <a:xfrm>
            <a:off x="4724400" y="3962400"/>
            <a:ext cx="64739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64 bit #</a:t>
            </a:r>
            <a:endParaRPr lang="en-US" sz="1100" dirty="0"/>
          </a:p>
        </p:txBody>
      </p:sp>
      <p:sp>
        <p:nvSpPr>
          <p:cNvPr id="23" name="TextBox 22"/>
          <p:cNvSpPr txBox="1"/>
          <p:nvPr/>
        </p:nvSpPr>
        <p:spPr>
          <a:xfrm>
            <a:off x="4724400" y="4191000"/>
            <a:ext cx="64739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64 bit #</a:t>
            </a:r>
            <a:endParaRPr lang="en-US" sz="1100" dirty="0"/>
          </a:p>
        </p:txBody>
      </p:sp>
      <p:sp>
        <p:nvSpPr>
          <p:cNvPr id="24" name="Document"/>
          <p:cNvSpPr>
            <a:spLocks noEditPoints="1" noChangeArrowheads="1"/>
          </p:cNvSpPr>
          <p:nvPr/>
        </p:nvSpPr>
        <p:spPr bwMode="auto">
          <a:xfrm>
            <a:off x="342595" y="5329535"/>
            <a:ext cx="914400" cy="81915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r">
              <a:defRPr/>
            </a:pPr>
            <a:r>
              <a:rPr lang="en-US" dirty="0" smtClean="0">
                <a:latin typeface="Arial" charset="0"/>
              </a:rPr>
              <a:t>Doc</a:t>
            </a:r>
          </a:p>
          <a:p>
            <a:pPr algn="r">
              <a:defRPr/>
            </a:pPr>
            <a:r>
              <a:rPr lang="en-US" dirty="0" smtClean="0">
                <a:latin typeface="Arial" charset="0"/>
              </a:rPr>
              <a:t>A </a:t>
            </a:r>
            <a:endParaRPr lang="en-US" dirty="0">
              <a:latin typeface="Arial" charset="0"/>
            </a:endParaRPr>
          </a:p>
        </p:txBody>
      </p:sp>
      <p:sp>
        <p:nvSpPr>
          <p:cNvPr id="25" name="Right Arrow 24"/>
          <p:cNvSpPr/>
          <p:nvPr/>
        </p:nvSpPr>
        <p:spPr bwMode="auto">
          <a:xfrm>
            <a:off x="1561795" y="5558135"/>
            <a:ext cx="609600" cy="381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7" name="Straight Connector 26"/>
          <p:cNvCxnSpPr/>
          <p:nvPr/>
        </p:nvCxnSpPr>
        <p:spPr bwMode="auto">
          <a:xfrm>
            <a:off x="2552395" y="5086647"/>
            <a:ext cx="381000" cy="1588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>
            <a:off x="2552395" y="5251747"/>
            <a:ext cx="381000" cy="1588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>
            <a:off x="2552395" y="5416847"/>
            <a:ext cx="381000" cy="1588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2552395" y="5581947"/>
            <a:ext cx="381000" cy="1588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>
            <a:off x="2552395" y="5747047"/>
            <a:ext cx="381000" cy="1588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>
            <a:off x="2552395" y="5912147"/>
            <a:ext cx="381000" cy="1588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>
            <a:off x="2552395" y="6077247"/>
            <a:ext cx="381000" cy="1588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>
            <a:off x="2552395" y="6242347"/>
            <a:ext cx="381000" cy="1588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35" name="Right Arrow 34"/>
          <p:cNvSpPr/>
          <p:nvPr/>
        </p:nvSpPr>
        <p:spPr bwMode="auto">
          <a:xfrm>
            <a:off x="3771595" y="5558135"/>
            <a:ext cx="609600" cy="381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762195" y="4843790"/>
            <a:ext cx="64739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64 bit #</a:t>
            </a:r>
            <a:endParaRPr lang="en-US" sz="1100" dirty="0"/>
          </a:p>
        </p:txBody>
      </p:sp>
      <p:sp>
        <p:nvSpPr>
          <p:cNvPr id="37" name="TextBox 36"/>
          <p:cNvSpPr txBox="1"/>
          <p:nvPr/>
        </p:nvSpPr>
        <p:spPr>
          <a:xfrm>
            <a:off x="4762195" y="5072390"/>
            <a:ext cx="64739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64 bit #</a:t>
            </a:r>
            <a:endParaRPr lang="en-US" sz="1100" dirty="0"/>
          </a:p>
        </p:txBody>
      </p:sp>
      <p:sp>
        <p:nvSpPr>
          <p:cNvPr id="38" name="TextBox 37"/>
          <p:cNvSpPr txBox="1"/>
          <p:nvPr/>
        </p:nvSpPr>
        <p:spPr>
          <a:xfrm>
            <a:off x="4762195" y="5300990"/>
            <a:ext cx="64739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64 bit #</a:t>
            </a:r>
            <a:endParaRPr lang="en-US" sz="1100" dirty="0"/>
          </a:p>
        </p:txBody>
      </p:sp>
      <p:sp>
        <p:nvSpPr>
          <p:cNvPr id="39" name="TextBox 38"/>
          <p:cNvSpPr txBox="1"/>
          <p:nvPr/>
        </p:nvSpPr>
        <p:spPr>
          <a:xfrm>
            <a:off x="4762195" y="5529590"/>
            <a:ext cx="64739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64 bit #</a:t>
            </a:r>
            <a:endParaRPr lang="en-US" sz="1100" dirty="0"/>
          </a:p>
        </p:txBody>
      </p:sp>
      <p:sp>
        <p:nvSpPr>
          <p:cNvPr id="40" name="TextBox 39"/>
          <p:cNvSpPr txBox="1"/>
          <p:nvPr/>
        </p:nvSpPr>
        <p:spPr>
          <a:xfrm>
            <a:off x="4762195" y="5758190"/>
            <a:ext cx="64739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64 bit #</a:t>
            </a:r>
            <a:endParaRPr lang="en-US" sz="1100" dirty="0"/>
          </a:p>
        </p:txBody>
      </p:sp>
      <p:sp>
        <p:nvSpPr>
          <p:cNvPr id="41" name="TextBox 40"/>
          <p:cNvSpPr txBox="1"/>
          <p:nvPr/>
        </p:nvSpPr>
        <p:spPr>
          <a:xfrm>
            <a:off x="4762195" y="5986790"/>
            <a:ext cx="64739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64 bit #</a:t>
            </a:r>
            <a:endParaRPr lang="en-US" sz="1100" dirty="0"/>
          </a:p>
        </p:txBody>
      </p:sp>
      <p:sp>
        <p:nvSpPr>
          <p:cNvPr id="42" name="TextBox 41"/>
          <p:cNvSpPr txBox="1"/>
          <p:nvPr/>
        </p:nvSpPr>
        <p:spPr>
          <a:xfrm>
            <a:off x="4762195" y="6215390"/>
            <a:ext cx="64739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64 bit #</a:t>
            </a:r>
            <a:endParaRPr lang="en-US" sz="1100" dirty="0"/>
          </a:p>
        </p:txBody>
      </p:sp>
      <p:sp>
        <p:nvSpPr>
          <p:cNvPr id="46" name="TextBox 45"/>
          <p:cNvSpPr txBox="1"/>
          <p:nvPr/>
        </p:nvSpPr>
        <p:spPr>
          <a:xfrm>
            <a:off x="5562600" y="4114800"/>
            <a:ext cx="37087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What if we just compared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smallest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one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of each?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Efficient calculation of JC</a:t>
            </a:r>
            <a:endParaRPr lang="en-US" dirty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1066800"/>
          </a:xfrm>
        </p:spPr>
        <p:txBody>
          <a:bodyPr/>
          <a:lstStyle/>
          <a:p>
            <a:pPr eaLnBrk="1" hangingPunct="1"/>
            <a:r>
              <a:rPr lang="en-US" sz="3000" dirty="0" smtClean="0"/>
              <a:t>Use a hash function that maps an </a:t>
            </a:r>
            <a:r>
              <a:rPr lang="en-US" sz="3000" dirty="0" err="1" smtClean="0"/>
              <a:t>n</a:t>
            </a:r>
            <a:r>
              <a:rPr lang="en-US" sz="3000" dirty="0" smtClean="0"/>
              <a:t>-gram to a 64 bit number</a:t>
            </a:r>
          </a:p>
        </p:txBody>
      </p:sp>
      <p:sp>
        <p:nvSpPr>
          <p:cNvPr id="4" name="Document"/>
          <p:cNvSpPr>
            <a:spLocks noEditPoints="1" noChangeArrowheads="1"/>
          </p:cNvSpPr>
          <p:nvPr/>
        </p:nvSpPr>
        <p:spPr bwMode="auto">
          <a:xfrm>
            <a:off x="304800" y="3305145"/>
            <a:ext cx="914400" cy="81915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r">
              <a:defRPr/>
            </a:pPr>
            <a:r>
              <a:rPr lang="en-US" dirty="0" smtClean="0">
                <a:latin typeface="Arial" charset="0"/>
              </a:rPr>
              <a:t>Doc</a:t>
            </a:r>
          </a:p>
          <a:p>
            <a:pPr algn="r">
              <a:defRPr/>
            </a:pPr>
            <a:r>
              <a:rPr lang="en-US" dirty="0" smtClean="0">
                <a:latin typeface="Arial" charset="0"/>
              </a:rPr>
              <a:t>A </a:t>
            </a:r>
            <a:endParaRPr lang="en-US" dirty="0">
              <a:latin typeface="Arial" charset="0"/>
            </a:endParaRPr>
          </a:p>
        </p:txBody>
      </p:sp>
      <p:sp>
        <p:nvSpPr>
          <p:cNvPr id="5" name="Right Arrow 4"/>
          <p:cNvSpPr/>
          <p:nvPr/>
        </p:nvSpPr>
        <p:spPr bwMode="auto">
          <a:xfrm>
            <a:off x="1524000" y="3533745"/>
            <a:ext cx="609600" cy="381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32990" y="4267200"/>
            <a:ext cx="13134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</a:t>
            </a:r>
            <a:r>
              <a:rPr lang="en-US" dirty="0" smtClean="0"/>
              <a:t>-grams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2514600" y="3062257"/>
            <a:ext cx="381000" cy="1588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2514600" y="3227357"/>
            <a:ext cx="381000" cy="1588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2514600" y="3392457"/>
            <a:ext cx="381000" cy="1588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2514600" y="3557557"/>
            <a:ext cx="381000" cy="1588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2514600" y="3722657"/>
            <a:ext cx="381000" cy="1588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2514600" y="3887757"/>
            <a:ext cx="381000" cy="1588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2514600" y="4052857"/>
            <a:ext cx="381000" cy="1588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2514600" y="4217957"/>
            <a:ext cx="381000" cy="1588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6" name="Right Arrow 15"/>
          <p:cNvSpPr/>
          <p:nvPr/>
        </p:nvSpPr>
        <p:spPr bwMode="auto">
          <a:xfrm>
            <a:off x="3733800" y="3533745"/>
            <a:ext cx="609600" cy="381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24400" y="2819400"/>
            <a:ext cx="64739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64 bit #</a:t>
            </a:r>
            <a:endParaRPr lang="en-US" sz="1100" dirty="0"/>
          </a:p>
        </p:txBody>
      </p:sp>
      <p:sp>
        <p:nvSpPr>
          <p:cNvPr id="18" name="TextBox 17"/>
          <p:cNvSpPr txBox="1"/>
          <p:nvPr/>
        </p:nvSpPr>
        <p:spPr>
          <a:xfrm>
            <a:off x="4724400" y="3048000"/>
            <a:ext cx="64739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64 bit #</a:t>
            </a:r>
            <a:endParaRPr lang="en-US" sz="1100" dirty="0"/>
          </a:p>
        </p:txBody>
      </p:sp>
      <p:sp>
        <p:nvSpPr>
          <p:cNvPr id="19" name="TextBox 18"/>
          <p:cNvSpPr txBox="1"/>
          <p:nvPr/>
        </p:nvSpPr>
        <p:spPr>
          <a:xfrm>
            <a:off x="4724400" y="3276600"/>
            <a:ext cx="64739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64 bit #</a:t>
            </a:r>
            <a:endParaRPr lang="en-US" sz="1100" dirty="0"/>
          </a:p>
        </p:txBody>
      </p:sp>
      <p:sp>
        <p:nvSpPr>
          <p:cNvPr id="20" name="TextBox 19"/>
          <p:cNvSpPr txBox="1"/>
          <p:nvPr/>
        </p:nvSpPr>
        <p:spPr>
          <a:xfrm>
            <a:off x="4724400" y="3505200"/>
            <a:ext cx="64739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64 bit #</a:t>
            </a:r>
            <a:endParaRPr lang="en-US" sz="1100" dirty="0"/>
          </a:p>
        </p:txBody>
      </p:sp>
      <p:sp>
        <p:nvSpPr>
          <p:cNvPr id="21" name="TextBox 20"/>
          <p:cNvSpPr txBox="1"/>
          <p:nvPr/>
        </p:nvSpPr>
        <p:spPr>
          <a:xfrm>
            <a:off x="4724400" y="3733800"/>
            <a:ext cx="64739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64 bit #</a:t>
            </a:r>
            <a:endParaRPr lang="en-US" sz="1100" dirty="0"/>
          </a:p>
        </p:txBody>
      </p:sp>
      <p:sp>
        <p:nvSpPr>
          <p:cNvPr id="22" name="TextBox 21"/>
          <p:cNvSpPr txBox="1"/>
          <p:nvPr/>
        </p:nvSpPr>
        <p:spPr>
          <a:xfrm>
            <a:off x="4724400" y="3962400"/>
            <a:ext cx="64739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64 bit #</a:t>
            </a:r>
            <a:endParaRPr lang="en-US" sz="1100" dirty="0"/>
          </a:p>
        </p:txBody>
      </p:sp>
      <p:sp>
        <p:nvSpPr>
          <p:cNvPr id="23" name="TextBox 22"/>
          <p:cNvSpPr txBox="1"/>
          <p:nvPr/>
        </p:nvSpPr>
        <p:spPr>
          <a:xfrm>
            <a:off x="4724400" y="4191000"/>
            <a:ext cx="64739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64 bit #</a:t>
            </a:r>
            <a:endParaRPr lang="en-US" sz="1100" dirty="0"/>
          </a:p>
        </p:txBody>
      </p:sp>
      <p:sp>
        <p:nvSpPr>
          <p:cNvPr id="24" name="Document"/>
          <p:cNvSpPr>
            <a:spLocks noEditPoints="1" noChangeArrowheads="1"/>
          </p:cNvSpPr>
          <p:nvPr/>
        </p:nvSpPr>
        <p:spPr bwMode="auto">
          <a:xfrm>
            <a:off x="342595" y="5329535"/>
            <a:ext cx="914400" cy="81915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r">
              <a:defRPr/>
            </a:pPr>
            <a:r>
              <a:rPr lang="en-US" dirty="0" smtClean="0">
                <a:latin typeface="Arial" charset="0"/>
              </a:rPr>
              <a:t>Doc</a:t>
            </a:r>
          </a:p>
          <a:p>
            <a:pPr algn="r">
              <a:defRPr/>
            </a:pPr>
            <a:r>
              <a:rPr lang="en-US" dirty="0" smtClean="0">
                <a:latin typeface="Arial" charset="0"/>
              </a:rPr>
              <a:t>A </a:t>
            </a:r>
            <a:endParaRPr lang="en-US" dirty="0">
              <a:latin typeface="Arial" charset="0"/>
            </a:endParaRPr>
          </a:p>
        </p:txBody>
      </p:sp>
      <p:sp>
        <p:nvSpPr>
          <p:cNvPr id="25" name="Right Arrow 24"/>
          <p:cNvSpPr/>
          <p:nvPr/>
        </p:nvSpPr>
        <p:spPr bwMode="auto">
          <a:xfrm>
            <a:off x="1561795" y="5558135"/>
            <a:ext cx="609600" cy="381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7" name="Straight Connector 26"/>
          <p:cNvCxnSpPr/>
          <p:nvPr/>
        </p:nvCxnSpPr>
        <p:spPr bwMode="auto">
          <a:xfrm>
            <a:off x="2552395" y="5086647"/>
            <a:ext cx="381000" cy="1588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>
            <a:off x="2552395" y="5251747"/>
            <a:ext cx="381000" cy="1588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>
            <a:off x="2552395" y="5416847"/>
            <a:ext cx="381000" cy="1588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2552395" y="5581947"/>
            <a:ext cx="381000" cy="1588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>
            <a:off x="2552395" y="5747047"/>
            <a:ext cx="381000" cy="1588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>
            <a:off x="2552395" y="5912147"/>
            <a:ext cx="381000" cy="1588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>
            <a:off x="2552395" y="6077247"/>
            <a:ext cx="381000" cy="1588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>
            <a:off x="2552395" y="6242347"/>
            <a:ext cx="381000" cy="1588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35" name="Right Arrow 34"/>
          <p:cNvSpPr/>
          <p:nvPr/>
        </p:nvSpPr>
        <p:spPr bwMode="auto">
          <a:xfrm>
            <a:off x="3771595" y="5558135"/>
            <a:ext cx="609600" cy="381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762195" y="4843790"/>
            <a:ext cx="64739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64 bit #</a:t>
            </a:r>
            <a:endParaRPr lang="en-US" sz="1100" dirty="0"/>
          </a:p>
        </p:txBody>
      </p:sp>
      <p:sp>
        <p:nvSpPr>
          <p:cNvPr id="37" name="TextBox 36"/>
          <p:cNvSpPr txBox="1"/>
          <p:nvPr/>
        </p:nvSpPr>
        <p:spPr>
          <a:xfrm>
            <a:off x="4762195" y="5072390"/>
            <a:ext cx="64739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64 bit #</a:t>
            </a:r>
            <a:endParaRPr lang="en-US" sz="1100" dirty="0"/>
          </a:p>
        </p:txBody>
      </p:sp>
      <p:sp>
        <p:nvSpPr>
          <p:cNvPr id="38" name="TextBox 37"/>
          <p:cNvSpPr txBox="1"/>
          <p:nvPr/>
        </p:nvSpPr>
        <p:spPr>
          <a:xfrm>
            <a:off x="4762195" y="5300990"/>
            <a:ext cx="64739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64 bit #</a:t>
            </a:r>
            <a:endParaRPr lang="en-US" sz="1100" dirty="0"/>
          </a:p>
        </p:txBody>
      </p:sp>
      <p:sp>
        <p:nvSpPr>
          <p:cNvPr id="39" name="TextBox 38"/>
          <p:cNvSpPr txBox="1"/>
          <p:nvPr/>
        </p:nvSpPr>
        <p:spPr>
          <a:xfrm>
            <a:off x="4762195" y="5529590"/>
            <a:ext cx="64739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64 bit #</a:t>
            </a:r>
            <a:endParaRPr lang="en-US" sz="1100" dirty="0"/>
          </a:p>
        </p:txBody>
      </p:sp>
      <p:sp>
        <p:nvSpPr>
          <p:cNvPr id="40" name="TextBox 39"/>
          <p:cNvSpPr txBox="1"/>
          <p:nvPr/>
        </p:nvSpPr>
        <p:spPr>
          <a:xfrm>
            <a:off x="4762195" y="5758190"/>
            <a:ext cx="64739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64 bit #</a:t>
            </a:r>
            <a:endParaRPr lang="en-US" sz="1100" dirty="0"/>
          </a:p>
        </p:txBody>
      </p:sp>
      <p:sp>
        <p:nvSpPr>
          <p:cNvPr id="41" name="TextBox 40"/>
          <p:cNvSpPr txBox="1"/>
          <p:nvPr/>
        </p:nvSpPr>
        <p:spPr>
          <a:xfrm>
            <a:off x="4762195" y="5986790"/>
            <a:ext cx="64739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64 bit #</a:t>
            </a:r>
            <a:endParaRPr lang="en-US" sz="1100" dirty="0"/>
          </a:p>
        </p:txBody>
      </p:sp>
      <p:sp>
        <p:nvSpPr>
          <p:cNvPr id="42" name="TextBox 41"/>
          <p:cNvSpPr txBox="1"/>
          <p:nvPr/>
        </p:nvSpPr>
        <p:spPr>
          <a:xfrm>
            <a:off x="4762195" y="6215390"/>
            <a:ext cx="64739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64 bit #</a:t>
            </a:r>
            <a:endParaRPr lang="en-US" sz="1100" dirty="0"/>
          </a:p>
        </p:txBody>
      </p:sp>
      <p:sp>
        <p:nvSpPr>
          <p:cNvPr id="46" name="TextBox 45"/>
          <p:cNvSpPr txBox="1"/>
          <p:nvPr/>
        </p:nvSpPr>
        <p:spPr>
          <a:xfrm>
            <a:off x="5562600" y="3200400"/>
            <a:ext cx="3581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dirty="0" smtClean="0">
                <a:solidFill>
                  <a:srgbClr val="0000FF"/>
                </a:solidFill>
              </a:rPr>
              <a:t> Apply a permutation to each 64 bit number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0000FF"/>
                </a:solidFill>
              </a:rPr>
              <a:t> Compare smallest values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0000FF"/>
                </a:solidFill>
              </a:rPr>
              <a:t> Repeat some number of times (say 200)</a:t>
            </a:r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Efficient JC</a:t>
            </a:r>
            <a:endParaRPr lang="en-US" dirty="0"/>
          </a:p>
        </p:txBody>
      </p:sp>
      <p:grpSp>
        <p:nvGrpSpPr>
          <p:cNvPr id="52227" name="Group 3"/>
          <p:cNvGrpSpPr>
            <a:grpSpLocks/>
          </p:cNvGrpSpPr>
          <p:nvPr/>
        </p:nvGrpSpPr>
        <p:grpSpPr bwMode="auto">
          <a:xfrm>
            <a:off x="1143000" y="1819275"/>
            <a:ext cx="3276600" cy="3438525"/>
            <a:chOff x="720" y="1146"/>
            <a:chExt cx="2064" cy="2166"/>
          </a:xfrm>
        </p:grpSpPr>
        <p:sp>
          <p:nvSpPr>
            <p:cNvPr id="52233" name="Line 4"/>
            <p:cNvSpPr>
              <a:spLocks noChangeShapeType="1"/>
            </p:cNvSpPr>
            <p:nvPr/>
          </p:nvSpPr>
          <p:spPr bwMode="auto">
            <a:xfrm>
              <a:off x="720" y="1872"/>
              <a:ext cx="206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oval" w="med" len="med"/>
              <a:tailEnd type="triangle" w="med" len="med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34" name="Oval 5"/>
            <p:cNvSpPr>
              <a:spLocks noChangeArrowheads="1"/>
            </p:cNvSpPr>
            <p:nvPr/>
          </p:nvSpPr>
          <p:spPr bwMode="auto">
            <a:xfrm>
              <a:off x="1990" y="1788"/>
              <a:ext cx="80" cy="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35" name="Oval 6"/>
            <p:cNvSpPr>
              <a:spLocks noChangeArrowheads="1"/>
            </p:cNvSpPr>
            <p:nvPr/>
          </p:nvSpPr>
          <p:spPr bwMode="auto">
            <a:xfrm>
              <a:off x="2228" y="1788"/>
              <a:ext cx="80" cy="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36" name="Oval 7"/>
            <p:cNvSpPr>
              <a:spLocks noChangeArrowheads="1"/>
            </p:cNvSpPr>
            <p:nvPr/>
          </p:nvSpPr>
          <p:spPr bwMode="auto">
            <a:xfrm>
              <a:off x="1514" y="1788"/>
              <a:ext cx="79" cy="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37" name="Oval 8"/>
            <p:cNvSpPr>
              <a:spLocks noChangeArrowheads="1"/>
            </p:cNvSpPr>
            <p:nvPr/>
          </p:nvSpPr>
          <p:spPr bwMode="auto">
            <a:xfrm>
              <a:off x="1196" y="1788"/>
              <a:ext cx="80" cy="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38" name="Line 9"/>
            <p:cNvSpPr>
              <a:spLocks noChangeShapeType="1"/>
            </p:cNvSpPr>
            <p:nvPr/>
          </p:nvSpPr>
          <p:spPr bwMode="auto">
            <a:xfrm>
              <a:off x="720" y="2244"/>
              <a:ext cx="206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oval" w="med" len="med"/>
              <a:tailEnd type="triangle" w="med" len="med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39" name="Oval 10"/>
            <p:cNvSpPr>
              <a:spLocks noChangeArrowheads="1"/>
            </p:cNvSpPr>
            <p:nvPr/>
          </p:nvSpPr>
          <p:spPr bwMode="auto">
            <a:xfrm>
              <a:off x="1990" y="2160"/>
              <a:ext cx="80" cy="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40" name="Oval 11"/>
            <p:cNvSpPr>
              <a:spLocks noChangeArrowheads="1"/>
            </p:cNvSpPr>
            <p:nvPr/>
          </p:nvSpPr>
          <p:spPr bwMode="auto">
            <a:xfrm>
              <a:off x="2228" y="2160"/>
              <a:ext cx="80" cy="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41" name="Oval 12"/>
            <p:cNvSpPr>
              <a:spLocks noChangeArrowheads="1"/>
            </p:cNvSpPr>
            <p:nvPr/>
          </p:nvSpPr>
          <p:spPr bwMode="auto">
            <a:xfrm>
              <a:off x="1514" y="2160"/>
              <a:ext cx="79" cy="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42" name="Oval 13"/>
            <p:cNvSpPr>
              <a:spLocks noChangeArrowheads="1"/>
            </p:cNvSpPr>
            <p:nvPr/>
          </p:nvSpPr>
          <p:spPr bwMode="auto">
            <a:xfrm>
              <a:off x="1196" y="2160"/>
              <a:ext cx="80" cy="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43" name="Freeform 14"/>
            <p:cNvSpPr>
              <a:spLocks/>
            </p:cNvSpPr>
            <p:nvPr/>
          </p:nvSpPr>
          <p:spPr bwMode="auto">
            <a:xfrm>
              <a:off x="1196" y="2244"/>
              <a:ext cx="635" cy="168"/>
            </a:xfrm>
            <a:custGeom>
              <a:avLst/>
              <a:gdLst>
                <a:gd name="T0" fmla="*/ 0 w 384"/>
                <a:gd name="T1" fmla="*/ 0 h 96"/>
                <a:gd name="T2" fmla="*/ 1439 w 384"/>
                <a:gd name="T3" fmla="*/ 901 h 96"/>
                <a:gd name="T4" fmla="*/ 2871 w 384"/>
                <a:gd name="T5" fmla="*/ 0 h 96"/>
                <a:gd name="T6" fmla="*/ 0 60000 65536"/>
                <a:gd name="T7" fmla="*/ 0 60000 65536"/>
                <a:gd name="T8" fmla="*/ 0 60000 65536"/>
                <a:gd name="T9" fmla="*/ 0 w 384"/>
                <a:gd name="T10" fmla="*/ 0 h 96"/>
                <a:gd name="T11" fmla="*/ 384 w 384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4" h="96">
                  <a:moveTo>
                    <a:pt x="0" y="0"/>
                  </a:moveTo>
                  <a:cubicBezTo>
                    <a:pt x="64" y="48"/>
                    <a:pt x="128" y="96"/>
                    <a:pt x="192" y="96"/>
                  </a:cubicBezTo>
                  <a:cubicBezTo>
                    <a:pt x="256" y="96"/>
                    <a:pt x="320" y="48"/>
                    <a:pt x="384" y="0"/>
                  </a:cubicBezTo>
                </a:path>
              </a:pathLst>
            </a:custGeom>
            <a:noFill/>
            <a:ln w="9525">
              <a:solidFill>
                <a:srgbClr val="E21702"/>
              </a:solidFill>
              <a:round/>
              <a:headEnd/>
              <a:tailEnd type="triangle" w="med" len="med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44" name="Freeform 15"/>
            <p:cNvSpPr>
              <a:spLocks/>
            </p:cNvSpPr>
            <p:nvPr/>
          </p:nvSpPr>
          <p:spPr bwMode="auto">
            <a:xfrm flipH="1">
              <a:off x="1038" y="2244"/>
              <a:ext cx="952" cy="252"/>
            </a:xfrm>
            <a:custGeom>
              <a:avLst/>
              <a:gdLst>
                <a:gd name="T0" fmla="*/ 0 w 384"/>
                <a:gd name="T1" fmla="*/ 0 h 96"/>
                <a:gd name="T2" fmla="*/ 7252 w 384"/>
                <a:gd name="T3" fmla="*/ 4554 h 96"/>
                <a:gd name="T4" fmla="*/ 14506 w 384"/>
                <a:gd name="T5" fmla="*/ 0 h 96"/>
                <a:gd name="T6" fmla="*/ 0 60000 65536"/>
                <a:gd name="T7" fmla="*/ 0 60000 65536"/>
                <a:gd name="T8" fmla="*/ 0 60000 65536"/>
                <a:gd name="T9" fmla="*/ 0 w 384"/>
                <a:gd name="T10" fmla="*/ 0 h 96"/>
                <a:gd name="T11" fmla="*/ 384 w 384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4" h="96">
                  <a:moveTo>
                    <a:pt x="0" y="0"/>
                  </a:moveTo>
                  <a:cubicBezTo>
                    <a:pt x="64" y="48"/>
                    <a:pt x="128" y="96"/>
                    <a:pt x="192" y="96"/>
                  </a:cubicBezTo>
                  <a:cubicBezTo>
                    <a:pt x="256" y="96"/>
                    <a:pt x="320" y="48"/>
                    <a:pt x="384" y="0"/>
                  </a:cubicBezTo>
                </a:path>
              </a:pathLst>
            </a:custGeom>
            <a:noFill/>
            <a:ln w="9525">
              <a:solidFill>
                <a:srgbClr val="E21702"/>
              </a:solidFill>
              <a:round/>
              <a:headEnd/>
              <a:tailEnd type="triangle" w="med" len="med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45" name="Oval 16"/>
            <p:cNvSpPr>
              <a:spLocks noChangeArrowheads="1"/>
            </p:cNvSpPr>
            <p:nvPr/>
          </p:nvSpPr>
          <p:spPr bwMode="auto">
            <a:xfrm>
              <a:off x="1038" y="2160"/>
              <a:ext cx="79" cy="84"/>
            </a:xfrm>
            <a:prstGeom prst="ellipse">
              <a:avLst/>
            </a:prstGeom>
            <a:solidFill>
              <a:srgbClr val="E2170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46" name="Oval 17"/>
            <p:cNvSpPr>
              <a:spLocks noChangeArrowheads="1"/>
            </p:cNvSpPr>
            <p:nvPr/>
          </p:nvSpPr>
          <p:spPr bwMode="auto">
            <a:xfrm>
              <a:off x="1752" y="2160"/>
              <a:ext cx="79" cy="84"/>
            </a:xfrm>
            <a:prstGeom prst="ellipse">
              <a:avLst/>
            </a:prstGeom>
            <a:solidFill>
              <a:srgbClr val="E2170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47" name="Freeform 18"/>
            <p:cNvSpPr>
              <a:spLocks/>
            </p:cNvSpPr>
            <p:nvPr/>
          </p:nvSpPr>
          <p:spPr bwMode="auto">
            <a:xfrm>
              <a:off x="1514" y="2244"/>
              <a:ext cx="952" cy="168"/>
            </a:xfrm>
            <a:custGeom>
              <a:avLst/>
              <a:gdLst>
                <a:gd name="T0" fmla="*/ 0 w 384"/>
                <a:gd name="T1" fmla="*/ 0 h 96"/>
                <a:gd name="T2" fmla="*/ 7252 w 384"/>
                <a:gd name="T3" fmla="*/ 901 h 96"/>
                <a:gd name="T4" fmla="*/ 14506 w 384"/>
                <a:gd name="T5" fmla="*/ 0 h 96"/>
                <a:gd name="T6" fmla="*/ 0 60000 65536"/>
                <a:gd name="T7" fmla="*/ 0 60000 65536"/>
                <a:gd name="T8" fmla="*/ 0 60000 65536"/>
                <a:gd name="T9" fmla="*/ 0 w 384"/>
                <a:gd name="T10" fmla="*/ 0 h 96"/>
                <a:gd name="T11" fmla="*/ 384 w 384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4" h="96">
                  <a:moveTo>
                    <a:pt x="0" y="0"/>
                  </a:moveTo>
                  <a:cubicBezTo>
                    <a:pt x="64" y="48"/>
                    <a:pt x="128" y="96"/>
                    <a:pt x="192" y="96"/>
                  </a:cubicBezTo>
                  <a:cubicBezTo>
                    <a:pt x="256" y="96"/>
                    <a:pt x="320" y="48"/>
                    <a:pt x="384" y="0"/>
                  </a:cubicBezTo>
                </a:path>
              </a:pathLst>
            </a:custGeom>
            <a:noFill/>
            <a:ln w="9525">
              <a:solidFill>
                <a:srgbClr val="E21702"/>
              </a:solidFill>
              <a:round/>
              <a:headEnd/>
              <a:tailEnd type="triangle" w="med" len="med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48" name="Oval 19"/>
            <p:cNvSpPr>
              <a:spLocks noChangeArrowheads="1"/>
            </p:cNvSpPr>
            <p:nvPr/>
          </p:nvSpPr>
          <p:spPr bwMode="auto">
            <a:xfrm>
              <a:off x="2466" y="2160"/>
              <a:ext cx="80" cy="84"/>
            </a:xfrm>
            <a:prstGeom prst="ellipse">
              <a:avLst/>
            </a:prstGeom>
            <a:solidFill>
              <a:srgbClr val="E2170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49" name="Freeform 20"/>
            <p:cNvSpPr>
              <a:spLocks/>
            </p:cNvSpPr>
            <p:nvPr/>
          </p:nvSpPr>
          <p:spPr bwMode="auto">
            <a:xfrm flipH="1">
              <a:off x="1355" y="2244"/>
              <a:ext cx="873" cy="252"/>
            </a:xfrm>
            <a:custGeom>
              <a:avLst/>
              <a:gdLst>
                <a:gd name="T0" fmla="*/ 0 w 384"/>
                <a:gd name="T1" fmla="*/ 0 h 96"/>
                <a:gd name="T2" fmla="*/ 5133 w 384"/>
                <a:gd name="T3" fmla="*/ 4554 h 96"/>
                <a:gd name="T4" fmla="*/ 10260 w 384"/>
                <a:gd name="T5" fmla="*/ 0 h 96"/>
                <a:gd name="T6" fmla="*/ 0 60000 65536"/>
                <a:gd name="T7" fmla="*/ 0 60000 65536"/>
                <a:gd name="T8" fmla="*/ 0 60000 65536"/>
                <a:gd name="T9" fmla="*/ 0 w 384"/>
                <a:gd name="T10" fmla="*/ 0 h 96"/>
                <a:gd name="T11" fmla="*/ 384 w 384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4" h="96">
                  <a:moveTo>
                    <a:pt x="0" y="0"/>
                  </a:moveTo>
                  <a:cubicBezTo>
                    <a:pt x="64" y="48"/>
                    <a:pt x="128" y="96"/>
                    <a:pt x="192" y="96"/>
                  </a:cubicBezTo>
                  <a:cubicBezTo>
                    <a:pt x="256" y="96"/>
                    <a:pt x="320" y="48"/>
                    <a:pt x="384" y="0"/>
                  </a:cubicBezTo>
                </a:path>
              </a:pathLst>
            </a:custGeom>
            <a:noFill/>
            <a:ln w="9525">
              <a:solidFill>
                <a:srgbClr val="E21702"/>
              </a:solidFill>
              <a:round/>
              <a:headEnd/>
              <a:tailEnd type="triangle" w="med" len="med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50" name="Oval 21"/>
            <p:cNvSpPr>
              <a:spLocks noChangeArrowheads="1"/>
            </p:cNvSpPr>
            <p:nvPr/>
          </p:nvSpPr>
          <p:spPr bwMode="auto">
            <a:xfrm>
              <a:off x="1355" y="2160"/>
              <a:ext cx="79" cy="84"/>
            </a:xfrm>
            <a:prstGeom prst="ellipse">
              <a:avLst/>
            </a:prstGeom>
            <a:solidFill>
              <a:srgbClr val="E2170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51" name="Line 22"/>
            <p:cNvSpPr>
              <a:spLocks noChangeShapeType="1"/>
            </p:cNvSpPr>
            <p:nvPr/>
          </p:nvSpPr>
          <p:spPr bwMode="auto">
            <a:xfrm>
              <a:off x="720" y="2640"/>
              <a:ext cx="206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oval" w="med" len="med"/>
              <a:tailEnd type="triangle" w="med" len="med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52" name="Oval 23"/>
            <p:cNvSpPr>
              <a:spLocks noChangeArrowheads="1"/>
            </p:cNvSpPr>
            <p:nvPr/>
          </p:nvSpPr>
          <p:spPr bwMode="auto">
            <a:xfrm>
              <a:off x="1038" y="2556"/>
              <a:ext cx="79" cy="84"/>
            </a:xfrm>
            <a:prstGeom prst="ellipse">
              <a:avLst/>
            </a:prstGeom>
            <a:solidFill>
              <a:srgbClr val="E2170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53" name="Oval 24"/>
            <p:cNvSpPr>
              <a:spLocks noChangeArrowheads="1"/>
            </p:cNvSpPr>
            <p:nvPr/>
          </p:nvSpPr>
          <p:spPr bwMode="auto">
            <a:xfrm>
              <a:off x="1752" y="2556"/>
              <a:ext cx="79" cy="84"/>
            </a:xfrm>
            <a:prstGeom prst="ellipse">
              <a:avLst/>
            </a:prstGeom>
            <a:solidFill>
              <a:srgbClr val="E2170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54" name="Oval 25"/>
            <p:cNvSpPr>
              <a:spLocks noChangeArrowheads="1"/>
            </p:cNvSpPr>
            <p:nvPr/>
          </p:nvSpPr>
          <p:spPr bwMode="auto">
            <a:xfrm>
              <a:off x="2466" y="2556"/>
              <a:ext cx="80" cy="84"/>
            </a:xfrm>
            <a:prstGeom prst="ellipse">
              <a:avLst/>
            </a:prstGeom>
            <a:solidFill>
              <a:srgbClr val="E2170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55" name="Oval 26"/>
            <p:cNvSpPr>
              <a:spLocks noChangeArrowheads="1"/>
            </p:cNvSpPr>
            <p:nvPr/>
          </p:nvSpPr>
          <p:spPr bwMode="auto">
            <a:xfrm>
              <a:off x="1355" y="2556"/>
              <a:ext cx="79" cy="84"/>
            </a:xfrm>
            <a:prstGeom prst="ellipse">
              <a:avLst/>
            </a:prstGeom>
            <a:solidFill>
              <a:srgbClr val="E2170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56" name="Line 27"/>
            <p:cNvSpPr>
              <a:spLocks noChangeShapeType="1"/>
            </p:cNvSpPr>
            <p:nvPr/>
          </p:nvSpPr>
          <p:spPr bwMode="auto">
            <a:xfrm>
              <a:off x="720" y="1344"/>
              <a:ext cx="0" cy="1968"/>
            </a:xfrm>
            <a:prstGeom prst="line">
              <a:avLst/>
            </a:prstGeom>
            <a:noFill/>
            <a:ln w="9525" cap="rnd">
              <a:solidFill>
                <a:srgbClr val="808080"/>
              </a:solidFill>
              <a:prstDash val="sysDot"/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57" name="Line 28"/>
            <p:cNvSpPr>
              <a:spLocks noChangeShapeType="1"/>
            </p:cNvSpPr>
            <p:nvPr/>
          </p:nvSpPr>
          <p:spPr bwMode="auto">
            <a:xfrm>
              <a:off x="720" y="2976"/>
              <a:ext cx="206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oval" w="med" len="med"/>
              <a:tailEnd type="triangle" w="med" len="med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58" name="Oval 29"/>
            <p:cNvSpPr>
              <a:spLocks noChangeArrowheads="1"/>
            </p:cNvSpPr>
            <p:nvPr/>
          </p:nvSpPr>
          <p:spPr bwMode="auto">
            <a:xfrm>
              <a:off x="1038" y="2892"/>
              <a:ext cx="79" cy="84"/>
            </a:xfrm>
            <a:prstGeom prst="ellipse">
              <a:avLst/>
            </a:prstGeom>
            <a:solidFill>
              <a:srgbClr val="E2170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59" name="Text Box 30"/>
            <p:cNvSpPr txBox="1">
              <a:spLocks noChangeArrowheads="1"/>
            </p:cNvSpPr>
            <p:nvPr/>
          </p:nvSpPr>
          <p:spPr bwMode="auto">
            <a:xfrm>
              <a:off x="1046" y="1146"/>
              <a:ext cx="126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latin typeface="Courier New" pitchFamily="-107" charset="0"/>
                </a:rPr>
                <a:t>Document 1</a:t>
              </a:r>
            </a:p>
          </p:txBody>
        </p:sp>
      </p:grpSp>
      <p:sp>
        <p:nvSpPr>
          <p:cNvPr id="52228" name="Text Box 31"/>
          <p:cNvSpPr txBox="1">
            <a:spLocks noChangeArrowheads="1"/>
          </p:cNvSpPr>
          <p:nvPr/>
        </p:nvSpPr>
        <p:spPr bwMode="auto">
          <a:xfrm>
            <a:off x="4343400" y="2787650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ourier New" pitchFamily="-107" charset="0"/>
              </a:rPr>
              <a:t>2</a:t>
            </a:r>
            <a:r>
              <a:rPr lang="en-US" baseline="30000">
                <a:latin typeface="Courier New" pitchFamily="-107" charset="0"/>
              </a:rPr>
              <a:t>64</a:t>
            </a:r>
          </a:p>
        </p:txBody>
      </p:sp>
      <p:sp>
        <p:nvSpPr>
          <p:cNvPr id="52229" name="Text Box 32"/>
          <p:cNvSpPr txBox="1">
            <a:spLocks noChangeArrowheads="1"/>
          </p:cNvSpPr>
          <p:nvPr/>
        </p:nvSpPr>
        <p:spPr bwMode="auto">
          <a:xfrm>
            <a:off x="4343400" y="3321050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ourier New" pitchFamily="-107" charset="0"/>
              </a:rPr>
              <a:t>2</a:t>
            </a:r>
            <a:r>
              <a:rPr lang="en-US" baseline="30000">
                <a:latin typeface="Courier New" pitchFamily="-107" charset="0"/>
              </a:rPr>
              <a:t>64</a:t>
            </a:r>
          </a:p>
        </p:txBody>
      </p:sp>
      <p:sp>
        <p:nvSpPr>
          <p:cNvPr id="52230" name="Text Box 33"/>
          <p:cNvSpPr txBox="1">
            <a:spLocks noChangeArrowheads="1"/>
          </p:cNvSpPr>
          <p:nvPr/>
        </p:nvSpPr>
        <p:spPr bwMode="auto">
          <a:xfrm>
            <a:off x="4343400" y="3930650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ourier New" pitchFamily="-107" charset="0"/>
              </a:rPr>
              <a:t>2</a:t>
            </a:r>
            <a:r>
              <a:rPr lang="en-US" baseline="30000">
                <a:latin typeface="Courier New" pitchFamily="-107" charset="0"/>
              </a:rPr>
              <a:t>64</a:t>
            </a:r>
          </a:p>
        </p:txBody>
      </p:sp>
      <p:sp>
        <p:nvSpPr>
          <p:cNvPr id="52231" name="Text Box 34"/>
          <p:cNvSpPr txBox="1">
            <a:spLocks noChangeArrowheads="1"/>
          </p:cNvSpPr>
          <p:nvPr/>
        </p:nvSpPr>
        <p:spPr bwMode="auto">
          <a:xfrm>
            <a:off x="4343400" y="4464050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ourier New" pitchFamily="-107" charset="0"/>
              </a:rPr>
              <a:t>2</a:t>
            </a:r>
            <a:r>
              <a:rPr lang="en-US" baseline="30000">
                <a:latin typeface="Courier New" pitchFamily="-107" charset="0"/>
              </a:rPr>
              <a:t>64</a:t>
            </a:r>
          </a:p>
        </p:txBody>
      </p:sp>
      <p:sp>
        <p:nvSpPr>
          <p:cNvPr id="52232" name="Text Box 35"/>
          <p:cNvSpPr txBox="1">
            <a:spLocks noChangeArrowheads="1"/>
          </p:cNvSpPr>
          <p:nvPr/>
        </p:nvSpPr>
        <p:spPr bwMode="auto">
          <a:xfrm>
            <a:off x="4953000" y="2847975"/>
            <a:ext cx="3786238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latin typeface="Courier New" pitchFamily="-107" charset="0"/>
              </a:rPr>
              <a:t>Start with 64-bit</a:t>
            </a:r>
            <a:r>
              <a:rPr lang="en-US" sz="1800" b="1" dirty="0" smtClean="0">
                <a:latin typeface="Courier New" pitchFamily="-107" charset="0"/>
              </a:rPr>
              <a:t> </a:t>
            </a:r>
            <a:r>
              <a:rPr lang="en-US" sz="1800" b="1" i="1" dirty="0" err="1" smtClean="0">
                <a:latin typeface="Courier New" pitchFamily="-107" charset="0"/>
              </a:rPr>
              <a:t>n</a:t>
            </a:r>
            <a:r>
              <a:rPr lang="en-US" sz="1800" b="1" i="1" dirty="0" smtClean="0">
                <a:latin typeface="Courier New" pitchFamily="-107" charset="0"/>
              </a:rPr>
              <a:t>-grams</a:t>
            </a:r>
            <a:endParaRPr lang="en-US" sz="1800" b="1" dirty="0" smtClean="0">
              <a:latin typeface="Courier New" pitchFamily="-107" charset="0"/>
            </a:endParaRPr>
          </a:p>
          <a:p>
            <a:endParaRPr lang="en-US" sz="1800" b="1" dirty="0">
              <a:latin typeface="Courier New" pitchFamily="-107" charset="0"/>
            </a:endParaRPr>
          </a:p>
          <a:p>
            <a:r>
              <a:rPr lang="en-US" sz="1800" b="1" dirty="0">
                <a:latin typeface="Courier New" pitchFamily="-107" charset="0"/>
              </a:rPr>
              <a:t>Permute on the number line</a:t>
            </a:r>
          </a:p>
          <a:p>
            <a:r>
              <a:rPr lang="en-US" sz="1800" b="1" dirty="0">
                <a:latin typeface="Courier New" pitchFamily="-107" charset="0"/>
              </a:rPr>
              <a:t>with </a:t>
            </a:r>
            <a:r>
              <a:rPr lang="en-US" dirty="0">
                <a:latin typeface="Symbol" pitchFamily="-107" charset="2"/>
                <a:ea typeface="Arial" pitchFamily="-107" charset="0"/>
                <a:cs typeface="Arial" pitchFamily="-107" charset="0"/>
              </a:rPr>
              <a:t>p</a:t>
            </a:r>
            <a:r>
              <a:rPr lang="en-US" sz="1800" b="1" baseline="-25000" dirty="0">
                <a:latin typeface="Courier New" pitchFamily="-107" charset="0"/>
              </a:rPr>
              <a:t>i</a:t>
            </a:r>
          </a:p>
          <a:p>
            <a:endParaRPr lang="en-US" sz="1800" b="1" dirty="0">
              <a:latin typeface="Courier New" pitchFamily="-107" charset="0"/>
            </a:endParaRPr>
          </a:p>
          <a:p>
            <a:endParaRPr lang="en-US" sz="1800" b="1" dirty="0">
              <a:latin typeface="Courier New" pitchFamily="-107" charset="0"/>
            </a:endParaRPr>
          </a:p>
          <a:p>
            <a:r>
              <a:rPr lang="en-US" sz="1800" b="1" dirty="0">
                <a:latin typeface="Courier New" pitchFamily="-107" charset="0"/>
              </a:rPr>
              <a:t>Pick the min value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/>
              <a:t>Test if </a:t>
            </a:r>
            <a:r>
              <a:rPr lang="en-US" sz="3200" dirty="0" smtClean="0"/>
              <a:t>Doc1 = Doc2</a:t>
            </a:r>
            <a:endParaRPr lang="en-US" sz="3200" dirty="0"/>
          </a:p>
        </p:txBody>
      </p:sp>
      <p:grpSp>
        <p:nvGrpSpPr>
          <p:cNvPr id="53251" name="Group 3"/>
          <p:cNvGrpSpPr>
            <a:grpSpLocks/>
          </p:cNvGrpSpPr>
          <p:nvPr/>
        </p:nvGrpSpPr>
        <p:grpSpPr bwMode="auto">
          <a:xfrm>
            <a:off x="1143000" y="1819275"/>
            <a:ext cx="3276600" cy="3438525"/>
            <a:chOff x="720" y="1146"/>
            <a:chExt cx="2064" cy="2166"/>
          </a:xfrm>
        </p:grpSpPr>
        <p:sp>
          <p:nvSpPr>
            <p:cNvPr id="53294" name="Line 4"/>
            <p:cNvSpPr>
              <a:spLocks noChangeShapeType="1"/>
            </p:cNvSpPr>
            <p:nvPr/>
          </p:nvSpPr>
          <p:spPr bwMode="auto">
            <a:xfrm>
              <a:off x="720" y="1872"/>
              <a:ext cx="206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oval" w="med" len="med"/>
              <a:tailEnd type="triangle" w="med" len="med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95" name="Oval 5"/>
            <p:cNvSpPr>
              <a:spLocks noChangeArrowheads="1"/>
            </p:cNvSpPr>
            <p:nvPr/>
          </p:nvSpPr>
          <p:spPr bwMode="auto">
            <a:xfrm>
              <a:off x="1990" y="1788"/>
              <a:ext cx="80" cy="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96" name="Oval 6"/>
            <p:cNvSpPr>
              <a:spLocks noChangeArrowheads="1"/>
            </p:cNvSpPr>
            <p:nvPr/>
          </p:nvSpPr>
          <p:spPr bwMode="auto">
            <a:xfrm>
              <a:off x="2228" y="1788"/>
              <a:ext cx="80" cy="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97" name="Oval 7"/>
            <p:cNvSpPr>
              <a:spLocks noChangeArrowheads="1"/>
            </p:cNvSpPr>
            <p:nvPr/>
          </p:nvSpPr>
          <p:spPr bwMode="auto">
            <a:xfrm>
              <a:off x="1514" y="1788"/>
              <a:ext cx="79" cy="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98" name="Oval 8"/>
            <p:cNvSpPr>
              <a:spLocks noChangeArrowheads="1"/>
            </p:cNvSpPr>
            <p:nvPr/>
          </p:nvSpPr>
          <p:spPr bwMode="auto">
            <a:xfrm>
              <a:off x="1196" y="1788"/>
              <a:ext cx="80" cy="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99" name="Line 9"/>
            <p:cNvSpPr>
              <a:spLocks noChangeShapeType="1"/>
            </p:cNvSpPr>
            <p:nvPr/>
          </p:nvSpPr>
          <p:spPr bwMode="auto">
            <a:xfrm>
              <a:off x="720" y="2244"/>
              <a:ext cx="206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oval" w="med" len="med"/>
              <a:tailEnd type="triangle" w="med" len="med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00" name="Oval 10"/>
            <p:cNvSpPr>
              <a:spLocks noChangeArrowheads="1"/>
            </p:cNvSpPr>
            <p:nvPr/>
          </p:nvSpPr>
          <p:spPr bwMode="auto">
            <a:xfrm>
              <a:off x="1990" y="2160"/>
              <a:ext cx="80" cy="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01" name="Oval 11"/>
            <p:cNvSpPr>
              <a:spLocks noChangeArrowheads="1"/>
            </p:cNvSpPr>
            <p:nvPr/>
          </p:nvSpPr>
          <p:spPr bwMode="auto">
            <a:xfrm>
              <a:off x="2228" y="2160"/>
              <a:ext cx="80" cy="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02" name="Oval 12"/>
            <p:cNvSpPr>
              <a:spLocks noChangeArrowheads="1"/>
            </p:cNvSpPr>
            <p:nvPr/>
          </p:nvSpPr>
          <p:spPr bwMode="auto">
            <a:xfrm>
              <a:off x="1514" y="2160"/>
              <a:ext cx="79" cy="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03" name="Oval 13"/>
            <p:cNvSpPr>
              <a:spLocks noChangeArrowheads="1"/>
            </p:cNvSpPr>
            <p:nvPr/>
          </p:nvSpPr>
          <p:spPr bwMode="auto">
            <a:xfrm>
              <a:off x="1196" y="2160"/>
              <a:ext cx="80" cy="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04" name="Freeform 14"/>
            <p:cNvSpPr>
              <a:spLocks/>
            </p:cNvSpPr>
            <p:nvPr/>
          </p:nvSpPr>
          <p:spPr bwMode="auto">
            <a:xfrm>
              <a:off x="1196" y="2244"/>
              <a:ext cx="635" cy="168"/>
            </a:xfrm>
            <a:custGeom>
              <a:avLst/>
              <a:gdLst>
                <a:gd name="T0" fmla="*/ 0 w 384"/>
                <a:gd name="T1" fmla="*/ 0 h 96"/>
                <a:gd name="T2" fmla="*/ 1439 w 384"/>
                <a:gd name="T3" fmla="*/ 901 h 96"/>
                <a:gd name="T4" fmla="*/ 2871 w 384"/>
                <a:gd name="T5" fmla="*/ 0 h 96"/>
                <a:gd name="T6" fmla="*/ 0 60000 65536"/>
                <a:gd name="T7" fmla="*/ 0 60000 65536"/>
                <a:gd name="T8" fmla="*/ 0 60000 65536"/>
                <a:gd name="T9" fmla="*/ 0 w 384"/>
                <a:gd name="T10" fmla="*/ 0 h 96"/>
                <a:gd name="T11" fmla="*/ 384 w 384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4" h="96">
                  <a:moveTo>
                    <a:pt x="0" y="0"/>
                  </a:moveTo>
                  <a:cubicBezTo>
                    <a:pt x="64" y="48"/>
                    <a:pt x="128" y="96"/>
                    <a:pt x="192" y="96"/>
                  </a:cubicBezTo>
                  <a:cubicBezTo>
                    <a:pt x="256" y="96"/>
                    <a:pt x="320" y="48"/>
                    <a:pt x="384" y="0"/>
                  </a:cubicBezTo>
                </a:path>
              </a:pathLst>
            </a:custGeom>
            <a:noFill/>
            <a:ln w="9525">
              <a:solidFill>
                <a:srgbClr val="E21702"/>
              </a:solidFill>
              <a:round/>
              <a:headEnd/>
              <a:tailEnd type="triangle" w="med" len="med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05" name="Freeform 15"/>
            <p:cNvSpPr>
              <a:spLocks/>
            </p:cNvSpPr>
            <p:nvPr/>
          </p:nvSpPr>
          <p:spPr bwMode="auto">
            <a:xfrm flipH="1">
              <a:off x="1038" y="2244"/>
              <a:ext cx="952" cy="252"/>
            </a:xfrm>
            <a:custGeom>
              <a:avLst/>
              <a:gdLst>
                <a:gd name="T0" fmla="*/ 0 w 384"/>
                <a:gd name="T1" fmla="*/ 0 h 96"/>
                <a:gd name="T2" fmla="*/ 7252 w 384"/>
                <a:gd name="T3" fmla="*/ 4554 h 96"/>
                <a:gd name="T4" fmla="*/ 14506 w 384"/>
                <a:gd name="T5" fmla="*/ 0 h 96"/>
                <a:gd name="T6" fmla="*/ 0 60000 65536"/>
                <a:gd name="T7" fmla="*/ 0 60000 65536"/>
                <a:gd name="T8" fmla="*/ 0 60000 65536"/>
                <a:gd name="T9" fmla="*/ 0 w 384"/>
                <a:gd name="T10" fmla="*/ 0 h 96"/>
                <a:gd name="T11" fmla="*/ 384 w 384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4" h="96">
                  <a:moveTo>
                    <a:pt x="0" y="0"/>
                  </a:moveTo>
                  <a:cubicBezTo>
                    <a:pt x="64" y="48"/>
                    <a:pt x="128" y="96"/>
                    <a:pt x="192" y="96"/>
                  </a:cubicBezTo>
                  <a:cubicBezTo>
                    <a:pt x="256" y="96"/>
                    <a:pt x="320" y="48"/>
                    <a:pt x="384" y="0"/>
                  </a:cubicBezTo>
                </a:path>
              </a:pathLst>
            </a:custGeom>
            <a:noFill/>
            <a:ln w="9525">
              <a:solidFill>
                <a:srgbClr val="E21702"/>
              </a:solidFill>
              <a:round/>
              <a:headEnd/>
              <a:tailEnd type="triangle" w="med" len="med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06" name="Oval 16"/>
            <p:cNvSpPr>
              <a:spLocks noChangeArrowheads="1"/>
            </p:cNvSpPr>
            <p:nvPr/>
          </p:nvSpPr>
          <p:spPr bwMode="auto">
            <a:xfrm>
              <a:off x="1038" y="2160"/>
              <a:ext cx="79" cy="84"/>
            </a:xfrm>
            <a:prstGeom prst="ellipse">
              <a:avLst/>
            </a:prstGeom>
            <a:solidFill>
              <a:srgbClr val="E2170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07" name="Oval 17"/>
            <p:cNvSpPr>
              <a:spLocks noChangeArrowheads="1"/>
            </p:cNvSpPr>
            <p:nvPr/>
          </p:nvSpPr>
          <p:spPr bwMode="auto">
            <a:xfrm>
              <a:off x="1752" y="2160"/>
              <a:ext cx="79" cy="84"/>
            </a:xfrm>
            <a:prstGeom prst="ellipse">
              <a:avLst/>
            </a:prstGeom>
            <a:solidFill>
              <a:srgbClr val="E2170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08" name="Freeform 18"/>
            <p:cNvSpPr>
              <a:spLocks/>
            </p:cNvSpPr>
            <p:nvPr/>
          </p:nvSpPr>
          <p:spPr bwMode="auto">
            <a:xfrm>
              <a:off x="1514" y="2244"/>
              <a:ext cx="952" cy="168"/>
            </a:xfrm>
            <a:custGeom>
              <a:avLst/>
              <a:gdLst>
                <a:gd name="T0" fmla="*/ 0 w 384"/>
                <a:gd name="T1" fmla="*/ 0 h 96"/>
                <a:gd name="T2" fmla="*/ 7252 w 384"/>
                <a:gd name="T3" fmla="*/ 901 h 96"/>
                <a:gd name="T4" fmla="*/ 14506 w 384"/>
                <a:gd name="T5" fmla="*/ 0 h 96"/>
                <a:gd name="T6" fmla="*/ 0 60000 65536"/>
                <a:gd name="T7" fmla="*/ 0 60000 65536"/>
                <a:gd name="T8" fmla="*/ 0 60000 65536"/>
                <a:gd name="T9" fmla="*/ 0 w 384"/>
                <a:gd name="T10" fmla="*/ 0 h 96"/>
                <a:gd name="T11" fmla="*/ 384 w 384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4" h="96">
                  <a:moveTo>
                    <a:pt x="0" y="0"/>
                  </a:moveTo>
                  <a:cubicBezTo>
                    <a:pt x="64" y="48"/>
                    <a:pt x="128" y="96"/>
                    <a:pt x="192" y="96"/>
                  </a:cubicBezTo>
                  <a:cubicBezTo>
                    <a:pt x="256" y="96"/>
                    <a:pt x="320" y="48"/>
                    <a:pt x="384" y="0"/>
                  </a:cubicBezTo>
                </a:path>
              </a:pathLst>
            </a:custGeom>
            <a:noFill/>
            <a:ln w="9525">
              <a:solidFill>
                <a:srgbClr val="E21702"/>
              </a:solidFill>
              <a:round/>
              <a:headEnd/>
              <a:tailEnd type="triangle" w="med" len="med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09" name="Oval 19"/>
            <p:cNvSpPr>
              <a:spLocks noChangeArrowheads="1"/>
            </p:cNvSpPr>
            <p:nvPr/>
          </p:nvSpPr>
          <p:spPr bwMode="auto">
            <a:xfrm>
              <a:off x="2466" y="2160"/>
              <a:ext cx="80" cy="84"/>
            </a:xfrm>
            <a:prstGeom prst="ellipse">
              <a:avLst/>
            </a:prstGeom>
            <a:solidFill>
              <a:srgbClr val="E2170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10" name="Freeform 20"/>
            <p:cNvSpPr>
              <a:spLocks/>
            </p:cNvSpPr>
            <p:nvPr/>
          </p:nvSpPr>
          <p:spPr bwMode="auto">
            <a:xfrm flipH="1">
              <a:off x="1355" y="2244"/>
              <a:ext cx="873" cy="252"/>
            </a:xfrm>
            <a:custGeom>
              <a:avLst/>
              <a:gdLst>
                <a:gd name="T0" fmla="*/ 0 w 384"/>
                <a:gd name="T1" fmla="*/ 0 h 96"/>
                <a:gd name="T2" fmla="*/ 5133 w 384"/>
                <a:gd name="T3" fmla="*/ 4554 h 96"/>
                <a:gd name="T4" fmla="*/ 10260 w 384"/>
                <a:gd name="T5" fmla="*/ 0 h 96"/>
                <a:gd name="T6" fmla="*/ 0 60000 65536"/>
                <a:gd name="T7" fmla="*/ 0 60000 65536"/>
                <a:gd name="T8" fmla="*/ 0 60000 65536"/>
                <a:gd name="T9" fmla="*/ 0 w 384"/>
                <a:gd name="T10" fmla="*/ 0 h 96"/>
                <a:gd name="T11" fmla="*/ 384 w 384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4" h="96">
                  <a:moveTo>
                    <a:pt x="0" y="0"/>
                  </a:moveTo>
                  <a:cubicBezTo>
                    <a:pt x="64" y="48"/>
                    <a:pt x="128" y="96"/>
                    <a:pt x="192" y="96"/>
                  </a:cubicBezTo>
                  <a:cubicBezTo>
                    <a:pt x="256" y="96"/>
                    <a:pt x="320" y="48"/>
                    <a:pt x="384" y="0"/>
                  </a:cubicBezTo>
                </a:path>
              </a:pathLst>
            </a:custGeom>
            <a:noFill/>
            <a:ln w="9525">
              <a:solidFill>
                <a:srgbClr val="E21702"/>
              </a:solidFill>
              <a:round/>
              <a:headEnd/>
              <a:tailEnd type="triangle" w="med" len="med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11" name="Oval 21"/>
            <p:cNvSpPr>
              <a:spLocks noChangeArrowheads="1"/>
            </p:cNvSpPr>
            <p:nvPr/>
          </p:nvSpPr>
          <p:spPr bwMode="auto">
            <a:xfrm>
              <a:off x="1355" y="2160"/>
              <a:ext cx="79" cy="84"/>
            </a:xfrm>
            <a:prstGeom prst="ellipse">
              <a:avLst/>
            </a:prstGeom>
            <a:solidFill>
              <a:srgbClr val="E2170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12" name="Line 22"/>
            <p:cNvSpPr>
              <a:spLocks noChangeShapeType="1"/>
            </p:cNvSpPr>
            <p:nvPr/>
          </p:nvSpPr>
          <p:spPr bwMode="auto">
            <a:xfrm>
              <a:off x="720" y="2640"/>
              <a:ext cx="206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oval" w="med" len="med"/>
              <a:tailEnd type="triangle" w="med" len="med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13" name="Oval 23"/>
            <p:cNvSpPr>
              <a:spLocks noChangeArrowheads="1"/>
            </p:cNvSpPr>
            <p:nvPr/>
          </p:nvSpPr>
          <p:spPr bwMode="auto">
            <a:xfrm>
              <a:off x="1038" y="2556"/>
              <a:ext cx="79" cy="84"/>
            </a:xfrm>
            <a:prstGeom prst="ellipse">
              <a:avLst/>
            </a:prstGeom>
            <a:solidFill>
              <a:srgbClr val="E2170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14" name="Oval 24"/>
            <p:cNvSpPr>
              <a:spLocks noChangeArrowheads="1"/>
            </p:cNvSpPr>
            <p:nvPr/>
          </p:nvSpPr>
          <p:spPr bwMode="auto">
            <a:xfrm>
              <a:off x="1752" y="2556"/>
              <a:ext cx="79" cy="84"/>
            </a:xfrm>
            <a:prstGeom prst="ellipse">
              <a:avLst/>
            </a:prstGeom>
            <a:solidFill>
              <a:srgbClr val="E2170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15" name="Oval 25"/>
            <p:cNvSpPr>
              <a:spLocks noChangeArrowheads="1"/>
            </p:cNvSpPr>
            <p:nvPr/>
          </p:nvSpPr>
          <p:spPr bwMode="auto">
            <a:xfrm>
              <a:off x="2466" y="2556"/>
              <a:ext cx="80" cy="84"/>
            </a:xfrm>
            <a:prstGeom prst="ellipse">
              <a:avLst/>
            </a:prstGeom>
            <a:solidFill>
              <a:srgbClr val="E2170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16" name="Oval 26"/>
            <p:cNvSpPr>
              <a:spLocks noChangeArrowheads="1"/>
            </p:cNvSpPr>
            <p:nvPr/>
          </p:nvSpPr>
          <p:spPr bwMode="auto">
            <a:xfrm>
              <a:off x="1355" y="2556"/>
              <a:ext cx="79" cy="84"/>
            </a:xfrm>
            <a:prstGeom prst="ellipse">
              <a:avLst/>
            </a:prstGeom>
            <a:solidFill>
              <a:srgbClr val="E2170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17" name="Line 27"/>
            <p:cNvSpPr>
              <a:spLocks noChangeShapeType="1"/>
            </p:cNvSpPr>
            <p:nvPr/>
          </p:nvSpPr>
          <p:spPr bwMode="auto">
            <a:xfrm>
              <a:off x="720" y="1344"/>
              <a:ext cx="0" cy="1968"/>
            </a:xfrm>
            <a:prstGeom prst="line">
              <a:avLst/>
            </a:prstGeom>
            <a:noFill/>
            <a:ln w="9525" cap="rnd">
              <a:solidFill>
                <a:srgbClr val="808080"/>
              </a:solidFill>
              <a:prstDash val="sysDot"/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18" name="Line 28"/>
            <p:cNvSpPr>
              <a:spLocks noChangeShapeType="1"/>
            </p:cNvSpPr>
            <p:nvPr/>
          </p:nvSpPr>
          <p:spPr bwMode="auto">
            <a:xfrm>
              <a:off x="720" y="2976"/>
              <a:ext cx="206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oval" w="med" len="med"/>
              <a:tailEnd type="triangle" w="med" len="med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19" name="Oval 29"/>
            <p:cNvSpPr>
              <a:spLocks noChangeArrowheads="1"/>
            </p:cNvSpPr>
            <p:nvPr/>
          </p:nvSpPr>
          <p:spPr bwMode="auto">
            <a:xfrm>
              <a:off x="1038" y="2892"/>
              <a:ext cx="79" cy="84"/>
            </a:xfrm>
            <a:prstGeom prst="ellipse">
              <a:avLst/>
            </a:prstGeom>
            <a:solidFill>
              <a:srgbClr val="E2170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20" name="Text Box 30"/>
            <p:cNvSpPr txBox="1">
              <a:spLocks noChangeArrowheads="1"/>
            </p:cNvSpPr>
            <p:nvPr/>
          </p:nvSpPr>
          <p:spPr bwMode="auto">
            <a:xfrm>
              <a:off x="1046" y="1146"/>
              <a:ext cx="126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latin typeface="Courier New" pitchFamily="-107" charset="0"/>
                </a:rPr>
                <a:t>Document 1</a:t>
              </a:r>
            </a:p>
          </p:txBody>
        </p:sp>
      </p:grpSp>
      <p:grpSp>
        <p:nvGrpSpPr>
          <p:cNvPr id="53252" name="Group 31"/>
          <p:cNvGrpSpPr>
            <a:grpSpLocks/>
          </p:cNvGrpSpPr>
          <p:nvPr/>
        </p:nvGrpSpPr>
        <p:grpSpPr bwMode="auto">
          <a:xfrm>
            <a:off x="5105400" y="3352800"/>
            <a:ext cx="3276600" cy="542925"/>
            <a:chOff x="3216" y="2112"/>
            <a:chExt cx="2064" cy="342"/>
          </a:xfrm>
        </p:grpSpPr>
        <p:sp>
          <p:nvSpPr>
            <p:cNvPr id="53280" name="Line 32"/>
            <p:cNvSpPr>
              <a:spLocks noChangeShapeType="1"/>
            </p:cNvSpPr>
            <p:nvPr/>
          </p:nvSpPr>
          <p:spPr bwMode="auto">
            <a:xfrm>
              <a:off x="3216" y="2202"/>
              <a:ext cx="206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oval" w="med" len="med"/>
              <a:tailEnd type="triangle" w="med" len="med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3281" name="Group 33"/>
            <p:cNvGrpSpPr>
              <a:grpSpLocks/>
            </p:cNvGrpSpPr>
            <p:nvPr/>
          </p:nvGrpSpPr>
          <p:grpSpPr bwMode="auto">
            <a:xfrm flipH="1">
              <a:off x="3744" y="2112"/>
              <a:ext cx="1248" cy="342"/>
              <a:chOff x="3534" y="2118"/>
              <a:chExt cx="1508" cy="336"/>
            </a:xfrm>
          </p:grpSpPr>
          <p:sp>
            <p:nvSpPr>
              <p:cNvPr id="53282" name="Oval 34"/>
              <p:cNvSpPr>
                <a:spLocks noChangeArrowheads="1"/>
              </p:cNvSpPr>
              <p:nvPr/>
            </p:nvSpPr>
            <p:spPr bwMode="auto">
              <a:xfrm>
                <a:off x="4486" y="2118"/>
                <a:ext cx="80" cy="8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283" name="Oval 35"/>
              <p:cNvSpPr>
                <a:spLocks noChangeArrowheads="1"/>
              </p:cNvSpPr>
              <p:nvPr/>
            </p:nvSpPr>
            <p:spPr bwMode="auto">
              <a:xfrm>
                <a:off x="4724" y="2118"/>
                <a:ext cx="80" cy="8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284" name="Oval 36"/>
              <p:cNvSpPr>
                <a:spLocks noChangeArrowheads="1"/>
              </p:cNvSpPr>
              <p:nvPr/>
            </p:nvSpPr>
            <p:spPr bwMode="auto">
              <a:xfrm>
                <a:off x="4010" y="2118"/>
                <a:ext cx="79" cy="8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285" name="Oval 37"/>
              <p:cNvSpPr>
                <a:spLocks noChangeArrowheads="1"/>
              </p:cNvSpPr>
              <p:nvPr/>
            </p:nvSpPr>
            <p:spPr bwMode="auto">
              <a:xfrm>
                <a:off x="3692" y="2118"/>
                <a:ext cx="80" cy="8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286" name="Freeform 38"/>
              <p:cNvSpPr>
                <a:spLocks/>
              </p:cNvSpPr>
              <p:nvPr/>
            </p:nvSpPr>
            <p:spPr bwMode="auto">
              <a:xfrm>
                <a:off x="3692" y="2202"/>
                <a:ext cx="635" cy="168"/>
              </a:xfrm>
              <a:custGeom>
                <a:avLst/>
                <a:gdLst>
                  <a:gd name="T0" fmla="*/ 0 w 384"/>
                  <a:gd name="T1" fmla="*/ 0 h 96"/>
                  <a:gd name="T2" fmla="*/ 1439 w 384"/>
                  <a:gd name="T3" fmla="*/ 901 h 96"/>
                  <a:gd name="T4" fmla="*/ 2871 w 384"/>
                  <a:gd name="T5" fmla="*/ 0 h 96"/>
                  <a:gd name="T6" fmla="*/ 0 60000 65536"/>
                  <a:gd name="T7" fmla="*/ 0 60000 65536"/>
                  <a:gd name="T8" fmla="*/ 0 60000 65536"/>
                  <a:gd name="T9" fmla="*/ 0 w 384"/>
                  <a:gd name="T10" fmla="*/ 0 h 96"/>
                  <a:gd name="T11" fmla="*/ 384 w 384"/>
                  <a:gd name="T12" fmla="*/ 96 h 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4" h="96">
                    <a:moveTo>
                      <a:pt x="0" y="0"/>
                    </a:moveTo>
                    <a:cubicBezTo>
                      <a:pt x="64" y="48"/>
                      <a:pt x="128" y="96"/>
                      <a:pt x="192" y="96"/>
                    </a:cubicBezTo>
                    <a:cubicBezTo>
                      <a:pt x="256" y="96"/>
                      <a:pt x="320" y="48"/>
                      <a:pt x="384" y="0"/>
                    </a:cubicBezTo>
                  </a:path>
                </a:pathLst>
              </a:custGeom>
              <a:noFill/>
              <a:ln w="9525">
                <a:solidFill>
                  <a:srgbClr val="E21702"/>
                </a:solidFill>
                <a:round/>
                <a:headEnd/>
                <a:tailEnd type="triangle" w="med" len="med"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287" name="Freeform 39"/>
              <p:cNvSpPr>
                <a:spLocks/>
              </p:cNvSpPr>
              <p:nvPr/>
            </p:nvSpPr>
            <p:spPr bwMode="auto">
              <a:xfrm flipH="1">
                <a:off x="3534" y="2202"/>
                <a:ext cx="952" cy="252"/>
              </a:xfrm>
              <a:custGeom>
                <a:avLst/>
                <a:gdLst>
                  <a:gd name="T0" fmla="*/ 0 w 384"/>
                  <a:gd name="T1" fmla="*/ 0 h 96"/>
                  <a:gd name="T2" fmla="*/ 7252 w 384"/>
                  <a:gd name="T3" fmla="*/ 4554 h 96"/>
                  <a:gd name="T4" fmla="*/ 14506 w 384"/>
                  <a:gd name="T5" fmla="*/ 0 h 96"/>
                  <a:gd name="T6" fmla="*/ 0 60000 65536"/>
                  <a:gd name="T7" fmla="*/ 0 60000 65536"/>
                  <a:gd name="T8" fmla="*/ 0 60000 65536"/>
                  <a:gd name="T9" fmla="*/ 0 w 384"/>
                  <a:gd name="T10" fmla="*/ 0 h 96"/>
                  <a:gd name="T11" fmla="*/ 384 w 384"/>
                  <a:gd name="T12" fmla="*/ 96 h 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4" h="96">
                    <a:moveTo>
                      <a:pt x="0" y="0"/>
                    </a:moveTo>
                    <a:cubicBezTo>
                      <a:pt x="64" y="48"/>
                      <a:pt x="128" y="96"/>
                      <a:pt x="192" y="96"/>
                    </a:cubicBezTo>
                    <a:cubicBezTo>
                      <a:pt x="256" y="96"/>
                      <a:pt x="320" y="48"/>
                      <a:pt x="384" y="0"/>
                    </a:cubicBezTo>
                  </a:path>
                </a:pathLst>
              </a:custGeom>
              <a:noFill/>
              <a:ln w="9525">
                <a:solidFill>
                  <a:srgbClr val="E21702"/>
                </a:solidFill>
                <a:round/>
                <a:headEnd/>
                <a:tailEnd type="triangle" w="med" len="med"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288" name="Oval 40"/>
              <p:cNvSpPr>
                <a:spLocks noChangeArrowheads="1"/>
              </p:cNvSpPr>
              <p:nvPr/>
            </p:nvSpPr>
            <p:spPr bwMode="auto">
              <a:xfrm>
                <a:off x="3534" y="2118"/>
                <a:ext cx="79" cy="84"/>
              </a:xfrm>
              <a:prstGeom prst="ellipse">
                <a:avLst/>
              </a:prstGeom>
              <a:solidFill>
                <a:srgbClr val="E2170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289" name="Oval 41"/>
              <p:cNvSpPr>
                <a:spLocks noChangeArrowheads="1"/>
              </p:cNvSpPr>
              <p:nvPr/>
            </p:nvSpPr>
            <p:spPr bwMode="auto">
              <a:xfrm>
                <a:off x="4248" y="2118"/>
                <a:ext cx="79" cy="84"/>
              </a:xfrm>
              <a:prstGeom prst="ellipse">
                <a:avLst/>
              </a:prstGeom>
              <a:solidFill>
                <a:srgbClr val="E2170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290" name="Freeform 42"/>
              <p:cNvSpPr>
                <a:spLocks/>
              </p:cNvSpPr>
              <p:nvPr/>
            </p:nvSpPr>
            <p:spPr bwMode="auto">
              <a:xfrm>
                <a:off x="4010" y="2202"/>
                <a:ext cx="952" cy="168"/>
              </a:xfrm>
              <a:custGeom>
                <a:avLst/>
                <a:gdLst>
                  <a:gd name="T0" fmla="*/ 0 w 384"/>
                  <a:gd name="T1" fmla="*/ 0 h 96"/>
                  <a:gd name="T2" fmla="*/ 7252 w 384"/>
                  <a:gd name="T3" fmla="*/ 901 h 96"/>
                  <a:gd name="T4" fmla="*/ 14506 w 384"/>
                  <a:gd name="T5" fmla="*/ 0 h 96"/>
                  <a:gd name="T6" fmla="*/ 0 60000 65536"/>
                  <a:gd name="T7" fmla="*/ 0 60000 65536"/>
                  <a:gd name="T8" fmla="*/ 0 60000 65536"/>
                  <a:gd name="T9" fmla="*/ 0 w 384"/>
                  <a:gd name="T10" fmla="*/ 0 h 96"/>
                  <a:gd name="T11" fmla="*/ 384 w 384"/>
                  <a:gd name="T12" fmla="*/ 96 h 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4" h="96">
                    <a:moveTo>
                      <a:pt x="0" y="0"/>
                    </a:moveTo>
                    <a:cubicBezTo>
                      <a:pt x="64" y="48"/>
                      <a:pt x="128" y="96"/>
                      <a:pt x="192" y="96"/>
                    </a:cubicBezTo>
                    <a:cubicBezTo>
                      <a:pt x="256" y="96"/>
                      <a:pt x="320" y="48"/>
                      <a:pt x="384" y="0"/>
                    </a:cubicBezTo>
                  </a:path>
                </a:pathLst>
              </a:custGeom>
              <a:noFill/>
              <a:ln w="9525">
                <a:solidFill>
                  <a:srgbClr val="E21702"/>
                </a:solidFill>
                <a:round/>
                <a:headEnd/>
                <a:tailEnd type="triangle" w="med" len="med"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291" name="Oval 43"/>
              <p:cNvSpPr>
                <a:spLocks noChangeArrowheads="1"/>
              </p:cNvSpPr>
              <p:nvPr/>
            </p:nvSpPr>
            <p:spPr bwMode="auto">
              <a:xfrm>
                <a:off x="4962" y="2118"/>
                <a:ext cx="80" cy="84"/>
              </a:xfrm>
              <a:prstGeom prst="ellipse">
                <a:avLst/>
              </a:prstGeom>
              <a:solidFill>
                <a:srgbClr val="E2170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292" name="Freeform 44"/>
              <p:cNvSpPr>
                <a:spLocks/>
              </p:cNvSpPr>
              <p:nvPr/>
            </p:nvSpPr>
            <p:spPr bwMode="auto">
              <a:xfrm flipH="1">
                <a:off x="3851" y="2202"/>
                <a:ext cx="873" cy="252"/>
              </a:xfrm>
              <a:custGeom>
                <a:avLst/>
                <a:gdLst>
                  <a:gd name="T0" fmla="*/ 0 w 384"/>
                  <a:gd name="T1" fmla="*/ 0 h 96"/>
                  <a:gd name="T2" fmla="*/ 5133 w 384"/>
                  <a:gd name="T3" fmla="*/ 4554 h 96"/>
                  <a:gd name="T4" fmla="*/ 10260 w 384"/>
                  <a:gd name="T5" fmla="*/ 0 h 96"/>
                  <a:gd name="T6" fmla="*/ 0 60000 65536"/>
                  <a:gd name="T7" fmla="*/ 0 60000 65536"/>
                  <a:gd name="T8" fmla="*/ 0 60000 65536"/>
                  <a:gd name="T9" fmla="*/ 0 w 384"/>
                  <a:gd name="T10" fmla="*/ 0 h 96"/>
                  <a:gd name="T11" fmla="*/ 384 w 384"/>
                  <a:gd name="T12" fmla="*/ 96 h 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4" h="96">
                    <a:moveTo>
                      <a:pt x="0" y="0"/>
                    </a:moveTo>
                    <a:cubicBezTo>
                      <a:pt x="64" y="48"/>
                      <a:pt x="128" y="96"/>
                      <a:pt x="192" y="96"/>
                    </a:cubicBezTo>
                    <a:cubicBezTo>
                      <a:pt x="256" y="96"/>
                      <a:pt x="320" y="48"/>
                      <a:pt x="384" y="0"/>
                    </a:cubicBezTo>
                  </a:path>
                </a:pathLst>
              </a:custGeom>
              <a:noFill/>
              <a:ln w="9525">
                <a:solidFill>
                  <a:srgbClr val="E21702"/>
                </a:solidFill>
                <a:round/>
                <a:headEnd/>
                <a:tailEnd type="triangle" w="med" len="med"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293" name="Oval 45"/>
              <p:cNvSpPr>
                <a:spLocks noChangeArrowheads="1"/>
              </p:cNvSpPr>
              <p:nvPr/>
            </p:nvSpPr>
            <p:spPr bwMode="auto">
              <a:xfrm>
                <a:off x="3851" y="2118"/>
                <a:ext cx="79" cy="84"/>
              </a:xfrm>
              <a:prstGeom prst="ellipse">
                <a:avLst/>
              </a:prstGeom>
              <a:solidFill>
                <a:srgbClr val="E2170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53253" name="Line 46"/>
          <p:cNvSpPr>
            <a:spLocks noChangeShapeType="1"/>
          </p:cNvSpPr>
          <p:nvPr/>
        </p:nvSpPr>
        <p:spPr bwMode="auto">
          <a:xfrm>
            <a:off x="5105400" y="2066925"/>
            <a:ext cx="0" cy="3124200"/>
          </a:xfrm>
          <a:prstGeom prst="line">
            <a:avLst/>
          </a:prstGeom>
          <a:noFill/>
          <a:ln w="9525" cap="rnd">
            <a:solidFill>
              <a:srgbClr val="808080"/>
            </a:solidFill>
            <a:prstDash val="sysDot"/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254" name="Text Box 47"/>
          <p:cNvSpPr txBox="1">
            <a:spLocks noChangeArrowheads="1"/>
          </p:cNvSpPr>
          <p:nvPr/>
        </p:nvSpPr>
        <p:spPr bwMode="auto">
          <a:xfrm>
            <a:off x="5622925" y="1752600"/>
            <a:ext cx="2009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Courier New" pitchFamily="-107" charset="0"/>
              </a:rPr>
              <a:t>Document 2</a:t>
            </a:r>
          </a:p>
        </p:txBody>
      </p:sp>
      <p:sp>
        <p:nvSpPr>
          <p:cNvPr id="53255" name="Line 48"/>
          <p:cNvSpPr>
            <a:spLocks noChangeShapeType="1"/>
          </p:cNvSpPr>
          <p:nvPr/>
        </p:nvSpPr>
        <p:spPr bwMode="auto">
          <a:xfrm>
            <a:off x="5105400" y="2962275"/>
            <a:ext cx="3276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oval" w="med" len="med"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256" name="Oval 49"/>
          <p:cNvSpPr>
            <a:spLocks noChangeArrowheads="1"/>
          </p:cNvSpPr>
          <p:nvPr/>
        </p:nvSpPr>
        <p:spPr bwMode="auto">
          <a:xfrm flipH="1">
            <a:off x="6569075" y="2819400"/>
            <a:ext cx="104775" cy="1365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257" name="Oval 50"/>
          <p:cNvSpPr>
            <a:spLocks noChangeArrowheads="1"/>
          </p:cNvSpPr>
          <p:nvPr/>
        </p:nvSpPr>
        <p:spPr bwMode="auto">
          <a:xfrm flipH="1">
            <a:off x="6256338" y="2819400"/>
            <a:ext cx="104775" cy="1365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258" name="Oval 51"/>
          <p:cNvSpPr>
            <a:spLocks noChangeArrowheads="1"/>
          </p:cNvSpPr>
          <p:nvPr/>
        </p:nvSpPr>
        <p:spPr bwMode="auto">
          <a:xfrm flipH="1">
            <a:off x="7196138" y="2819400"/>
            <a:ext cx="103187" cy="1365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259" name="Oval 52"/>
          <p:cNvSpPr>
            <a:spLocks noChangeArrowheads="1"/>
          </p:cNvSpPr>
          <p:nvPr/>
        </p:nvSpPr>
        <p:spPr bwMode="auto">
          <a:xfrm flipH="1">
            <a:off x="7612063" y="2819400"/>
            <a:ext cx="104775" cy="1365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260" name="Line 53"/>
          <p:cNvSpPr>
            <a:spLocks noChangeShapeType="1"/>
          </p:cNvSpPr>
          <p:nvPr/>
        </p:nvSpPr>
        <p:spPr bwMode="auto">
          <a:xfrm>
            <a:off x="5105400" y="4181475"/>
            <a:ext cx="3276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oval" w="med" len="med"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261" name="Oval 54"/>
          <p:cNvSpPr>
            <a:spLocks noChangeArrowheads="1"/>
          </p:cNvSpPr>
          <p:nvPr/>
        </p:nvSpPr>
        <p:spPr bwMode="auto">
          <a:xfrm flipH="1">
            <a:off x="7821613" y="4038600"/>
            <a:ext cx="103187" cy="136525"/>
          </a:xfrm>
          <a:prstGeom prst="ellipse">
            <a:avLst/>
          </a:prstGeom>
          <a:solidFill>
            <a:srgbClr val="E2170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262" name="Oval 55"/>
          <p:cNvSpPr>
            <a:spLocks noChangeArrowheads="1"/>
          </p:cNvSpPr>
          <p:nvPr/>
        </p:nvSpPr>
        <p:spPr bwMode="auto">
          <a:xfrm flipH="1">
            <a:off x="6883400" y="4038600"/>
            <a:ext cx="103188" cy="136525"/>
          </a:xfrm>
          <a:prstGeom prst="ellipse">
            <a:avLst/>
          </a:prstGeom>
          <a:solidFill>
            <a:srgbClr val="E2170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263" name="Oval 56"/>
          <p:cNvSpPr>
            <a:spLocks noChangeArrowheads="1"/>
          </p:cNvSpPr>
          <p:nvPr/>
        </p:nvSpPr>
        <p:spPr bwMode="auto">
          <a:xfrm flipH="1">
            <a:off x="5943600" y="4038600"/>
            <a:ext cx="104775" cy="136525"/>
          </a:xfrm>
          <a:prstGeom prst="ellipse">
            <a:avLst/>
          </a:prstGeom>
          <a:solidFill>
            <a:srgbClr val="E2170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264" name="Oval 57"/>
          <p:cNvSpPr>
            <a:spLocks noChangeArrowheads="1"/>
          </p:cNvSpPr>
          <p:nvPr/>
        </p:nvSpPr>
        <p:spPr bwMode="auto">
          <a:xfrm flipH="1">
            <a:off x="7404100" y="4038600"/>
            <a:ext cx="104775" cy="136525"/>
          </a:xfrm>
          <a:prstGeom prst="ellipse">
            <a:avLst/>
          </a:prstGeom>
          <a:solidFill>
            <a:srgbClr val="E2170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265" name="Line 58"/>
          <p:cNvSpPr>
            <a:spLocks noChangeShapeType="1"/>
          </p:cNvSpPr>
          <p:nvPr/>
        </p:nvSpPr>
        <p:spPr bwMode="auto">
          <a:xfrm>
            <a:off x="5105400" y="4714875"/>
            <a:ext cx="3276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oval" w="med" len="med"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266" name="Oval 59"/>
          <p:cNvSpPr>
            <a:spLocks noChangeArrowheads="1"/>
          </p:cNvSpPr>
          <p:nvPr/>
        </p:nvSpPr>
        <p:spPr bwMode="auto">
          <a:xfrm flipH="1">
            <a:off x="5943600" y="4572000"/>
            <a:ext cx="104775" cy="136525"/>
          </a:xfrm>
          <a:prstGeom prst="ellipse">
            <a:avLst/>
          </a:prstGeom>
          <a:solidFill>
            <a:srgbClr val="E2170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267" name="AutoShape 60"/>
          <p:cNvSpPr>
            <a:spLocks/>
          </p:cNvSpPr>
          <p:nvPr/>
        </p:nvSpPr>
        <p:spPr bwMode="auto">
          <a:xfrm rot="5400000">
            <a:off x="3619500" y="2933700"/>
            <a:ext cx="457200" cy="4191000"/>
          </a:xfrm>
          <a:prstGeom prst="rightBracket">
            <a:avLst>
              <a:gd name="adj" fmla="val 458333"/>
            </a:avLst>
          </a:prstGeom>
          <a:noFill/>
          <a:ln w="28575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268" name="Text Box 61"/>
          <p:cNvSpPr txBox="1">
            <a:spLocks noChangeArrowheads="1"/>
          </p:cNvSpPr>
          <p:nvPr/>
        </p:nvSpPr>
        <p:spPr bwMode="auto">
          <a:xfrm>
            <a:off x="4343400" y="2787650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ourier New" pitchFamily="-107" charset="0"/>
              </a:rPr>
              <a:t>2</a:t>
            </a:r>
            <a:r>
              <a:rPr lang="en-US" baseline="30000">
                <a:latin typeface="Courier New" pitchFamily="-107" charset="0"/>
              </a:rPr>
              <a:t>64</a:t>
            </a:r>
          </a:p>
        </p:txBody>
      </p:sp>
      <p:sp>
        <p:nvSpPr>
          <p:cNvPr id="53269" name="Text Box 62"/>
          <p:cNvSpPr txBox="1">
            <a:spLocks noChangeArrowheads="1"/>
          </p:cNvSpPr>
          <p:nvPr/>
        </p:nvSpPr>
        <p:spPr bwMode="auto">
          <a:xfrm>
            <a:off x="4343400" y="3321050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ourier New" pitchFamily="-107" charset="0"/>
              </a:rPr>
              <a:t>2</a:t>
            </a:r>
            <a:r>
              <a:rPr lang="en-US" baseline="30000">
                <a:latin typeface="Courier New" pitchFamily="-107" charset="0"/>
              </a:rPr>
              <a:t>64</a:t>
            </a:r>
          </a:p>
        </p:txBody>
      </p:sp>
      <p:sp>
        <p:nvSpPr>
          <p:cNvPr id="53270" name="Text Box 63"/>
          <p:cNvSpPr txBox="1">
            <a:spLocks noChangeArrowheads="1"/>
          </p:cNvSpPr>
          <p:nvPr/>
        </p:nvSpPr>
        <p:spPr bwMode="auto">
          <a:xfrm>
            <a:off x="4343400" y="3930650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ourier New" pitchFamily="-107" charset="0"/>
              </a:rPr>
              <a:t>2</a:t>
            </a:r>
            <a:r>
              <a:rPr lang="en-US" baseline="30000">
                <a:latin typeface="Courier New" pitchFamily="-107" charset="0"/>
              </a:rPr>
              <a:t>64</a:t>
            </a:r>
          </a:p>
        </p:txBody>
      </p:sp>
      <p:sp>
        <p:nvSpPr>
          <p:cNvPr id="53271" name="Text Box 64"/>
          <p:cNvSpPr txBox="1">
            <a:spLocks noChangeArrowheads="1"/>
          </p:cNvSpPr>
          <p:nvPr/>
        </p:nvSpPr>
        <p:spPr bwMode="auto">
          <a:xfrm>
            <a:off x="4343400" y="4464050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ourier New" pitchFamily="-107" charset="0"/>
              </a:rPr>
              <a:t>2</a:t>
            </a:r>
            <a:r>
              <a:rPr lang="en-US" baseline="30000">
                <a:latin typeface="Courier New" pitchFamily="-107" charset="0"/>
              </a:rPr>
              <a:t>64</a:t>
            </a:r>
          </a:p>
        </p:txBody>
      </p:sp>
      <p:sp>
        <p:nvSpPr>
          <p:cNvPr id="53272" name="Text Box 65"/>
          <p:cNvSpPr txBox="1">
            <a:spLocks noChangeArrowheads="1"/>
          </p:cNvSpPr>
          <p:nvPr/>
        </p:nvSpPr>
        <p:spPr bwMode="auto">
          <a:xfrm>
            <a:off x="8305800" y="2743200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ourier New" pitchFamily="-107" charset="0"/>
              </a:rPr>
              <a:t>2</a:t>
            </a:r>
            <a:r>
              <a:rPr lang="en-US" baseline="30000">
                <a:latin typeface="Courier New" pitchFamily="-107" charset="0"/>
              </a:rPr>
              <a:t>64</a:t>
            </a:r>
          </a:p>
        </p:txBody>
      </p:sp>
      <p:sp>
        <p:nvSpPr>
          <p:cNvPr id="53273" name="Text Box 66"/>
          <p:cNvSpPr txBox="1">
            <a:spLocks noChangeArrowheads="1"/>
          </p:cNvSpPr>
          <p:nvPr/>
        </p:nvSpPr>
        <p:spPr bwMode="auto">
          <a:xfrm>
            <a:off x="8305800" y="3276600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ourier New" pitchFamily="-107" charset="0"/>
              </a:rPr>
              <a:t>2</a:t>
            </a:r>
            <a:r>
              <a:rPr lang="en-US" baseline="30000">
                <a:latin typeface="Courier New" pitchFamily="-107" charset="0"/>
              </a:rPr>
              <a:t>64</a:t>
            </a:r>
          </a:p>
        </p:txBody>
      </p:sp>
      <p:sp>
        <p:nvSpPr>
          <p:cNvPr id="53274" name="Text Box 67"/>
          <p:cNvSpPr txBox="1">
            <a:spLocks noChangeArrowheads="1"/>
          </p:cNvSpPr>
          <p:nvPr/>
        </p:nvSpPr>
        <p:spPr bwMode="auto">
          <a:xfrm>
            <a:off x="8305800" y="3886200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ourier New" pitchFamily="-107" charset="0"/>
              </a:rPr>
              <a:t>2</a:t>
            </a:r>
            <a:r>
              <a:rPr lang="en-US" baseline="30000">
                <a:latin typeface="Courier New" pitchFamily="-107" charset="0"/>
              </a:rPr>
              <a:t>64</a:t>
            </a:r>
          </a:p>
        </p:txBody>
      </p:sp>
      <p:sp>
        <p:nvSpPr>
          <p:cNvPr id="53275" name="Text Box 68"/>
          <p:cNvSpPr txBox="1">
            <a:spLocks noChangeArrowheads="1"/>
          </p:cNvSpPr>
          <p:nvPr/>
        </p:nvSpPr>
        <p:spPr bwMode="auto">
          <a:xfrm>
            <a:off x="8305800" y="4419600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ourier New" pitchFamily="-107" charset="0"/>
              </a:rPr>
              <a:t>2</a:t>
            </a:r>
            <a:r>
              <a:rPr lang="en-US" baseline="30000">
                <a:latin typeface="Courier New" pitchFamily="-107" charset="0"/>
              </a:rPr>
              <a:t>64</a:t>
            </a:r>
          </a:p>
        </p:txBody>
      </p:sp>
      <p:sp>
        <p:nvSpPr>
          <p:cNvPr id="53276" name="Text Box 69"/>
          <p:cNvSpPr txBox="1">
            <a:spLocks noChangeArrowheads="1"/>
          </p:cNvSpPr>
          <p:nvPr/>
        </p:nvSpPr>
        <p:spPr bwMode="auto">
          <a:xfrm>
            <a:off x="2743200" y="5410200"/>
            <a:ext cx="3105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Courier New" pitchFamily="-107" charset="0"/>
              </a:rPr>
              <a:t>Are these equal?</a:t>
            </a:r>
          </a:p>
        </p:txBody>
      </p:sp>
      <p:sp>
        <p:nvSpPr>
          <p:cNvPr id="53278" name="Text Box 71"/>
          <p:cNvSpPr txBox="1">
            <a:spLocks noChangeArrowheads="1"/>
          </p:cNvSpPr>
          <p:nvPr/>
        </p:nvSpPr>
        <p:spPr bwMode="auto">
          <a:xfrm>
            <a:off x="1676400" y="4343400"/>
            <a:ext cx="3190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ea typeface="Arial" pitchFamily="-107" charset="0"/>
                <a:cs typeface="Arial" pitchFamily="-107" charset="0"/>
              </a:rPr>
              <a:t>A</a:t>
            </a:r>
          </a:p>
        </p:txBody>
      </p:sp>
      <p:sp>
        <p:nvSpPr>
          <p:cNvPr id="53279" name="Text Box 72"/>
          <p:cNvSpPr txBox="1">
            <a:spLocks noChangeArrowheads="1"/>
          </p:cNvSpPr>
          <p:nvPr/>
        </p:nvSpPr>
        <p:spPr bwMode="auto">
          <a:xfrm>
            <a:off x="6096000" y="4343400"/>
            <a:ext cx="3190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ea typeface="Arial" pitchFamily="-107" charset="0"/>
                <a:cs typeface="Arial" pitchFamily="-107" charset="0"/>
              </a:rPr>
              <a:t>B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/>
              <a:t>Test if </a:t>
            </a:r>
            <a:r>
              <a:rPr lang="en-US" sz="3200" dirty="0" smtClean="0"/>
              <a:t>Doc1 = Doc2</a:t>
            </a:r>
            <a:endParaRPr lang="en-US" sz="3200" dirty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143000" y="1819275"/>
            <a:ext cx="3276600" cy="3438525"/>
            <a:chOff x="720" y="1146"/>
            <a:chExt cx="2064" cy="2166"/>
          </a:xfrm>
        </p:grpSpPr>
        <p:sp>
          <p:nvSpPr>
            <p:cNvPr id="53294" name="Line 4"/>
            <p:cNvSpPr>
              <a:spLocks noChangeShapeType="1"/>
            </p:cNvSpPr>
            <p:nvPr/>
          </p:nvSpPr>
          <p:spPr bwMode="auto">
            <a:xfrm>
              <a:off x="720" y="1872"/>
              <a:ext cx="206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oval" w="med" len="med"/>
              <a:tailEnd type="triangle" w="med" len="med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95" name="Oval 5"/>
            <p:cNvSpPr>
              <a:spLocks noChangeArrowheads="1"/>
            </p:cNvSpPr>
            <p:nvPr/>
          </p:nvSpPr>
          <p:spPr bwMode="auto">
            <a:xfrm>
              <a:off x="1990" y="1788"/>
              <a:ext cx="80" cy="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96" name="Oval 6"/>
            <p:cNvSpPr>
              <a:spLocks noChangeArrowheads="1"/>
            </p:cNvSpPr>
            <p:nvPr/>
          </p:nvSpPr>
          <p:spPr bwMode="auto">
            <a:xfrm>
              <a:off x="2228" y="1788"/>
              <a:ext cx="80" cy="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97" name="Oval 7"/>
            <p:cNvSpPr>
              <a:spLocks noChangeArrowheads="1"/>
            </p:cNvSpPr>
            <p:nvPr/>
          </p:nvSpPr>
          <p:spPr bwMode="auto">
            <a:xfrm>
              <a:off x="1514" y="1788"/>
              <a:ext cx="79" cy="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98" name="Oval 8"/>
            <p:cNvSpPr>
              <a:spLocks noChangeArrowheads="1"/>
            </p:cNvSpPr>
            <p:nvPr/>
          </p:nvSpPr>
          <p:spPr bwMode="auto">
            <a:xfrm>
              <a:off x="1196" y="1788"/>
              <a:ext cx="80" cy="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99" name="Line 9"/>
            <p:cNvSpPr>
              <a:spLocks noChangeShapeType="1"/>
            </p:cNvSpPr>
            <p:nvPr/>
          </p:nvSpPr>
          <p:spPr bwMode="auto">
            <a:xfrm>
              <a:off x="720" y="2244"/>
              <a:ext cx="206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oval" w="med" len="med"/>
              <a:tailEnd type="triangle" w="med" len="med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00" name="Oval 10"/>
            <p:cNvSpPr>
              <a:spLocks noChangeArrowheads="1"/>
            </p:cNvSpPr>
            <p:nvPr/>
          </p:nvSpPr>
          <p:spPr bwMode="auto">
            <a:xfrm>
              <a:off x="1990" y="2160"/>
              <a:ext cx="80" cy="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01" name="Oval 11"/>
            <p:cNvSpPr>
              <a:spLocks noChangeArrowheads="1"/>
            </p:cNvSpPr>
            <p:nvPr/>
          </p:nvSpPr>
          <p:spPr bwMode="auto">
            <a:xfrm>
              <a:off x="2228" y="2160"/>
              <a:ext cx="80" cy="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02" name="Oval 12"/>
            <p:cNvSpPr>
              <a:spLocks noChangeArrowheads="1"/>
            </p:cNvSpPr>
            <p:nvPr/>
          </p:nvSpPr>
          <p:spPr bwMode="auto">
            <a:xfrm>
              <a:off x="1514" y="2160"/>
              <a:ext cx="79" cy="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03" name="Oval 13"/>
            <p:cNvSpPr>
              <a:spLocks noChangeArrowheads="1"/>
            </p:cNvSpPr>
            <p:nvPr/>
          </p:nvSpPr>
          <p:spPr bwMode="auto">
            <a:xfrm>
              <a:off x="1196" y="2160"/>
              <a:ext cx="80" cy="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04" name="Freeform 14"/>
            <p:cNvSpPr>
              <a:spLocks/>
            </p:cNvSpPr>
            <p:nvPr/>
          </p:nvSpPr>
          <p:spPr bwMode="auto">
            <a:xfrm>
              <a:off x="1196" y="2244"/>
              <a:ext cx="635" cy="168"/>
            </a:xfrm>
            <a:custGeom>
              <a:avLst/>
              <a:gdLst>
                <a:gd name="T0" fmla="*/ 0 w 384"/>
                <a:gd name="T1" fmla="*/ 0 h 96"/>
                <a:gd name="T2" fmla="*/ 1439 w 384"/>
                <a:gd name="T3" fmla="*/ 901 h 96"/>
                <a:gd name="T4" fmla="*/ 2871 w 384"/>
                <a:gd name="T5" fmla="*/ 0 h 96"/>
                <a:gd name="T6" fmla="*/ 0 60000 65536"/>
                <a:gd name="T7" fmla="*/ 0 60000 65536"/>
                <a:gd name="T8" fmla="*/ 0 60000 65536"/>
                <a:gd name="T9" fmla="*/ 0 w 384"/>
                <a:gd name="T10" fmla="*/ 0 h 96"/>
                <a:gd name="T11" fmla="*/ 384 w 384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4" h="96">
                  <a:moveTo>
                    <a:pt x="0" y="0"/>
                  </a:moveTo>
                  <a:cubicBezTo>
                    <a:pt x="64" y="48"/>
                    <a:pt x="128" y="96"/>
                    <a:pt x="192" y="96"/>
                  </a:cubicBezTo>
                  <a:cubicBezTo>
                    <a:pt x="256" y="96"/>
                    <a:pt x="320" y="48"/>
                    <a:pt x="384" y="0"/>
                  </a:cubicBezTo>
                </a:path>
              </a:pathLst>
            </a:custGeom>
            <a:noFill/>
            <a:ln w="9525">
              <a:solidFill>
                <a:srgbClr val="E21702"/>
              </a:solidFill>
              <a:round/>
              <a:headEnd/>
              <a:tailEnd type="triangle" w="med" len="med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05" name="Freeform 15"/>
            <p:cNvSpPr>
              <a:spLocks/>
            </p:cNvSpPr>
            <p:nvPr/>
          </p:nvSpPr>
          <p:spPr bwMode="auto">
            <a:xfrm flipH="1">
              <a:off x="1038" y="2244"/>
              <a:ext cx="952" cy="252"/>
            </a:xfrm>
            <a:custGeom>
              <a:avLst/>
              <a:gdLst>
                <a:gd name="T0" fmla="*/ 0 w 384"/>
                <a:gd name="T1" fmla="*/ 0 h 96"/>
                <a:gd name="T2" fmla="*/ 7252 w 384"/>
                <a:gd name="T3" fmla="*/ 4554 h 96"/>
                <a:gd name="T4" fmla="*/ 14506 w 384"/>
                <a:gd name="T5" fmla="*/ 0 h 96"/>
                <a:gd name="T6" fmla="*/ 0 60000 65536"/>
                <a:gd name="T7" fmla="*/ 0 60000 65536"/>
                <a:gd name="T8" fmla="*/ 0 60000 65536"/>
                <a:gd name="T9" fmla="*/ 0 w 384"/>
                <a:gd name="T10" fmla="*/ 0 h 96"/>
                <a:gd name="T11" fmla="*/ 384 w 384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4" h="96">
                  <a:moveTo>
                    <a:pt x="0" y="0"/>
                  </a:moveTo>
                  <a:cubicBezTo>
                    <a:pt x="64" y="48"/>
                    <a:pt x="128" y="96"/>
                    <a:pt x="192" y="96"/>
                  </a:cubicBezTo>
                  <a:cubicBezTo>
                    <a:pt x="256" y="96"/>
                    <a:pt x="320" y="48"/>
                    <a:pt x="384" y="0"/>
                  </a:cubicBezTo>
                </a:path>
              </a:pathLst>
            </a:custGeom>
            <a:noFill/>
            <a:ln w="9525">
              <a:solidFill>
                <a:srgbClr val="E21702"/>
              </a:solidFill>
              <a:round/>
              <a:headEnd/>
              <a:tailEnd type="triangle" w="med" len="med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06" name="Oval 16"/>
            <p:cNvSpPr>
              <a:spLocks noChangeArrowheads="1"/>
            </p:cNvSpPr>
            <p:nvPr/>
          </p:nvSpPr>
          <p:spPr bwMode="auto">
            <a:xfrm>
              <a:off x="1038" y="2160"/>
              <a:ext cx="79" cy="84"/>
            </a:xfrm>
            <a:prstGeom prst="ellipse">
              <a:avLst/>
            </a:prstGeom>
            <a:solidFill>
              <a:srgbClr val="E2170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07" name="Oval 17"/>
            <p:cNvSpPr>
              <a:spLocks noChangeArrowheads="1"/>
            </p:cNvSpPr>
            <p:nvPr/>
          </p:nvSpPr>
          <p:spPr bwMode="auto">
            <a:xfrm>
              <a:off x="1752" y="2160"/>
              <a:ext cx="79" cy="84"/>
            </a:xfrm>
            <a:prstGeom prst="ellipse">
              <a:avLst/>
            </a:prstGeom>
            <a:solidFill>
              <a:srgbClr val="E2170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08" name="Freeform 18"/>
            <p:cNvSpPr>
              <a:spLocks/>
            </p:cNvSpPr>
            <p:nvPr/>
          </p:nvSpPr>
          <p:spPr bwMode="auto">
            <a:xfrm>
              <a:off x="1514" y="2244"/>
              <a:ext cx="952" cy="168"/>
            </a:xfrm>
            <a:custGeom>
              <a:avLst/>
              <a:gdLst>
                <a:gd name="T0" fmla="*/ 0 w 384"/>
                <a:gd name="T1" fmla="*/ 0 h 96"/>
                <a:gd name="T2" fmla="*/ 7252 w 384"/>
                <a:gd name="T3" fmla="*/ 901 h 96"/>
                <a:gd name="T4" fmla="*/ 14506 w 384"/>
                <a:gd name="T5" fmla="*/ 0 h 96"/>
                <a:gd name="T6" fmla="*/ 0 60000 65536"/>
                <a:gd name="T7" fmla="*/ 0 60000 65536"/>
                <a:gd name="T8" fmla="*/ 0 60000 65536"/>
                <a:gd name="T9" fmla="*/ 0 w 384"/>
                <a:gd name="T10" fmla="*/ 0 h 96"/>
                <a:gd name="T11" fmla="*/ 384 w 384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4" h="96">
                  <a:moveTo>
                    <a:pt x="0" y="0"/>
                  </a:moveTo>
                  <a:cubicBezTo>
                    <a:pt x="64" y="48"/>
                    <a:pt x="128" y="96"/>
                    <a:pt x="192" y="96"/>
                  </a:cubicBezTo>
                  <a:cubicBezTo>
                    <a:pt x="256" y="96"/>
                    <a:pt x="320" y="48"/>
                    <a:pt x="384" y="0"/>
                  </a:cubicBezTo>
                </a:path>
              </a:pathLst>
            </a:custGeom>
            <a:noFill/>
            <a:ln w="9525">
              <a:solidFill>
                <a:srgbClr val="E21702"/>
              </a:solidFill>
              <a:round/>
              <a:headEnd/>
              <a:tailEnd type="triangle" w="med" len="med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09" name="Oval 19"/>
            <p:cNvSpPr>
              <a:spLocks noChangeArrowheads="1"/>
            </p:cNvSpPr>
            <p:nvPr/>
          </p:nvSpPr>
          <p:spPr bwMode="auto">
            <a:xfrm>
              <a:off x="2466" y="2160"/>
              <a:ext cx="80" cy="84"/>
            </a:xfrm>
            <a:prstGeom prst="ellipse">
              <a:avLst/>
            </a:prstGeom>
            <a:solidFill>
              <a:srgbClr val="E2170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10" name="Freeform 20"/>
            <p:cNvSpPr>
              <a:spLocks/>
            </p:cNvSpPr>
            <p:nvPr/>
          </p:nvSpPr>
          <p:spPr bwMode="auto">
            <a:xfrm flipH="1">
              <a:off x="1355" y="2244"/>
              <a:ext cx="873" cy="252"/>
            </a:xfrm>
            <a:custGeom>
              <a:avLst/>
              <a:gdLst>
                <a:gd name="T0" fmla="*/ 0 w 384"/>
                <a:gd name="T1" fmla="*/ 0 h 96"/>
                <a:gd name="T2" fmla="*/ 5133 w 384"/>
                <a:gd name="T3" fmla="*/ 4554 h 96"/>
                <a:gd name="T4" fmla="*/ 10260 w 384"/>
                <a:gd name="T5" fmla="*/ 0 h 96"/>
                <a:gd name="T6" fmla="*/ 0 60000 65536"/>
                <a:gd name="T7" fmla="*/ 0 60000 65536"/>
                <a:gd name="T8" fmla="*/ 0 60000 65536"/>
                <a:gd name="T9" fmla="*/ 0 w 384"/>
                <a:gd name="T10" fmla="*/ 0 h 96"/>
                <a:gd name="T11" fmla="*/ 384 w 384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4" h="96">
                  <a:moveTo>
                    <a:pt x="0" y="0"/>
                  </a:moveTo>
                  <a:cubicBezTo>
                    <a:pt x="64" y="48"/>
                    <a:pt x="128" y="96"/>
                    <a:pt x="192" y="96"/>
                  </a:cubicBezTo>
                  <a:cubicBezTo>
                    <a:pt x="256" y="96"/>
                    <a:pt x="320" y="48"/>
                    <a:pt x="384" y="0"/>
                  </a:cubicBezTo>
                </a:path>
              </a:pathLst>
            </a:custGeom>
            <a:noFill/>
            <a:ln w="9525">
              <a:solidFill>
                <a:srgbClr val="E21702"/>
              </a:solidFill>
              <a:round/>
              <a:headEnd/>
              <a:tailEnd type="triangle" w="med" len="med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11" name="Oval 21"/>
            <p:cNvSpPr>
              <a:spLocks noChangeArrowheads="1"/>
            </p:cNvSpPr>
            <p:nvPr/>
          </p:nvSpPr>
          <p:spPr bwMode="auto">
            <a:xfrm>
              <a:off x="1355" y="2160"/>
              <a:ext cx="79" cy="84"/>
            </a:xfrm>
            <a:prstGeom prst="ellipse">
              <a:avLst/>
            </a:prstGeom>
            <a:solidFill>
              <a:srgbClr val="E2170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12" name="Line 22"/>
            <p:cNvSpPr>
              <a:spLocks noChangeShapeType="1"/>
            </p:cNvSpPr>
            <p:nvPr/>
          </p:nvSpPr>
          <p:spPr bwMode="auto">
            <a:xfrm>
              <a:off x="720" y="2640"/>
              <a:ext cx="206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oval" w="med" len="med"/>
              <a:tailEnd type="triangle" w="med" len="med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13" name="Oval 23"/>
            <p:cNvSpPr>
              <a:spLocks noChangeArrowheads="1"/>
            </p:cNvSpPr>
            <p:nvPr/>
          </p:nvSpPr>
          <p:spPr bwMode="auto">
            <a:xfrm>
              <a:off x="1038" y="2556"/>
              <a:ext cx="79" cy="84"/>
            </a:xfrm>
            <a:prstGeom prst="ellipse">
              <a:avLst/>
            </a:prstGeom>
            <a:solidFill>
              <a:srgbClr val="E2170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14" name="Oval 24"/>
            <p:cNvSpPr>
              <a:spLocks noChangeArrowheads="1"/>
            </p:cNvSpPr>
            <p:nvPr/>
          </p:nvSpPr>
          <p:spPr bwMode="auto">
            <a:xfrm>
              <a:off x="1752" y="2556"/>
              <a:ext cx="79" cy="84"/>
            </a:xfrm>
            <a:prstGeom prst="ellipse">
              <a:avLst/>
            </a:prstGeom>
            <a:solidFill>
              <a:srgbClr val="E2170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15" name="Oval 25"/>
            <p:cNvSpPr>
              <a:spLocks noChangeArrowheads="1"/>
            </p:cNvSpPr>
            <p:nvPr/>
          </p:nvSpPr>
          <p:spPr bwMode="auto">
            <a:xfrm>
              <a:off x="2466" y="2556"/>
              <a:ext cx="80" cy="84"/>
            </a:xfrm>
            <a:prstGeom prst="ellipse">
              <a:avLst/>
            </a:prstGeom>
            <a:solidFill>
              <a:srgbClr val="E2170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16" name="Oval 26"/>
            <p:cNvSpPr>
              <a:spLocks noChangeArrowheads="1"/>
            </p:cNvSpPr>
            <p:nvPr/>
          </p:nvSpPr>
          <p:spPr bwMode="auto">
            <a:xfrm>
              <a:off x="1355" y="2556"/>
              <a:ext cx="79" cy="84"/>
            </a:xfrm>
            <a:prstGeom prst="ellipse">
              <a:avLst/>
            </a:prstGeom>
            <a:solidFill>
              <a:srgbClr val="E2170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17" name="Line 27"/>
            <p:cNvSpPr>
              <a:spLocks noChangeShapeType="1"/>
            </p:cNvSpPr>
            <p:nvPr/>
          </p:nvSpPr>
          <p:spPr bwMode="auto">
            <a:xfrm>
              <a:off x="720" y="1344"/>
              <a:ext cx="0" cy="1968"/>
            </a:xfrm>
            <a:prstGeom prst="line">
              <a:avLst/>
            </a:prstGeom>
            <a:noFill/>
            <a:ln w="9525" cap="rnd">
              <a:solidFill>
                <a:srgbClr val="808080"/>
              </a:solidFill>
              <a:prstDash val="sysDot"/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18" name="Line 28"/>
            <p:cNvSpPr>
              <a:spLocks noChangeShapeType="1"/>
            </p:cNvSpPr>
            <p:nvPr/>
          </p:nvSpPr>
          <p:spPr bwMode="auto">
            <a:xfrm>
              <a:off x="720" y="2976"/>
              <a:ext cx="206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oval" w="med" len="med"/>
              <a:tailEnd type="triangle" w="med" len="med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19" name="Oval 29"/>
            <p:cNvSpPr>
              <a:spLocks noChangeArrowheads="1"/>
            </p:cNvSpPr>
            <p:nvPr/>
          </p:nvSpPr>
          <p:spPr bwMode="auto">
            <a:xfrm>
              <a:off x="1038" y="2892"/>
              <a:ext cx="79" cy="84"/>
            </a:xfrm>
            <a:prstGeom prst="ellipse">
              <a:avLst/>
            </a:prstGeom>
            <a:solidFill>
              <a:srgbClr val="E2170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20" name="Text Box 30"/>
            <p:cNvSpPr txBox="1">
              <a:spLocks noChangeArrowheads="1"/>
            </p:cNvSpPr>
            <p:nvPr/>
          </p:nvSpPr>
          <p:spPr bwMode="auto">
            <a:xfrm>
              <a:off x="1046" y="1146"/>
              <a:ext cx="126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latin typeface="Courier New" pitchFamily="-107" charset="0"/>
                </a:rPr>
                <a:t>Document 1</a:t>
              </a:r>
            </a:p>
          </p:txBody>
        </p:sp>
      </p:grpSp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5105400" y="3352800"/>
            <a:ext cx="3276600" cy="542925"/>
            <a:chOff x="3216" y="2112"/>
            <a:chExt cx="2064" cy="342"/>
          </a:xfrm>
        </p:grpSpPr>
        <p:sp>
          <p:nvSpPr>
            <p:cNvPr id="53280" name="Line 32"/>
            <p:cNvSpPr>
              <a:spLocks noChangeShapeType="1"/>
            </p:cNvSpPr>
            <p:nvPr/>
          </p:nvSpPr>
          <p:spPr bwMode="auto">
            <a:xfrm>
              <a:off x="3216" y="2202"/>
              <a:ext cx="206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oval" w="med" len="med"/>
              <a:tailEnd type="triangle" w="med" len="med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" name="Group 33"/>
            <p:cNvGrpSpPr>
              <a:grpSpLocks/>
            </p:cNvGrpSpPr>
            <p:nvPr/>
          </p:nvGrpSpPr>
          <p:grpSpPr bwMode="auto">
            <a:xfrm flipH="1">
              <a:off x="3744" y="2112"/>
              <a:ext cx="1248" cy="342"/>
              <a:chOff x="3534" y="2118"/>
              <a:chExt cx="1508" cy="336"/>
            </a:xfrm>
          </p:grpSpPr>
          <p:sp>
            <p:nvSpPr>
              <p:cNvPr id="53282" name="Oval 34"/>
              <p:cNvSpPr>
                <a:spLocks noChangeArrowheads="1"/>
              </p:cNvSpPr>
              <p:nvPr/>
            </p:nvSpPr>
            <p:spPr bwMode="auto">
              <a:xfrm>
                <a:off x="4486" y="2118"/>
                <a:ext cx="80" cy="8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283" name="Oval 35"/>
              <p:cNvSpPr>
                <a:spLocks noChangeArrowheads="1"/>
              </p:cNvSpPr>
              <p:nvPr/>
            </p:nvSpPr>
            <p:spPr bwMode="auto">
              <a:xfrm>
                <a:off x="4724" y="2118"/>
                <a:ext cx="80" cy="8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284" name="Oval 36"/>
              <p:cNvSpPr>
                <a:spLocks noChangeArrowheads="1"/>
              </p:cNvSpPr>
              <p:nvPr/>
            </p:nvSpPr>
            <p:spPr bwMode="auto">
              <a:xfrm>
                <a:off x="4010" y="2118"/>
                <a:ext cx="79" cy="8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285" name="Oval 37"/>
              <p:cNvSpPr>
                <a:spLocks noChangeArrowheads="1"/>
              </p:cNvSpPr>
              <p:nvPr/>
            </p:nvSpPr>
            <p:spPr bwMode="auto">
              <a:xfrm>
                <a:off x="3692" y="2118"/>
                <a:ext cx="80" cy="8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286" name="Freeform 38"/>
              <p:cNvSpPr>
                <a:spLocks/>
              </p:cNvSpPr>
              <p:nvPr/>
            </p:nvSpPr>
            <p:spPr bwMode="auto">
              <a:xfrm>
                <a:off x="3692" y="2202"/>
                <a:ext cx="635" cy="168"/>
              </a:xfrm>
              <a:custGeom>
                <a:avLst/>
                <a:gdLst>
                  <a:gd name="T0" fmla="*/ 0 w 384"/>
                  <a:gd name="T1" fmla="*/ 0 h 96"/>
                  <a:gd name="T2" fmla="*/ 1439 w 384"/>
                  <a:gd name="T3" fmla="*/ 901 h 96"/>
                  <a:gd name="T4" fmla="*/ 2871 w 384"/>
                  <a:gd name="T5" fmla="*/ 0 h 96"/>
                  <a:gd name="T6" fmla="*/ 0 60000 65536"/>
                  <a:gd name="T7" fmla="*/ 0 60000 65536"/>
                  <a:gd name="T8" fmla="*/ 0 60000 65536"/>
                  <a:gd name="T9" fmla="*/ 0 w 384"/>
                  <a:gd name="T10" fmla="*/ 0 h 96"/>
                  <a:gd name="T11" fmla="*/ 384 w 384"/>
                  <a:gd name="T12" fmla="*/ 96 h 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4" h="96">
                    <a:moveTo>
                      <a:pt x="0" y="0"/>
                    </a:moveTo>
                    <a:cubicBezTo>
                      <a:pt x="64" y="48"/>
                      <a:pt x="128" y="96"/>
                      <a:pt x="192" y="96"/>
                    </a:cubicBezTo>
                    <a:cubicBezTo>
                      <a:pt x="256" y="96"/>
                      <a:pt x="320" y="48"/>
                      <a:pt x="384" y="0"/>
                    </a:cubicBezTo>
                  </a:path>
                </a:pathLst>
              </a:custGeom>
              <a:noFill/>
              <a:ln w="9525">
                <a:solidFill>
                  <a:srgbClr val="E21702"/>
                </a:solidFill>
                <a:round/>
                <a:headEnd/>
                <a:tailEnd type="triangle" w="med" len="med"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287" name="Freeform 39"/>
              <p:cNvSpPr>
                <a:spLocks/>
              </p:cNvSpPr>
              <p:nvPr/>
            </p:nvSpPr>
            <p:spPr bwMode="auto">
              <a:xfrm flipH="1">
                <a:off x="3534" y="2202"/>
                <a:ext cx="952" cy="252"/>
              </a:xfrm>
              <a:custGeom>
                <a:avLst/>
                <a:gdLst>
                  <a:gd name="T0" fmla="*/ 0 w 384"/>
                  <a:gd name="T1" fmla="*/ 0 h 96"/>
                  <a:gd name="T2" fmla="*/ 7252 w 384"/>
                  <a:gd name="T3" fmla="*/ 4554 h 96"/>
                  <a:gd name="T4" fmla="*/ 14506 w 384"/>
                  <a:gd name="T5" fmla="*/ 0 h 96"/>
                  <a:gd name="T6" fmla="*/ 0 60000 65536"/>
                  <a:gd name="T7" fmla="*/ 0 60000 65536"/>
                  <a:gd name="T8" fmla="*/ 0 60000 65536"/>
                  <a:gd name="T9" fmla="*/ 0 w 384"/>
                  <a:gd name="T10" fmla="*/ 0 h 96"/>
                  <a:gd name="T11" fmla="*/ 384 w 384"/>
                  <a:gd name="T12" fmla="*/ 96 h 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4" h="96">
                    <a:moveTo>
                      <a:pt x="0" y="0"/>
                    </a:moveTo>
                    <a:cubicBezTo>
                      <a:pt x="64" y="48"/>
                      <a:pt x="128" y="96"/>
                      <a:pt x="192" y="96"/>
                    </a:cubicBezTo>
                    <a:cubicBezTo>
                      <a:pt x="256" y="96"/>
                      <a:pt x="320" y="48"/>
                      <a:pt x="384" y="0"/>
                    </a:cubicBezTo>
                  </a:path>
                </a:pathLst>
              </a:custGeom>
              <a:noFill/>
              <a:ln w="9525">
                <a:solidFill>
                  <a:srgbClr val="E21702"/>
                </a:solidFill>
                <a:round/>
                <a:headEnd/>
                <a:tailEnd type="triangle" w="med" len="med"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288" name="Oval 40"/>
              <p:cNvSpPr>
                <a:spLocks noChangeArrowheads="1"/>
              </p:cNvSpPr>
              <p:nvPr/>
            </p:nvSpPr>
            <p:spPr bwMode="auto">
              <a:xfrm>
                <a:off x="3534" y="2118"/>
                <a:ext cx="79" cy="84"/>
              </a:xfrm>
              <a:prstGeom prst="ellipse">
                <a:avLst/>
              </a:prstGeom>
              <a:solidFill>
                <a:srgbClr val="E2170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289" name="Oval 41"/>
              <p:cNvSpPr>
                <a:spLocks noChangeArrowheads="1"/>
              </p:cNvSpPr>
              <p:nvPr/>
            </p:nvSpPr>
            <p:spPr bwMode="auto">
              <a:xfrm>
                <a:off x="4248" y="2118"/>
                <a:ext cx="79" cy="84"/>
              </a:xfrm>
              <a:prstGeom prst="ellipse">
                <a:avLst/>
              </a:prstGeom>
              <a:solidFill>
                <a:srgbClr val="E2170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290" name="Freeform 42"/>
              <p:cNvSpPr>
                <a:spLocks/>
              </p:cNvSpPr>
              <p:nvPr/>
            </p:nvSpPr>
            <p:spPr bwMode="auto">
              <a:xfrm>
                <a:off x="4010" y="2202"/>
                <a:ext cx="952" cy="168"/>
              </a:xfrm>
              <a:custGeom>
                <a:avLst/>
                <a:gdLst>
                  <a:gd name="T0" fmla="*/ 0 w 384"/>
                  <a:gd name="T1" fmla="*/ 0 h 96"/>
                  <a:gd name="T2" fmla="*/ 7252 w 384"/>
                  <a:gd name="T3" fmla="*/ 901 h 96"/>
                  <a:gd name="T4" fmla="*/ 14506 w 384"/>
                  <a:gd name="T5" fmla="*/ 0 h 96"/>
                  <a:gd name="T6" fmla="*/ 0 60000 65536"/>
                  <a:gd name="T7" fmla="*/ 0 60000 65536"/>
                  <a:gd name="T8" fmla="*/ 0 60000 65536"/>
                  <a:gd name="T9" fmla="*/ 0 w 384"/>
                  <a:gd name="T10" fmla="*/ 0 h 96"/>
                  <a:gd name="T11" fmla="*/ 384 w 384"/>
                  <a:gd name="T12" fmla="*/ 96 h 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4" h="96">
                    <a:moveTo>
                      <a:pt x="0" y="0"/>
                    </a:moveTo>
                    <a:cubicBezTo>
                      <a:pt x="64" y="48"/>
                      <a:pt x="128" y="96"/>
                      <a:pt x="192" y="96"/>
                    </a:cubicBezTo>
                    <a:cubicBezTo>
                      <a:pt x="256" y="96"/>
                      <a:pt x="320" y="48"/>
                      <a:pt x="384" y="0"/>
                    </a:cubicBezTo>
                  </a:path>
                </a:pathLst>
              </a:custGeom>
              <a:noFill/>
              <a:ln w="9525">
                <a:solidFill>
                  <a:srgbClr val="E21702"/>
                </a:solidFill>
                <a:round/>
                <a:headEnd/>
                <a:tailEnd type="triangle" w="med" len="med"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291" name="Oval 43"/>
              <p:cNvSpPr>
                <a:spLocks noChangeArrowheads="1"/>
              </p:cNvSpPr>
              <p:nvPr/>
            </p:nvSpPr>
            <p:spPr bwMode="auto">
              <a:xfrm>
                <a:off x="4962" y="2118"/>
                <a:ext cx="80" cy="84"/>
              </a:xfrm>
              <a:prstGeom prst="ellipse">
                <a:avLst/>
              </a:prstGeom>
              <a:solidFill>
                <a:srgbClr val="E2170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292" name="Freeform 44"/>
              <p:cNvSpPr>
                <a:spLocks/>
              </p:cNvSpPr>
              <p:nvPr/>
            </p:nvSpPr>
            <p:spPr bwMode="auto">
              <a:xfrm flipH="1">
                <a:off x="3851" y="2202"/>
                <a:ext cx="873" cy="252"/>
              </a:xfrm>
              <a:custGeom>
                <a:avLst/>
                <a:gdLst>
                  <a:gd name="T0" fmla="*/ 0 w 384"/>
                  <a:gd name="T1" fmla="*/ 0 h 96"/>
                  <a:gd name="T2" fmla="*/ 5133 w 384"/>
                  <a:gd name="T3" fmla="*/ 4554 h 96"/>
                  <a:gd name="T4" fmla="*/ 10260 w 384"/>
                  <a:gd name="T5" fmla="*/ 0 h 96"/>
                  <a:gd name="T6" fmla="*/ 0 60000 65536"/>
                  <a:gd name="T7" fmla="*/ 0 60000 65536"/>
                  <a:gd name="T8" fmla="*/ 0 60000 65536"/>
                  <a:gd name="T9" fmla="*/ 0 w 384"/>
                  <a:gd name="T10" fmla="*/ 0 h 96"/>
                  <a:gd name="T11" fmla="*/ 384 w 384"/>
                  <a:gd name="T12" fmla="*/ 96 h 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4" h="96">
                    <a:moveTo>
                      <a:pt x="0" y="0"/>
                    </a:moveTo>
                    <a:cubicBezTo>
                      <a:pt x="64" y="48"/>
                      <a:pt x="128" y="96"/>
                      <a:pt x="192" y="96"/>
                    </a:cubicBezTo>
                    <a:cubicBezTo>
                      <a:pt x="256" y="96"/>
                      <a:pt x="320" y="48"/>
                      <a:pt x="384" y="0"/>
                    </a:cubicBezTo>
                  </a:path>
                </a:pathLst>
              </a:custGeom>
              <a:noFill/>
              <a:ln w="9525">
                <a:solidFill>
                  <a:srgbClr val="E21702"/>
                </a:solidFill>
                <a:round/>
                <a:headEnd/>
                <a:tailEnd type="triangle" w="med" len="med"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293" name="Oval 45"/>
              <p:cNvSpPr>
                <a:spLocks noChangeArrowheads="1"/>
              </p:cNvSpPr>
              <p:nvPr/>
            </p:nvSpPr>
            <p:spPr bwMode="auto">
              <a:xfrm>
                <a:off x="3851" y="2118"/>
                <a:ext cx="79" cy="84"/>
              </a:xfrm>
              <a:prstGeom prst="ellipse">
                <a:avLst/>
              </a:prstGeom>
              <a:solidFill>
                <a:srgbClr val="E2170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53253" name="Line 46"/>
          <p:cNvSpPr>
            <a:spLocks noChangeShapeType="1"/>
          </p:cNvSpPr>
          <p:nvPr/>
        </p:nvSpPr>
        <p:spPr bwMode="auto">
          <a:xfrm>
            <a:off x="5105400" y="2066925"/>
            <a:ext cx="0" cy="3124200"/>
          </a:xfrm>
          <a:prstGeom prst="line">
            <a:avLst/>
          </a:prstGeom>
          <a:noFill/>
          <a:ln w="9525" cap="rnd">
            <a:solidFill>
              <a:srgbClr val="808080"/>
            </a:solidFill>
            <a:prstDash val="sysDot"/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254" name="Text Box 47"/>
          <p:cNvSpPr txBox="1">
            <a:spLocks noChangeArrowheads="1"/>
          </p:cNvSpPr>
          <p:nvPr/>
        </p:nvSpPr>
        <p:spPr bwMode="auto">
          <a:xfrm>
            <a:off x="5622925" y="1752600"/>
            <a:ext cx="2009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Courier New" pitchFamily="-107" charset="0"/>
              </a:rPr>
              <a:t>Document 2</a:t>
            </a:r>
          </a:p>
        </p:txBody>
      </p:sp>
      <p:sp>
        <p:nvSpPr>
          <p:cNvPr id="53255" name="Line 48"/>
          <p:cNvSpPr>
            <a:spLocks noChangeShapeType="1"/>
          </p:cNvSpPr>
          <p:nvPr/>
        </p:nvSpPr>
        <p:spPr bwMode="auto">
          <a:xfrm>
            <a:off x="5105400" y="2962275"/>
            <a:ext cx="3276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oval" w="med" len="med"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256" name="Oval 49"/>
          <p:cNvSpPr>
            <a:spLocks noChangeArrowheads="1"/>
          </p:cNvSpPr>
          <p:nvPr/>
        </p:nvSpPr>
        <p:spPr bwMode="auto">
          <a:xfrm flipH="1">
            <a:off x="6569075" y="2819400"/>
            <a:ext cx="104775" cy="1365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257" name="Oval 50"/>
          <p:cNvSpPr>
            <a:spLocks noChangeArrowheads="1"/>
          </p:cNvSpPr>
          <p:nvPr/>
        </p:nvSpPr>
        <p:spPr bwMode="auto">
          <a:xfrm flipH="1">
            <a:off x="6256338" y="2819400"/>
            <a:ext cx="104775" cy="1365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258" name="Oval 51"/>
          <p:cNvSpPr>
            <a:spLocks noChangeArrowheads="1"/>
          </p:cNvSpPr>
          <p:nvPr/>
        </p:nvSpPr>
        <p:spPr bwMode="auto">
          <a:xfrm flipH="1">
            <a:off x="7196138" y="2819400"/>
            <a:ext cx="103187" cy="1365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259" name="Oval 52"/>
          <p:cNvSpPr>
            <a:spLocks noChangeArrowheads="1"/>
          </p:cNvSpPr>
          <p:nvPr/>
        </p:nvSpPr>
        <p:spPr bwMode="auto">
          <a:xfrm flipH="1">
            <a:off x="7612063" y="2819400"/>
            <a:ext cx="104775" cy="1365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260" name="Line 53"/>
          <p:cNvSpPr>
            <a:spLocks noChangeShapeType="1"/>
          </p:cNvSpPr>
          <p:nvPr/>
        </p:nvSpPr>
        <p:spPr bwMode="auto">
          <a:xfrm>
            <a:off x="5105400" y="4181475"/>
            <a:ext cx="3276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oval" w="med" len="med"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261" name="Oval 54"/>
          <p:cNvSpPr>
            <a:spLocks noChangeArrowheads="1"/>
          </p:cNvSpPr>
          <p:nvPr/>
        </p:nvSpPr>
        <p:spPr bwMode="auto">
          <a:xfrm flipH="1">
            <a:off x="7821613" y="4038600"/>
            <a:ext cx="103187" cy="136525"/>
          </a:xfrm>
          <a:prstGeom prst="ellipse">
            <a:avLst/>
          </a:prstGeom>
          <a:solidFill>
            <a:srgbClr val="E2170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262" name="Oval 55"/>
          <p:cNvSpPr>
            <a:spLocks noChangeArrowheads="1"/>
          </p:cNvSpPr>
          <p:nvPr/>
        </p:nvSpPr>
        <p:spPr bwMode="auto">
          <a:xfrm flipH="1">
            <a:off x="6883400" y="4038600"/>
            <a:ext cx="103188" cy="136525"/>
          </a:xfrm>
          <a:prstGeom prst="ellipse">
            <a:avLst/>
          </a:prstGeom>
          <a:solidFill>
            <a:srgbClr val="E2170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263" name="Oval 56"/>
          <p:cNvSpPr>
            <a:spLocks noChangeArrowheads="1"/>
          </p:cNvSpPr>
          <p:nvPr/>
        </p:nvSpPr>
        <p:spPr bwMode="auto">
          <a:xfrm flipH="1">
            <a:off x="5943600" y="4038600"/>
            <a:ext cx="104775" cy="136525"/>
          </a:xfrm>
          <a:prstGeom prst="ellipse">
            <a:avLst/>
          </a:prstGeom>
          <a:solidFill>
            <a:srgbClr val="E2170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264" name="Oval 57"/>
          <p:cNvSpPr>
            <a:spLocks noChangeArrowheads="1"/>
          </p:cNvSpPr>
          <p:nvPr/>
        </p:nvSpPr>
        <p:spPr bwMode="auto">
          <a:xfrm flipH="1">
            <a:off x="7404100" y="4038600"/>
            <a:ext cx="104775" cy="136525"/>
          </a:xfrm>
          <a:prstGeom prst="ellipse">
            <a:avLst/>
          </a:prstGeom>
          <a:solidFill>
            <a:srgbClr val="E2170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265" name="Line 58"/>
          <p:cNvSpPr>
            <a:spLocks noChangeShapeType="1"/>
          </p:cNvSpPr>
          <p:nvPr/>
        </p:nvSpPr>
        <p:spPr bwMode="auto">
          <a:xfrm>
            <a:off x="5105400" y="4714875"/>
            <a:ext cx="3276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oval" w="med" len="med"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266" name="Oval 59"/>
          <p:cNvSpPr>
            <a:spLocks noChangeArrowheads="1"/>
          </p:cNvSpPr>
          <p:nvPr/>
        </p:nvSpPr>
        <p:spPr bwMode="auto">
          <a:xfrm flipH="1">
            <a:off x="5943600" y="4572000"/>
            <a:ext cx="104775" cy="136525"/>
          </a:xfrm>
          <a:prstGeom prst="ellipse">
            <a:avLst/>
          </a:prstGeom>
          <a:solidFill>
            <a:srgbClr val="E2170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267" name="AutoShape 60"/>
          <p:cNvSpPr>
            <a:spLocks/>
          </p:cNvSpPr>
          <p:nvPr/>
        </p:nvSpPr>
        <p:spPr bwMode="auto">
          <a:xfrm rot="5400000">
            <a:off x="3619500" y="2933700"/>
            <a:ext cx="457200" cy="4191000"/>
          </a:xfrm>
          <a:prstGeom prst="rightBracket">
            <a:avLst>
              <a:gd name="adj" fmla="val 458333"/>
            </a:avLst>
          </a:prstGeom>
          <a:noFill/>
          <a:ln w="28575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268" name="Text Box 61"/>
          <p:cNvSpPr txBox="1">
            <a:spLocks noChangeArrowheads="1"/>
          </p:cNvSpPr>
          <p:nvPr/>
        </p:nvSpPr>
        <p:spPr bwMode="auto">
          <a:xfrm>
            <a:off x="4343400" y="2787650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ourier New" pitchFamily="-107" charset="0"/>
              </a:rPr>
              <a:t>2</a:t>
            </a:r>
            <a:r>
              <a:rPr lang="en-US" baseline="30000">
                <a:latin typeface="Courier New" pitchFamily="-107" charset="0"/>
              </a:rPr>
              <a:t>64</a:t>
            </a:r>
          </a:p>
        </p:txBody>
      </p:sp>
      <p:sp>
        <p:nvSpPr>
          <p:cNvPr id="53269" name="Text Box 62"/>
          <p:cNvSpPr txBox="1">
            <a:spLocks noChangeArrowheads="1"/>
          </p:cNvSpPr>
          <p:nvPr/>
        </p:nvSpPr>
        <p:spPr bwMode="auto">
          <a:xfrm>
            <a:off x="4343400" y="3321050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ourier New" pitchFamily="-107" charset="0"/>
              </a:rPr>
              <a:t>2</a:t>
            </a:r>
            <a:r>
              <a:rPr lang="en-US" baseline="30000">
                <a:latin typeface="Courier New" pitchFamily="-107" charset="0"/>
              </a:rPr>
              <a:t>64</a:t>
            </a:r>
          </a:p>
        </p:txBody>
      </p:sp>
      <p:sp>
        <p:nvSpPr>
          <p:cNvPr id="53270" name="Text Box 63"/>
          <p:cNvSpPr txBox="1">
            <a:spLocks noChangeArrowheads="1"/>
          </p:cNvSpPr>
          <p:nvPr/>
        </p:nvSpPr>
        <p:spPr bwMode="auto">
          <a:xfrm>
            <a:off x="4343400" y="3930650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ourier New" pitchFamily="-107" charset="0"/>
              </a:rPr>
              <a:t>2</a:t>
            </a:r>
            <a:r>
              <a:rPr lang="en-US" baseline="30000">
                <a:latin typeface="Courier New" pitchFamily="-107" charset="0"/>
              </a:rPr>
              <a:t>64</a:t>
            </a:r>
          </a:p>
        </p:txBody>
      </p:sp>
      <p:sp>
        <p:nvSpPr>
          <p:cNvPr id="53271" name="Text Box 64"/>
          <p:cNvSpPr txBox="1">
            <a:spLocks noChangeArrowheads="1"/>
          </p:cNvSpPr>
          <p:nvPr/>
        </p:nvSpPr>
        <p:spPr bwMode="auto">
          <a:xfrm>
            <a:off x="4343400" y="4464050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ourier New" pitchFamily="-107" charset="0"/>
              </a:rPr>
              <a:t>2</a:t>
            </a:r>
            <a:r>
              <a:rPr lang="en-US" baseline="30000">
                <a:latin typeface="Courier New" pitchFamily="-107" charset="0"/>
              </a:rPr>
              <a:t>64</a:t>
            </a:r>
          </a:p>
        </p:txBody>
      </p:sp>
      <p:sp>
        <p:nvSpPr>
          <p:cNvPr id="53272" name="Text Box 65"/>
          <p:cNvSpPr txBox="1">
            <a:spLocks noChangeArrowheads="1"/>
          </p:cNvSpPr>
          <p:nvPr/>
        </p:nvSpPr>
        <p:spPr bwMode="auto">
          <a:xfrm>
            <a:off x="8305800" y="2743200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ourier New" pitchFamily="-107" charset="0"/>
              </a:rPr>
              <a:t>2</a:t>
            </a:r>
            <a:r>
              <a:rPr lang="en-US" baseline="30000">
                <a:latin typeface="Courier New" pitchFamily="-107" charset="0"/>
              </a:rPr>
              <a:t>64</a:t>
            </a:r>
          </a:p>
        </p:txBody>
      </p:sp>
      <p:sp>
        <p:nvSpPr>
          <p:cNvPr id="53273" name="Text Box 66"/>
          <p:cNvSpPr txBox="1">
            <a:spLocks noChangeArrowheads="1"/>
          </p:cNvSpPr>
          <p:nvPr/>
        </p:nvSpPr>
        <p:spPr bwMode="auto">
          <a:xfrm>
            <a:off x="8305800" y="3276600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ourier New" pitchFamily="-107" charset="0"/>
              </a:rPr>
              <a:t>2</a:t>
            </a:r>
            <a:r>
              <a:rPr lang="en-US" baseline="30000">
                <a:latin typeface="Courier New" pitchFamily="-107" charset="0"/>
              </a:rPr>
              <a:t>64</a:t>
            </a:r>
          </a:p>
        </p:txBody>
      </p:sp>
      <p:sp>
        <p:nvSpPr>
          <p:cNvPr id="53274" name="Text Box 67"/>
          <p:cNvSpPr txBox="1">
            <a:spLocks noChangeArrowheads="1"/>
          </p:cNvSpPr>
          <p:nvPr/>
        </p:nvSpPr>
        <p:spPr bwMode="auto">
          <a:xfrm>
            <a:off x="8305800" y="3886200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ourier New" pitchFamily="-107" charset="0"/>
              </a:rPr>
              <a:t>2</a:t>
            </a:r>
            <a:r>
              <a:rPr lang="en-US" baseline="30000">
                <a:latin typeface="Courier New" pitchFamily="-107" charset="0"/>
              </a:rPr>
              <a:t>64</a:t>
            </a:r>
          </a:p>
        </p:txBody>
      </p:sp>
      <p:sp>
        <p:nvSpPr>
          <p:cNvPr id="53275" name="Text Box 68"/>
          <p:cNvSpPr txBox="1">
            <a:spLocks noChangeArrowheads="1"/>
          </p:cNvSpPr>
          <p:nvPr/>
        </p:nvSpPr>
        <p:spPr bwMode="auto">
          <a:xfrm>
            <a:off x="8305800" y="4419600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ourier New" pitchFamily="-107" charset="0"/>
              </a:rPr>
              <a:t>2</a:t>
            </a:r>
            <a:r>
              <a:rPr lang="en-US" baseline="30000">
                <a:latin typeface="Courier New" pitchFamily="-107" charset="0"/>
              </a:rPr>
              <a:t>64</a:t>
            </a:r>
          </a:p>
        </p:txBody>
      </p:sp>
      <p:sp>
        <p:nvSpPr>
          <p:cNvPr id="53278" name="Text Box 71"/>
          <p:cNvSpPr txBox="1">
            <a:spLocks noChangeArrowheads="1"/>
          </p:cNvSpPr>
          <p:nvPr/>
        </p:nvSpPr>
        <p:spPr bwMode="auto">
          <a:xfrm>
            <a:off x="1676400" y="4343400"/>
            <a:ext cx="3190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ea typeface="Arial" pitchFamily="-107" charset="0"/>
                <a:cs typeface="Arial" pitchFamily="-107" charset="0"/>
              </a:rPr>
              <a:t>A</a:t>
            </a:r>
          </a:p>
        </p:txBody>
      </p:sp>
      <p:sp>
        <p:nvSpPr>
          <p:cNvPr id="53279" name="Text Box 72"/>
          <p:cNvSpPr txBox="1">
            <a:spLocks noChangeArrowheads="1"/>
          </p:cNvSpPr>
          <p:nvPr/>
        </p:nvSpPr>
        <p:spPr bwMode="auto">
          <a:xfrm>
            <a:off x="6096000" y="4343400"/>
            <a:ext cx="3190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ea typeface="Arial" pitchFamily="-107" charset="0"/>
                <a:cs typeface="Arial" pitchFamily="-107" charset="0"/>
              </a:rPr>
              <a:t>B</a:t>
            </a:r>
          </a:p>
        </p:txBody>
      </p:sp>
      <p:sp>
        <p:nvSpPr>
          <p:cNvPr id="73" name="Text Box 70"/>
          <p:cNvSpPr txBox="1">
            <a:spLocks noChangeArrowheads="1"/>
          </p:cNvSpPr>
          <p:nvPr/>
        </p:nvSpPr>
        <p:spPr bwMode="auto">
          <a:xfrm>
            <a:off x="762000" y="5486400"/>
            <a:ext cx="792480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Tahoma" pitchFamily="-107" charset="0"/>
              </a:rPr>
              <a:t>The </a:t>
            </a:r>
            <a:r>
              <a:rPr lang="en-US" dirty="0" smtClean="0">
                <a:solidFill>
                  <a:srgbClr val="000000"/>
                </a:solidFill>
                <a:latin typeface="Tahoma" pitchFamily="-107" charset="0"/>
              </a:rPr>
              <a:t>minimum values after the permutations will be equal with probability = </a:t>
            </a:r>
            <a:r>
              <a:rPr lang="en-US" dirty="0" smtClean="0">
                <a:latin typeface="Courier New" pitchFamily="-107" charset="0"/>
              </a:rPr>
              <a:t>    </a:t>
            </a:r>
            <a:endParaRPr lang="en-US" sz="1800" dirty="0">
              <a:latin typeface="Courier New" pitchFamily="-107" charset="0"/>
            </a:endParaRPr>
          </a:p>
          <a:p>
            <a:r>
              <a:rPr lang="en-US" b="1" dirty="0">
                <a:latin typeface="Courier New" pitchFamily="-107" charset="0"/>
              </a:rPr>
              <a:t>    </a:t>
            </a:r>
            <a:r>
              <a:rPr lang="en-US" b="1" dirty="0" err="1">
                <a:latin typeface="Courier New" pitchFamily="-107" charset="0"/>
              </a:rPr>
              <a:t>Size_of_intersection</a:t>
            </a:r>
            <a:r>
              <a:rPr lang="en-US" b="1" dirty="0">
                <a:latin typeface="Courier New" pitchFamily="-107" charset="0"/>
              </a:rPr>
              <a:t> / </a:t>
            </a:r>
            <a:r>
              <a:rPr lang="en-US" b="1" dirty="0" err="1">
                <a:latin typeface="Courier New" pitchFamily="-107" charset="0"/>
              </a:rPr>
              <a:t>Size_of_union</a:t>
            </a:r>
            <a:endParaRPr lang="en-US" b="1" dirty="0">
              <a:latin typeface="Courier New" pitchFamily="-107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Brief overview of the web</a:t>
            </a:r>
          </a:p>
          <a:p>
            <a:endParaRPr lang="en-US" sz="3200" dirty="0" smtClean="0"/>
          </a:p>
          <a:p>
            <a:r>
              <a:rPr lang="en-US" sz="3200" dirty="0" smtClean="0"/>
              <a:t>Web Spam</a:t>
            </a:r>
          </a:p>
          <a:p>
            <a:endParaRPr lang="en-US" sz="3200" dirty="0" smtClean="0"/>
          </a:p>
          <a:p>
            <a:r>
              <a:rPr lang="en-US" sz="3200" dirty="0" smtClean="0"/>
              <a:t>Estimating the size of the web</a:t>
            </a:r>
          </a:p>
          <a:p>
            <a:endParaRPr lang="en-US" sz="3200" dirty="0" smtClean="0"/>
          </a:p>
          <a:p>
            <a:r>
              <a:rPr lang="en-US" sz="3200" dirty="0" smtClean="0"/>
              <a:t>Detecting duplicate pages</a:t>
            </a:r>
          </a:p>
          <a:p>
            <a:endParaRPr lang="en-US" sz="3200" dirty="0" smtClean="0"/>
          </a:p>
          <a:p>
            <a:endParaRPr lang="en-US" sz="32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Claim…</a:t>
            </a:r>
            <a:endParaRPr lang="en-US" sz="3200" dirty="0"/>
          </a:p>
        </p:txBody>
      </p:sp>
      <p:grpSp>
        <p:nvGrpSpPr>
          <p:cNvPr id="54275" name="Group 3"/>
          <p:cNvGrpSpPr>
            <a:grpSpLocks/>
          </p:cNvGrpSpPr>
          <p:nvPr/>
        </p:nvGrpSpPr>
        <p:grpSpPr bwMode="auto">
          <a:xfrm>
            <a:off x="1676400" y="1600200"/>
            <a:ext cx="5851525" cy="2667000"/>
            <a:chOff x="720" y="1104"/>
            <a:chExt cx="4964" cy="2208"/>
          </a:xfrm>
        </p:grpSpPr>
        <p:grpSp>
          <p:nvGrpSpPr>
            <p:cNvPr id="54280" name="Group 4"/>
            <p:cNvGrpSpPr>
              <a:grpSpLocks/>
            </p:cNvGrpSpPr>
            <p:nvPr/>
          </p:nvGrpSpPr>
          <p:grpSpPr bwMode="auto">
            <a:xfrm>
              <a:off x="720" y="1146"/>
              <a:ext cx="2064" cy="2166"/>
              <a:chOff x="720" y="1146"/>
              <a:chExt cx="2064" cy="2166"/>
            </a:xfrm>
          </p:grpSpPr>
          <p:sp>
            <p:nvSpPr>
              <p:cNvPr id="54319" name="Line 5"/>
              <p:cNvSpPr>
                <a:spLocks noChangeShapeType="1"/>
              </p:cNvSpPr>
              <p:nvPr/>
            </p:nvSpPr>
            <p:spPr bwMode="auto">
              <a:xfrm>
                <a:off x="720" y="1872"/>
                <a:ext cx="206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oval" w="med" len="med"/>
                <a:tailEnd type="triangle" w="med" len="med"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320" name="Oval 6"/>
              <p:cNvSpPr>
                <a:spLocks noChangeArrowheads="1"/>
              </p:cNvSpPr>
              <p:nvPr/>
            </p:nvSpPr>
            <p:spPr bwMode="auto">
              <a:xfrm>
                <a:off x="1990" y="1788"/>
                <a:ext cx="80" cy="8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321" name="Oval 7"/>
              <p:cNvSpPr>
                <a:spLocks noChangeArrowheads="1"/>
              </p:cNvSpPr>
              <p:nvPr/>
            </p:nvSpPr>
            <p:spPr bwMode="auto">
              <a:xfrm>
                <a:off x="2228" y="1788"/>
                <a:ext cx="80" cy="8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322" name="Oval 8"/>
              <p:cNvSpPr>
                <a:spLocks noChangeArrowheads="1"/>
              </p:cNvSpPr>
              <p:nvPr/>
            </p:nvSpPr>
            <p:spPr bwMode="auto">
              <a:xfrm>
                <a:off x="1514" y="1788"/>
                <a:ext cx="79" cy="8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323" name="Oval 9"/>
              <p:cNvSpPr>
                <a:spLocks noChangeArrowheads="1"/>
              </p:cNvSpPr>
              <p:nvPr/>
            </p:nvSpPr>
            <p:spPr bwMode="auto">
              <a:xfrm>
                <a:off x="1196" y="1788"/>
                <a:ext cx="80" cy="8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324" name="Line 10"/>
              <p:cNvSpPr>
                <a:spLocks noChangeShapeType="1"/>
              </p:cNvSpPr>
              <p:nvPr/>
            </p:nvSpPr>
            <p:spPr bwMode="auto">
              <a:xfrm>
                <a:off x="720" y="2244"/>
                <a:ext cx="206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oval" w="med" len="med"/>
                <a:tailEnd type="triangle" w="med" len="med"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325" name="Oval 11"/>
              <p:cNvSpPr>
                <a:spLocks noChangeArrowheads="1"/>
              </p:cNvSpPr>
              <p:nvPr/>
            </p:nvSpPr>
            <p:spPr bwMode="auto">
              <a:xfrm>
                <a:off x="1990" y="2160"/>
                <a:ext cx="80" cy="8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326" name="Oval 12"/>
              <p:cNvSpPr>
                <a:spLocks noChangeArrowheads="1"/>
              </p:cNvSpPr>
              <p:nvPr/>
            </p:nvSpPr>
            <p:spPr bwMode="auto">
              <a:xfrm>
                <a:off x="2228" y="2160"/>
                <a:ext cx="80" cy="8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327" name="Oval 13"/>
              <p:cNvSpPr>
                <a:spLocks noChangeArrowheads="1"/>
              </p:cNvSpPr>
              <p:nvPr/>
            </p:nvSpPr>
            <p:spPr bwMode="auto">
              <a:xfrm>
                <a:off x="1514" y="2160"/>
                <a:ext cx="79" cy="8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328" name="Oval 14"/>
              <p:cNvSpPr>
                <a:spLocks noChangeArrowheads="1"/>
              </p:cNvSpPr>
              <p:nvPr/>
            </p:nvSpPr>
            <p:spPr bwMode="auto">
              <a:xfrm>
                <a:off x="1196" y="2160"/>
                <a:ext cx="80" cy="8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329" name="Freeform 15"/>
              <p:cNvSpPr>
                <a:spLocks/>
              </p:cNvSpPr>
              <p:nvPr/>
            </p:nvSpPr>
            <p:spPr bwMode="auto">
              <a:xfrm>
                <a:off x="1196" y="2244"/>
                <a:ext cx="635" cy="168"/>
              </a:xfrm>
              <a:custGeom>
                <a:avLst/>
                <a:gdLst>
                  <a:gd name="T0" fmla="*/ 0 w 384"/>
                  <a:gd name="T1" fmla="*/ 0 h 96"/>
                  <a:gd name="T2" fmla="*/ 1439 w 384"/>
                  <a:gd name="T3" fmla="*/ 901 h 96"/>
                  <a:gd name="T4" fmla="*/ 2871 w 384"/>
                  <a:gd name="T5" fmla="*/ 0 h 96"/>
                  <a:gd name="T6" fmla="*/ 0 60000 65536"/>
                  <a:gd name="T7" fmla="*/ 0 60000 65536"/>
                  <a:gd name="T8" fmla="*/ 0 60000 65536"/>
                  <a:gd name="T9" fmla="*/ 0 w 384"/>
                  <a:gd name="T10" fmla="*/ 0 h 96"/>
                  <a:gd name="T11" fmla="*/ 384 w 384"/>
                  <a:gd name="T12" fmla="*/ 96 h 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4" h="96">
                    <a:moveTo>
                      <a:pt x="0" y="0"/>
                    </a:moveTo>
                    <a:cubicBezTo>
                      <a:pt x="64" y="48"/>
                      <a:pt x="128" y="96"/>
                      <a:pt x="192" y="96"/>
                    </a:cubicBezTo>
                    <a:cubicBezTo>
                      <a:pt x="256" y="96"/>
                      <a:pt x="320" y="48"/>
                      <a:pt x="384" y="0"/>
                    </a:cubicBezTo>
                  </a:path>
                </a:pathLst>
              </a:custGeom>
              <a:noFill/>
              <a:ln w="9525">
                <a:solidFill>
                  <a:srgbClr val="E21702"/>
                </a:solidFill>
                <a:round/>
                <a:headEnd/>
                <a:tailEnd type="triangle" w="med" len="med"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330" name="Freeform 16"/>
              <p:cNvSpPr>
                <a:spLocks/>
              </p:cNvSpPr>
              <p:nvPr/>
            </p:nvSpPr>
            <p:spPr bwMode="auto">
              <a:xfrm flipH="1">
                <a:off x="1038" y="2244"/>
                <a:ext cx="952" cy="252"/>
              </a:xfrm>
              <a:custGeom>
                <a:avLst/>
                <a:gdLst>
                  <a:gd name="T0" fmla="*/ 0 w 384"/>
                  <a:gd name="T1" fmla="*/ 0 h 96"/>
                  <a:gd name="T2" fmla="*/ 7252 w 384"/>
                  <a:gd name="T3" fmla="*/ 4554 h 96"/>
                  <a:gd name="T4" fmla="*/ 14506 w 384"/>
                  <a:gd name="T5" fmla="*/ 0 h 96"/>
                  <a:gd name="T6" fmla="*/ 0 60000 65536"/>
                  <a:gd name="T7" fmla="*/ 0 60000 65536"/>
                  <a:gd name="T8" fmla="*/ 0 60000 65536"/>
                  <a:gd name="T9" fmla="*/ 0 w 384"/>
                  <a:gd name="T10" fmla="*/ 0 h 96"/>
                  <a:gd name="T11" fmla="*/ 384 w 384"/>
                  <a:gd name="T12" fmla="*/ 96 h 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4" h="96">
                    <a:moveTo>
                      <a:pt x="0" y="0"/>
                    </a:moveTo>
                    <a:cubicBezTo>
                      <a:pt x="64" y="48"/>
                      <a:pt x="128" y="96"/>
                      <a:pt x="192" y="96"/>
                    </a:cubicBezTo>
                    <a:cubicBezTo>
                      <a:pt x="256" y="96"/>
                      <a:pt x="320" y="48"/>
                      <a:pt x="384" y="0"/>
                    </a:cubicBezTo>
                  </a:path>
                </a:pathLst>
              </a:custGeom>
              <a:noFill/>
              <a:ln w="9525">
                <a:solidFill>
                  <a:srgbClr val="E21702"/>
                </a:solidFill>
                <a:round/>
                <a:headEnd/>
                <a:tailEnd type="triangle" w="med" len="med"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331" name="Oval 17"/>
              <p:cNvSpPr>
                <a:spLocks noChangeArrowheads="1"/>
              </p:cNvSpPr>
              <p:nvPr/>
            </p:nvSpPr>
            <p:spPr bwMode="auto">
              <a:xfrm>
                <a:off x="1038" y="2160"/>
                <a:ext cx="79" cy="84"/>
              </a:xfrm>
              <a:prstGeom prst="ellipse">
                <a:avLst/>
              </a:prstGeom>
              <a:solidFill>
                <a:srgbClr val="E2170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332" name="Oval 18"/>
              <p:cNvSpPr>
                <a:spLocks noChangeArrowheads="1"/>
              </p:cNvSpPr>
              <p:nvPr/>
            </p:nvSpPr>
            <p:spPr bwMode="auto">
              <a:xfrm>
                <a:off x="1752" y="2160"/>
                <a:ext cx="79" cy="84"/>
              </a:xfrm>
              <a:prstGeom prst="ellipse">
                <a:avLst/>
              </a:prstGeom>
              <a:solidFill>
                <a:srgbClr val="E2170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333" name="Freeform 19"/>
              <p:cNvSpPr>
                <a:spLocks/>
              </p:cNvSpPr>
              <p:nvPr/>
            </p:nvSpPr>
            <p:spPr bwMode="auto">
              <a:xfrm>
                <a:off x="1514" y="2244"/>
                <a:ext cx="952" cy="168"/>
              </a:xfrm>
              <a:custGeom>
                <a:avLst/>
                <a:gdLst>
                  <a:gd name="T0" fmla="*/ 0 w 384"/>
                  <a:gd name="T1" fmla="*/ 0 h 96"/>
                  <a:gd name="T2" fmla="*/ 7252 w 384"/>
                  <a:gd name="T3" fmla="*/ 901 h 96"/>
                  <a:gd name="T4" fmla="*/ 14506 w 384"/>
                  <a:gd name="T5" fmla="*/ 0 h 96"/>
                  <a:gd name="T6" fmla="*/ 0 60000 65536"/>
                  <a:gd name="T7" fmla="*/ 0 60000 65536"/>
                  <a:gd name="T8" fmla="*/ 0 60000 65536"/>
                  <a:gd name="T9" fmla="*/ 0 w 384"/>
                  <a:gd name="T10" fmla="*/ 0 h 96"/>
                  <a:gd name="T11" fmla="*/ 384 w 384"/>
                  <a:gd name="T12" fmla="*/ 96 h 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4" h="96">
                    <a:moveTo>
                      <a:pt x="0" y="0"/>
                    </a:moveTo>
                    <a:cubicBezTo>
                      <a:pt x="64" y="48"/>
                      <a:pt x="128" y="96"/>
                      <a:pt x="192" y="96"/>
                    </a:cubicBezTo>
                    <a:cubicBezTo>
                      <a:pt x="256" y="96"/>
                      <a:pt x="320" y="48"/>
                      <a:pt x="384" y="0"/>
                    </a:cubicBezTo>
                  </a:path>
                </a:pathLst>
              </a:custGeom>
              <a:noFill/>
              <a:ln w="9525">
                <a:solidFill>
                  <a:srgbClr val="E21702"/>
                </a:solidFill>
                <a:round/>
                <a:headEnd/>
                <a:tailEnd type="triangle" w="med" len="med"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334" name="Oval 20"/>
              <p:cNvSpPr>
                <a:spLocks noChangeArrowheads="1"/>
              </p:cNvSpPr>
              <p:nvPr/>
            </p:nvSpPr>
            <p:spPr bwMode="auto">
              <a:xfrm>
                <a:off x="2466" y="2160"/>
                <a:ext cx="80" cy="84"/>
              </a:xfrm>
              <a:prstGeom prst="ellipse">
                <a:avLst/>
              </a:prstGeom>
              <a:solidFill>
                <a:srgbClr val="E2170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335" name="Freeform 21"/>
              <p:cNvSpPr>
                <a:spLocks/>
              </p:cNvSpPr>
              <p:nvPr/>
            </p:nvSpPr>
            <p:spPr bwMode="auto">
              <a:xfrm flipH="1">
                <a:off x="1355" y="2244"/>
                <a:ext cx="873" cy="252"/>
              </a:xfrm>
              <a:custGeom>
                <a:avLst/>
                <a:gdLst>
                  <a:gd name="T0" fmla="*/ 0 w 384"/>
                  <a:gd name="T1" fmla="*/ 0 h 96"/>
                  <a:gd name="T2" fmla="*/ 5133 w 384"/>
                  <a:gd name="T3" fmla="*/ 4554 h 96"/>
                  <a:gd name="T4" fmla="*/ 10260 w 384"/>
                  <a:gd name="T5" fmla="*/ 0 h 96"/>
                  <a:gd name="T6" fmla="*/ 0 60000 65536"/>
                  <a:gd name="T7" fmla="*/ 0 60000 65536"/>
                  <a:gd name="T8" fmla="*/ 0 60000 65536"/>
                  <a:gd name="T9" fmla="*/ 0 w 384"/>
                  <a:gd name="T10" fmla="*/ 0 h 96"/>
                  <a:gd name="T11" fmla="*/ 384 w 384"/>
                  <a:gd name="T12" fmla="*/ 96 h 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4" h="96">
                    <a:moveTo>
                      <a:pt x="0" y="0"/>
                    </a:moveTo>
                    <a:cubicBezTo>
                      <a:pt x="64" y="48"/>
                      <a:pt x="128" y="96"/>
                      <a:pt x="192" y="96"/>
                    </a:cubicBezTo>
                    <a:cubicBezTo>
                      <a:pt x="256" y="96"/>
                      <a:pt x="320" y="48"/>
                      <a:pt x="384" y="0"/>
                    </a:cubicBezTo>
                  </a:path>
                </a:pathLst>
              </a:custGeom>
              <a:noFill/>
              <a:ln w="9525">
                <a:solidFill>
                  <a:srgbClr val="E21702"/>
                </a:solidFill>
                <a:round/>
                <a:headEnd/>
                <a:tailEnd type="triangle" w="med" len="med"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336" name="Oval 22"/>
              <p:cNvSpPr>
                <a:spLocks noChangeArrowheads="1"/>
              </p:cNvSpPr>
              <p:nvPr/>
            </p:nvSpPr>
            <p:spPr bwMode="auto">
              <a:xfrm>
                <a:off x="1355" y="2160"/>
                <a:ext cx="79" cy="84"/>
              </a:xfrm>
              <a:prstGeom prst="ellipse">
                <a:avLst/>
              </a:prstGeom>
              <a:solidFill>
                <a:srgbClr val="E2170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337" name="Line 23"/>
              <p:cNvSpPr>
                <a:spLocks noChangeShapeType="1"/>
              </p:cNvSpPr>
              <p:nvPr/>
            </p:nvSpPr>
            <p:spPr bwMode="auto">
              <a:xfrm>
                <a:off x="720" y="2640"/>
                <a:ext cx="206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oval" w="med" len="med"/>
                <a:tailEnd type="triangle" w="med" len="med"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338" name="Oval 24"/>
              <p:cNvSpPr>
                <a:spLocks noChangeArrowheads="1"/>
              </p:cNvSpPr>
              <p:nvPr/>
            </p:nvSpPr>
            <p:spPr bwMode="auto">
              <a:xfrm>
                <a:off x="1038" y="2556"/>
                <a:ext cx="79" cy="84"/>
              </a:xfrm>
              <a:prstGeom prst="ellipse">
                <a:avLst/>
              </a:prstGeom>
              <a:solidFill>
                <a:srgbClr val="E2170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339" name="Oval 25"/>
              <p:cNvSpPr>
                <a:spLocks noChangeArrowheads="1"/>
              </p:cNvSpPr>
              <p:nvPr/>
            </p:nvSpPr>
            <p:spPr bwMode="auto">
              <a:xfrm>
                <a:off x="1752" y="2556"/>
                <a:ext cx="79" cy="84"/>
              </a:xfrm>
              <a:prstGeom prst="ellipse">
                <a:avLst/>
              </a:prstGeom>
              <a:solidFill>
                <a:srgbClr val="E2170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340" name="Oval 26"/>
              <p:cNvSpPr>
                <a:spLocks noChangeArrowheads="1"/>
              </p:cNvSpPr>
              <p:nvPr/>
            </p:nvSpPr>
            <p:spPr bwMode="auto">
              <a:xfrm>
                <a:off x="2466" y="2556"/>
                <a:ext cx="80" cy="84"/>
              </a:xfrm>
              <a:prstGeom prst="ellipse">
                <a:avLst/>
              </a:prstGeom>
              <a:solidFill>
                <a:srgbClr val="E2170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341" name="Oval 27"/>
              <p:cNvSpPr>
                <a:spLocks noChangeArrowheads="1"/>
              </p:cNvSpPr>
              <p:nvPr/>
            </p:nvSpPr>
            <p:spPr bwMode="auto">
              <a:xfrm>
                <a:off x="1355" y="2556"/>
                <a:ext cx="79" cy="84"/>
              </a:xfrm>
              <a:prstGeom prst="ellipse">
                <a:avLst/>
              </a:prstGeom>
              <a:solidFill>
                <a:srgbClr val="E2170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342" name="Line 28"/>
              <p:cNvSpPr>
                <a:spLocks noChangeShapeType="1"/>
              </p:cNvSpPr>
              <p:nvPr/>
            </p:nvSpPr>
            <p:spPr bwMode="auto">
              <a:xfrm>
                <a:off x="720" y="1344"/>
                <a:ext cx="0" cy="1968"/>
              </a:xfrm>
              <a:prstGeom prst="line">
                <a:avLst/>
              </a:prstGeom>
              <a:noFill/>
              <a:ln w="9525" cap="rnd">
                <a:solidFill>
                  <a:srgbClr val="808080"/>
                </a:solidFill>
                <a:prstDash val="sysDot"/>
                <a:round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343" name="Line 29"/>
              <p:cNvSpPr>
                <a:spLocks noChangeShapeType="1"/>
              </p:cNvSpPr>
              <p:nvPr/>
            </p:nvSpPr>
            <p:spPr bwMode="auto">
              <a:xfrm>
                <a:off x="720" y="2976"/>
                <a:ext cx="206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oval" w="med" len="med"/>
                <a:tailEnd type="triangle" w="med" len="med"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344" name="Oval 30"/>
              <p:cNvSpPr>
                <a:spLocks noChangeArrowheads="1"/>
              </p:cNvSpPr>
              <p:nvPr/>
            </p:nvSpPr>
            <p:spPr bwMode="auto">
              <a:xfrm>
                <a:off x="1038" y="2892"/>
                <a:ext cx="79" cy="84"/>
              </a:xfrm>
              <a:prstGeom prst="ellipse">
                <a:avLst/>
              </a:prstGeom>
              <a:solidFill>
                <a:srgbClr val="E2170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345" name="Text Box 31"/>
              <p:cNvSpPr txBox="1">
                <a:spLocks noChangeArrowheads="1"/>
              </p:cNvSpPr>
              <p:nvPr/>
            </p:nvSpPr>
            <p:spPr bwMode="auto">
              <a:xfrm>
                <a:off x="1046" y="1146"/>
                <a:ext cx="1705" cy="3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b="1">
                    <a:latin typeface="Courier New" pitchFamily="-107" charset="0"/>
                  </a:rPr>
                  <a:t>Document 1</a:t>
                </a:r>
              </a:p>
            </p:txBody>
          </p:sp>
        </p:grpSp>
        <p:grpSp>
          <p:nvGrpSpPr>
            <p:cNvPr id="54281" name="Group 32"/>
            <p:cNvGrpSpPr>
              <a:grpSpLocks/>
            </p:cNvGrpSpPr>
            <p:nvPr/>
          </p:nvGrpSpPr>
          <p:grpSpPr bwMode="auto">
            <a:xfrm>
              <a:off x="3216" y="2112"/>
              <a:ext cx="2064" cy="342"/>
              <a:chOff x="3216" y="2112"/>
              <a:chExt cx="2064" cy="342"/>
            </a:xfrm>
          </p:grpSpPr>
          <p:sp>
            <p:nvSpPr>
              <p:cNvPr id="54305" name="Line 33"/>
              <p:cNvSpPr>
                <a:spLocks noChangeShapeType="1"/>
              </p:cNvSpPr>
              <p:nvPr/>
            </p:nvSpPr>
            <p:spPr bwMode="auto">
              <a:xfrm>
                <a:off x="3216" y="2202"/>
                <a:ext cx="206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oval" w="med" len="med"/>
                <a:tailEnd type="triangle" w="med" len="med"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54306" name="Group 34"/>
              <p:cNvGrpSpPr>
                <a:grpSpLocks/>
              </p:cNvGrpSpPr>
              <p:nvPr/>
            </p:nvGrpSpPr>
            <p:grpSpPr bwMode="auto">
              <a:xfrm flipH="1">
                <a:off x="3744" y="2112"/>
                <a:ext cx="1248" cy="342"/>
                <a:chOff x="3534" y="2118"/>
                <a:chExt cx="1508" cy="336"/>
              </a:xfrm>
            </p:grpSpPr>
            <p:sp>
              <p:nvSpPr>
                <p:cNvPr id="54307" name="Oval 35"/>
                <p:cNvSpPr>
                  <a:spLocks noChangeArrowheads="1"/>
                </p:cNvSpPr>
                <p:nvPr/>
              </p:nvSpPr>
              <p:spPr bwMode="auto">
                <a:xfrm>
                  <a:off x="4486" y="2118"/>
                  <a:ext cx="80" cy="8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308" name="Oval 36"/>
                <p:cNvSpPr>
                  <a:spLocks noChangeArrowheads="1"/>
                </p:cNvSpPr>
                <p:nvPr/>
              </p:nvSpPr>
              <p:spPr bwMode="auto">
                <a:xfrm>
                  <a:off x="4724" y="2118"/>
                  <a:ext cx="80" cy="8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309" name="Oval 37"/>
                <p:cNvSpPr>
                  <a:spLocks noChangeArrowheads="1"/>
                </p:cNvSpPr>
                <p:nvPr/>
              </p:nvSpPr>
              <p:spPr bwMode="auto">
                <a:xfrm>
                  <a:off x="4010" y="2118"/>
                  <a:ext cx="79" cy="8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310" name="Oval 38"/>
                <p:cNvSpPr>
                  <a:spLocks noChangeArrowheads="1"/>
                </p:cNvSpPr>
                <p:nvPr/>
              </p:nvSpPr>
              <p:spPr bwMode="auto">
                <a:xfrm>
                  <a:off x="3692" y="2118"/>
                  <a:ext cx="80" cy="84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311" name="Freeform 39"/>
                <p:cNvSpPr>
                  <a:spLocks/>
                </p:cNvSpPr>
                <p:nvPr/>
              </p:nvSpPr>
              <p:spPr bwMode="auto">
                <a:xfrm>
                  <a:off x="3692" y="2202"/>
                  <a:ext cx="635" cy="168"/>
                </a:xfrm>
                <a:custGeom>
                  <a:avLst/>
                  <a:gdLst>
                    <a:gd name="T0" fmla="*/ 0 w 384"/>
                    <a:gd name="T1" fmla="*/ 0 h 96"/>
                    <a:gd name="T2" fmla="*/ 1439 w 384"/>
                    <a:gd name="T3" fmla="*/ 901 h 96"/>
                    <a:gd name="T4" fmla="*/ 2871 w 384"/>
                    <a:gd name="T5" fmla="*/ 0 h 96"/>
                    <a:gd name="T6" fmla="*/ 0 60000 65536"/>
                    <a:gd name="T7" fmla="*/ 0 60000 65536"/>
                    <a:gd name="T8" fmla="*/ 0 60000 65536"/>
                    <a:gd name="T9" fmla="*/ 0 w 384"/>
                    <a:gd name="T10" fmla="*/ 0 h 96"/>
                    <a:gd name="T11" fmla="*/ 384 w 384"/>
                    <a:gd name="T12" fmla="*/ 96 h 9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84" h="96">
                      <a:moveTo>
                        <a:pt x="0" y="0"/>
                      </a:moveTo>
                      <a:cubicBezTo>
                        <a:pt x="64" y="48"/>
                        <a:pt x="128" y="96"/>
                        <a:pt x="192" y="96"/>
                      </a:cubicBezTo>
                      <a:cubicBezTo>
                        <a:pt x="256" y="96"/>
                        <a:pt x="320" y="48"/>
                        <a:pt x="384" y="0"/>
                      </a:cubicBezTo>
                    </a:path>
                  </a:pathLst>
                </a:custGeom>
                <a:noFill/>
                <a:ln w="9525">
                  <a:solidFill>
                    <a:srgbClr val="E21702"/>
                  </a:solidFill>
                  <a:round/>
                  <a:headEnd/>
                  <a:tailEnd type="triangle" w="med" len="med"/>
                </a:ln>
              </p:spPr>
              <p:txBody>
                <a:bodyPr wrap="none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312" name="Freeform 40"/>
                <p:cNvSpPr>
                  <a:spLocks/>
                </p:cNvSpPr>
                <p:nvPr/>
              </p:nvSpPr>
              <p:spPr bwMode="auto">
                <a:xfrm flipH="1">
                  <a:off x="3534" y="2202"/>
                  <a:ext cx="952" cy="252"/>
                </a:xfrm>
                <a:custGeom>
                  <a:avLst/>
                  <a:gdLst>
                    <a:gd name="T0" fmla="*/ 0 w 384"/>
                    <a:gd name="T1" fmla="*/ 0 h 96"/>
                    <a:gd name="T2" fmla="*/ 7252 w 384"/>
                    <a:gd name="T3" fmla="*/ 4554 h 96"/>
                    <a:gd name="T4" fmla="*/ 14506 w 384"/>
                    <a:gd name="T5" fmla="*/ 0 h 96"/>
                    <a:gd name="T6" fmla="*/ 0 60000 65536"/>
                    <a:gd name="T7" fmla="*/ 0 60000 65536"/>
                    <a:gd name="T8" fmla="*/ 0 60000 65536"/>
                    <a:gd name="T9" fmla="*/ 0 w 384"/>
                    <a:gd name="T10" fmla="*/ 0 h 96"/>
                    <a:gd name="T11" fmla="*/ 384 w 384"/>
                    <a:gd name="T12" fmla="*/ 96 h 9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84" h="96">
                      <a:moveTo>
                        <a:pt x="0" y="0"/>
                      </a:moveTo>
                      <a:cubicBezTo>
                        <a:pt x="64" y="48"/>
                        <a:pt x="128" y="96"/>
                        <a:pt x="192" y="96"/>
                      </a:cubicBezTo>
                      <a:cubicBezTo>
                        <a:pt x="256" y="96"/>
                        <a:pt x="320" y="48"/>
                        <a:pt x="384" y="0"/>
                      </a:cubicBezTo>
                    </a:path>
                  </a:pathLst>
                </a:custGeom>
                <a:noFill/>
                <a:ln w="9525">
                  <a:solidFill>
                    <a:srgbClr val="E21702"/>
                  </a:solidFill>
                  <a:round/>
                  <a:headEnd/>
                  <a:tailEnd type="triangle" w="med" len="med"/>
                </a:ln>
              </p:spPr>
              <p:txBody>
                <a:bodyPr wrap="none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313" name="Oval 41"/>
                <p:cNvSpPr>
                  <a:spLocks noChangeArrowheads="1"/>
                </p:cNvSpPr>
                <p:nvPr/>
              </p:nvSpPr>
              <p:spPr bwMode="auto">
                <a:xfrm>
                  <a:off x="3534" y="2118"/>
                  <a:ext cx="79" cy="84"/>
                </a:xfrm>
                <a:prstGeom prst="ellipse">
                  <a:avLst/>
                </a:prstGeom>
                <a:solidFill>
                  <a:srgbClr val="E2170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314" name="Oval 42"/>
                <p:cNvSpPr>
                  <a:spLocks noChangeArrowheads="1"/>
                </p:cNvSpPr>
                <p:nvPr/>
              </p:nvSpPr>
              <p:spPr bwMode="auto">
                <a:xfrm>
                  <a:off x="4248" y="2118"/>
                  <a:ext cx="79" cy="84"/>
                </a:xfrm>
                <a:prstGeom prst="ellipse">
                  <a:avLst/>
                </a:prstGeom>
                <a:solidFill>
                  <a:srgbClr val="E2170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315" name="Freeform 43"/>
                <p:cNvSpPr>
                  <a:spLocks/>
                </p:cNvSpPr>
                <p:nvPr/>
              </p:nvSpPr>
              <p:spPr bwMode="auto">
                <a:xfrm>
                  <a:off x="4010" y="2202"/>
                  <a:ext cx="952" cy="168"/>
                </a:xfrm>
                <a:custGeom>
                  <a:avLst/>
                  <a:gdLst>
                    <a:gd name="T0" fmla="*/ 0 w 384"/>
                    <a:gd name="T1" fmla="*/ 0 h 96"/>
                    <a:gd name="T2" fmla="*/ 7252 w 384"/>
                    <a:gd name="T3" fmla="*/ 901 h 96"/>
                    <a:gd name="T4" fmla="*/ 14506 w 384"/>
                    <a:gd name="T5" fmla="*/ 0 h 96"/>
                    <a:gd name="T6" fmla="*/ 0 60000 65536"/>
                    <a:gd name="T7" fmla="*/ 0 60000 65536"/>
                    <a:gd name="T8" fmla="*/ 0 60000 65536"/>
                    <a:gd name="T9" fmla="*/ 0 w 384"/>
                    <a:gd name="T10" fmla="*/ 0 h 96"/>
                    <a:gd name="T11" fmla="*/ 384 w 384"/>
                    <a:gd name="T12" fmla="*/ 96 h 9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84" h="96">
                      <a:moveTo>
                        <a:pt x="0" y="0"/>
                      </a:moveTo>
                      <a:cubicBezTo>
                        <a:pt x="64" y="48"/>
                        <a:pt x="128" y="96"/>
                        <a:pt x="192" y="96"/>
                      </a:cubicBezTo>
                      <a:cubicBezTo>
                        <a:pt x="256" y="96"/>
                        <a:pt x="320" y="48"/>
                        <a:pt x="384" y="0"/>
                      </a:cubicBezTo>
                    </a:path>
                  </a:pathLst>
                </a:custGeom>
                <a:noFill/>
                <a:ln w="9525">
                  <a:solidFill>
                    <a:srgbClr val="E21702"/>
                  </a:solidFill>
                  <a:round/>
                  <a:headEnd/>
                  <a:tailEnd type="triangle" w="med" len="med"/>
                </a:ln>
              </p:spPr>
              <p:txBody>
                <a:bodyPr wrap="none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316" name="Oval 44"/>
                <p:cNvSpPr>
                  <a:spLocks noChangeArrowheads="1"/>
                </p:cNvSpPr>
                <p:nvPr/>
              </p:nvSpPr>
              <p:spPr bwMode="auto">
                <a:xfrm>
                  <a:off x="4962" y="2118"/>
                  <a:ext cx="80" cy="84"/>
                </a:xfrm>
                <a:prstGeom prst="ellipse">
                  <a:avLst/>
                </a:prstGeom>
                <a:solidFill>
                  <a:srgbClr val="E2170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317" name="Freeform 45"/>
                <p:cNvSpPr>
                  <a:spLocks/>
                </p:cNvSpPr>
                <p:nvPr/>
              </p:nvSpPr>
              <p:spPr bwMode="auto">
                <a:xfrm flipH="1">
                  <a:off x="3851" y="2202"/>
                  <a:ext cx="873" cy="252"/>
                </a:xfrm>
                <a:custGeom>
                  <a:avLst/>
                  <a:gdLst>
                    <a:gd name="T0" fmla="*/ 0 w 384"/>
                    <a:gd name="T1" fmla="*/ 0 h 96"/>
                    <a:gd name="T2" fmla="*/ 5133 w 384"/>
                    <a:gd name="T3" fmla="*/ 4554 h 96"/>
                    <a:gd name="T4" fmla="*/ 10260 w 384"/>
                    <a:gd name="T5" fmla="*/ 0 h 96"/>
                    <a:gd name="T6" fmla="*/ 0 60000 65536"/>
                    <a:gd name="T7" fmla="*/ 0 60000 65536"/>
                    <a:gd name="T8" fmla="*/ 0 60000 65536"/>
                    <a:gd name="T9" fmla="*/ 0 w 384"/>
                    <a:gd name="T10" fmla="*/ 0 h 96"/>
                    <a:gd name="T11" fmla="*/ 384 w 384"/>
                    <a:gd name="T12" fmla="*/ 96 h 9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84" h="96">
                      <a:moveTo>
                        <a:pt x="0" y="0"/>
                      </a:moveTo>
                      <a:cubicBezTo>
                        <a:pt x="64" y="48"/>
                        <a:pt x="128" y="96"/>
                        <a:pt x="192" y="96"/>
                      </a:cubicBezTo>
                      <a:cubicBezTo>
                        <a:pt x="256" y="96"/>
                        <a:pt x="320" y="48"/>
                        <a:pt x="384" y="0"/>
                      </a:cubicBezTo>
                    </a:path>
                  </a:pathLst>
                </a:custGeom>
                <a:noFill/>
                <a:ln w="9525">
                  <a:solidFill>
                    <a:srgbClr val="E21702"/>
                  </a:solidFill>
                  <a:round/>
                  <a:headEnd/>
                  <a:tailEnd type="triangle" w="med" len="med"/>
                </a:ln>
              </p:spPr>
              <p:txBody>
                <a:bodyPr wrap="none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318" name="Oval 46"/>
                <p:cNvSpPr>
                  <a:spLocks noChangeArrowheads="1"/>
                </p:cNvSpPr>
                <p:nvPr/>
              </p:nvSpPr>
              <p:spPr bwMode="auto">
                <a:xfrm>
                  <a:off x="3851" y="2118"/>
                  <a:ext cx="79" cy="84"/>
                </a:xfrm>
                <a:prstGeom prst="ellipse">
                  <a:avLst/>
                </a:prstGeom>
                <a:solidFill>
                  <a:srgbClr val="E2170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54282" name="Line 47"/>
            <p:cNvSpPr>
              <a:spLocks noChangeShapeType="1"/>
            </p:cNvSpPr>
            <p:nvPr/>
          </p:nvSpPr>
          <p:spPr bwMode="auto">
            <a:xfrm>
              <a:off x="3216" y="1302"/>
              <a:ext cx="0" cy="1968"/>
            </a:xfrm>
            <a:prstGeom prst="line">
              <a:avLst/>
            </a:prstGeom>
            <a:noFill/>
            <a:ln w="9525" cap="rnd">
              <a:solidFill>
                <a:srgbClr val="808080"/>
              </a:solidFill>
              <a:prstDash val="sysDot"/>
              <a:round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283" name="Text Box 48"/>
            <p:cNvSpPr txBox="1">
              <a:spLocks noChangeArrowheads="1"/>
            </p:cNvSpPr>
            <p:nvPr/>
          </p:nvSpPr>
          <p:spPr bwMode="auto">
            <a:xfrm>
              <a:off x="3541" y="1104"/>
              <a:ext cx="1705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latin typeface="Courier New" pitchFamily="-107" charset="0"/>
                </a:rPr>
                <a:t>Document 2</a:t>
              </a:r>
            </a:p>
          </p:txBody>
        </p:sp>
        <p:sp>
          <p:nvSpPr>
            <p:cNvPr id="54284" name="Line 49"/>
            <p:cNvSpPr>
              <a:spLocks noChangeShapeType="1"/>
            </p:cNvSpPr>
            <p:nvPr/>
          </p:nvSpPr>
          <p:spPr bwMode="auto">
            <a:xfrm>
              <a:off x="3216" y="1866"/>
              <a:ext cx="206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oval" w="med" len="med"/>
              <a:tailEnd type="triangle" w="med" len="med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285" name="Oval 50"/>
            <p:cNvSpPr>
              <a:spLocks noChangeArrowheads="1"/>
            </p:cNvSpPr>
            <p:nvPr/>
          </p:nvSpPr>
          <p:spPr bwMode="auto">
            <a:xfrm flipH="1">
              <a:off x="4138" y="1776"/>
              <a:ext cx="66" cy="8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286" name="Oval 51"/>
            <p:cNvSpPr>
              <a:spLocks noChangeArrowheads="1"/>
            </p:cNvSpPr>
            <p:nvPr/>
          </p:nvSpPr>
          <p:spPr bwMode="auto">
            <a:xfrm flipH="1">
              <a:off x="3941" y="1776"/>
              <a:ext cx="66" cy="8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287" name="Oval 52"/>
            <p:cNvSpPr>
              <a:spLocks noChangeArrowheads="1"/>
            </p:cNvSpPr>
            <p:nvPr/>
          </p:nvSpPr>
          <p:spPr bwMode="auto">
            <a:xfrm flipH="1">
              <a:off x="4533" y="1776"/>
              <a:ext cx="65" cy="8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288" name="Oval 53"/>
            <p:cNvSpPr>
              <a:spLocks noChangeArrowheads="1"/>
            </p:cNvSpPr>
            <p:nvPr/>
          </p:nvSpPr>
          <p:spPr bwMode="auto">
            <a:xfrm flipH="1">
              <a:off x="4795" y="1776"/>
              <a:ext cx="66" cy="8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289" name="Line 54"/>
            <p:cNvSpPr>
              <a:spLocks noChangeShapeType="1"/>
            </p:cNvSpPr>
            <p:nvPr/>
          </p:nvSpPr>
          <p:spPr bwMode="auto">
            <a:xfrm>
              <a:off x="3216" y="2634"/>
              <a:ext cx="206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oval" w="med" len="med"/>
              <a:tailEnd type="triangle" w="med" len="med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290" name="Oval 55"/>
            <p:cNvSpPr>
              <a:spLocks noChangeArrowheads="1"/>
            </p:cNvSpPr>
            <p:nvPr/>
          </p:nvSpPr>
          <p:spPr bwMode="auto">
            <a:xfrm flipH="1">
              <a:off x="4927" y="2544"/>
              <a:ext cx="65" cy="86"/>
            </a:xfrm>
            <a:prstGeom prst="ellipse">
              <a:avLst/>
            </a:prstGeom>
            <a:solidFill>
              <a:srgbClr val="E2170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291" name="Oval 56"/>
            <p:cNvSpPr>
              <a:spLocks noChangeArrowheads="1"/>
            </p:cNvSpPr>
            <p:nvPr/>
          </p:nvSpPr>
          <p:spPr bwMode="auto">
            <a:xfrm flipH="1">
              <a:off x="4336" y="2544"/>
              <a:ext cx="65" cy="86"/>
            </a:xfrm>
            <a:prstGeom prst="ellipse">
              <a:avLst/>
            </a:prstGeom>
            <a:solidFill>
              <a:srgbClr val="E2170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292" name="Oval 57"/>
            <p:cNvSpPr>
              <a:spLocks noChangeArrowheads="1"/>
            </p:cNvSpPr>
            <p:nvPr/>
          </p:nvSpPr>
          <p:spPr bwMode="auto">
            <a:xfrm flipH="1">
              <a:off x="3744" y="2544"/>
              <a:ext cx="66" cy="86"/>
            </a:xfrm>
            <a:prstGeom prst="ellipse">
              <a:avLst/>
            </a:prstGeom>
            <a:solidFill>
              <a:srgbClr val="E2170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293" name="Oval 58"/>
            <p:cNvSpPr>
              <a:spLocks noChangeArrowheads="1"/>
            </p:cNvSpPr>
            <p:nvPr/>
          </p:nvSpPr>
          <p:spPr bwMode="auto">
            <a:xfrm flipH="1">
              <a:off x="4664" y="2544"/>
              <a:ext cx="66" cy="86"/>
            </a:xfrm>
            <a:prstGeom prst="ellipse">
              <a:avLst/>
            </a:prstGeom>
            <a:solidFill>
              <a:srgbClr val="E2170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294" name="Line 59"/>
            <p:cNvSpPr>
              <a:spLocks noChangeShapeType="1"/>
            </p:cNvSpPr>
            <p:nvPr/>
          </p:nvSpPr>
          <p:spPr bwMode="auto">
            <a:xfrm>
              <a:off x="3216" y="2970"/>
              <a:ext cx="206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oval" w="med" len="med"/>
              <a:tailEnd type="triangle" w="med" len="med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295" name="Oval 60"/>
            <p:cNvSpPr>
              <a:spLocks noChangeArrowheads="1"/>
            </p:cNvSpPr>
            <p:nvPr/>
          </p:nvSpPr>
          <p:spPr bwMode="auto">
            <a:xfrm flipH="1">
              <a:off x="3744" y="2880"/>
              <a:ext cx="66" cy="86"/>
            </a:xfrm>
            <a:prstGeom prst="ellipse">
              <a:avLst/>
            </a:prstGeom>
            <a:solidFill>
              <a:srgbClr val="E2170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296" name="AutoShape 61"/>
            <p:cNvSpPr>
              <a:spLocks/>
            </p:cNvSpPr>
            <p:nvPr/>
          </p:nvSpPr>
          <p:spPr bwMode="auto">
            <a:xfrm rot="5400000">
              <a:off x="2280" y="1848"/>
              <a:ext cx="288" cy="2640"/>
            </a:xfrm>
            <a:prstGeom prst="rightBracket">
              <a:avLst>
                <a:gd name="adj" fmla="val 458333"/>
              </a:avLst>
            </a:prstGeom>
            <a:noFill/>
            <a:ln w="28575">
              <a:solidFill>
                <a:schemeClr val="tx1"/>
              </a:solidFill>
              <a:prstDash val="dash"/>
              <a:round/>
              <a:headEnd type="triangle" w="med" len="med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297" name="Text Box 62"/>
            <p:cNvSpPr txBox="1">
              <a:spLocks noChangeArrowheads="1"/>
            </p:cNvSpPr>
            <p:nvPr/>
          </p:nvSpPr>
          <p:spPr bwMode="auto">
            <a:xfrm>
              <a:off x="2736" y="1756"/>
              <a:ext cx="453" cy="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Courier New" pitchFamily="-107" charset="0"/>
                </a:rPr>
                <a:t>2</a:t>
              </a:r>
              <a:r>
                <a:rPr lang="en-US" baseline="30000">
                  <a:latin typeface="Courier New" pitchFamily="-107" charset="0"/>
                </a:rPr>
                <a:t>64</a:t>
              </a:r>
            </a:p>
          </p:txBody>
        </p:sp>
        <p:sp>
          <p:nvSpPr>
            <p:cNvPr id="54298" name="Text Box 63"/>
            <p:cNvSpPr txBox="1">
              <a:spLocks noChangeArrowheads="1"/>
            </p:cNvSpPr>
            <p:nvPr/>
          </p:nvSpPr>
          <p:spPr bwMode="auto">
            <a:xfrm>
              <a:off x="2736" y="2092"/>
              <a:ext cx="453" cy="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Courier New" pitchFamily="-107" charset="0"/>
                </a:rPr>
                <a:t>2</a:t>
              </a:r>
              <a:r>
                <a:rPr lang="en-US" baseline="30000">
                  <a:latin typeface="Courier New" pitchFamily="-107" charset="0"/>
                </a:rPr>
                <a:t>64</a:t>
              </a:r>
            </a:p>
          </p:txBody>
        </p:sp>
        <p:sp>
          <p:nvSpPr>
            <p:cNvPr id="54299" name="Text Box 64"/>
            <p:cNvSpPr txBox="1">
              <a:spLocks noChangeArrowheads="1"/>
            </p:cNvSpPr>
            <p:nvPr/>
          </p:nvSpPr>
          <p:spPr bwMode="auto">
            <a:xfrm>
              <a:off x="2736" y="2476"/>
              <a:ext cx="453" cy="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Courier New" pitchFamily="-107" charset="0"/>
                </a:rPr>
                <a:t>2</a:t>
              </a:r>
              <a:r>
                <a:rPr lang="en-US" baseline="30000">
                  <a:latin typeface="Courier New" pitchFamily="-107" charset="0"/>
                </a:rPr>
                <a:t>64</a:t>
              </a:r>
            </a:p>
          </p:txBody>
        </p:sp>
        <p:sp>
          <p:nvSpPr>
            <p:cNvPr id="54300" name="Text Box 65"/>
            <p:cNvSpPr txBox="1">
              <a:spLocks noChangeArrowheads="1"/>
            </p:cNvSpPr>
            <p:nvPr/>
          </p:nvSpPr>
          <p:spPr bwMode="auto">
            <a:xfrm>
              <a:off x="2736" y="2813"/>
              <a:ext cx="453" cy="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Courier New" pitchFamily="-107" charset="0"/>
                </a:rPr>
                <a:t>2</a:t>
              </a:r>
              <a:r>
                <a:rPr lang="en-US" baseline="30000">
                  <a:latin typeface="Courier New" pitchFamily="-107" charset="0"/>
                </a:rPr>
                <a:t>64</a:t>
              </a:r>
            </a:p>
          </p:txBody>
        </p:sp>
        <p:sp>
          <p:nvSpPr>
            <p:cNvPr id="54301" name="Text Box 66"/>
            <p:cNvSpPr txBox="1">
              <a:spLocks noChangeArrowheads="1"/>
            </p:cNvSpPr>
            <p:nvPr/>
          </p:nvSpPr>
          <p:spPr bwMode="auto">
            <a:xfrm>
              <a:off x="5232" y="1728"/>
              <a:ext cx="452" cy="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Courier New" pitchFamily="-107" charset="0"/>
                </a:rPr>
                <a:t>2</a:t>
              </a:r>
              <a:r>
                <a:rPr lang="en-US" baseline="30000">
                  <a:latin typeface="Courier New" pitchFamily="-107" charset="0"/>
                </a:rPr>
                <a:t>64</a:t>
              </a:r>
            </a:p>
          </p:txBody>
        </p:sp>
        <p:sp>
          <p:nvSpPr>
            <p:cNvPr id="54302" name="Text Box 67"/>
            <p:cNvSpPr txBox="1">
              <a:spLocks noChangeArrowheads="1"/>
            </p:cNvSpPr>
            <p:nvPr/>
          </p:nvSpPr>
          <p:spPr bwMode="auto">
            <a:xfrm>
              <a:off x="5232" y="2063"/>
              <a:ext cx="452" cy="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Courier New" pitchFamily="-107" charset="0"/>
                </a:rPr>
                <a:t>2</a:t>
              </a:r>
              <a:r>
                <a:rPr lang="en-US" baseline="30000">
                  <a:latin typeface="Courier New" pitchFamily="-107" charset="0"/>
                </a:rPr>
                <a:t>64</a:t>
              </a:r>
            </a:p>
          </p:txBody>
        </p:sp>
        <p:sp>
          <p:nvSpPr>
            <p:cNvPr id="54303" name="Text Box 68"/>
            <p:cNvSpPr txBox="1">
              <a:spLocks noChangeArrowheads="1"/>
            </p:cNvSpPr>
            <p:nvPr/>
          </p:nvSpPr>
          <p:spPr bwMode="auto">
            <a:xfrm>
              <a:off x="5232" y="2449"/>
              <a:ext cx="452" cy="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Courier New" pitchFamily="-107" charset="0"/>
                </a:rPr>
                <a:t>2</a:t>
              </a:r>
              <a:r>
                <a:rPr lang="en-US" baseline="30000">
                  <a:latin typeface="Courier New" pitchFamily="-107" charset="0"/>
                </a:rPr>
                <a:t>64</a:t>
              </a:r>
            </a:p>
          </p:txBody>
        </p:sp>
        <p:sp>
          <p:nvSpPr>
            <p:cNvPr id="54304" name="Text Box 69"/>
            <p:cNvSpPr txBox="1">
              <a:spLocks noChangeArrowheads="1"/>
            </p:cNvSpPr>
            <p:nvPr/>
          </p:nvSpPr>
          <p:spPr bwMode="auto">
            <a:xfrm>
              <a:off x="5231" y="2784"/>
              <a:ext cx="453" cy="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Courier New" pitchFamily="-107" charset="0"/>
                </a:rPr>
                <a:t>2</a:t>
              </a:r>
              <a:r>
                <a:rPr lang="en-US" baseline="30000">
                  <a:latin typeface="Courier New" pitchFamily="-107" charset="0"/>
                </a:rPr>
                <a:t>64</a:t>
              </a:r>
            </a:p>
          </p:txBody>
        </p:sp>
      </p:grpSp>
      <p:sp>
        <p:nvSpPr>
          <p:cNvPr id="54277" name="Text Box 71"/>
          <p:cNvSpPr txBox="1">
            <a:spLocks noChangeArrowheads="1"/>
          </p:cNvSpPr>
          <p:nvPr/>
        </p:nvSpPr>
        <p:spPr bwMode="auto">
          <a:xfrm>
            <a:off x="5257800" y="3303588"/>
            <a:ext cx="3032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ea typeface="Arial" pitchFamily="-107" charset="0"/>
                <a:cs typeface="Arial" pitchFamily="-107" charset="0"/>
              </a:rPr>
              <a:t>B</a:t>
            </a:r>
          </a:p>
        </p:txBody>
      </p:sp>
      <p:sp>
        <p:nvSpPr>
          <p:cNvPr id="54278" name="Text Box 72"/>
          <p:cNvSpPr txBox="1">
            <a:spLocks noChangeArrowheads="1"/>
          </p:cNvSpPr>
          <p:nvPr/>
        </p:nvSpPr>
        <p:spPr bwMode="auto">
          <a:xfrm>
            <a:off x="2057400" y="3276600"/>
            <a:ext cx="3032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ea typeface="Arial" pitchFamily="-107" charset="0"/>
                <a:cs typeface="Arial" pitchFamily="-107" charset="0"/>
              </a:rPr>
              <a:t>A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1219200" y="4800600"/>
            <a:ext cx="7774484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 Repeat this, say </a:t>
            </a:r>
            <a:r>
              <a:rPr lang="en-US" dirty="0" smtClean="0">
                <a:solidFill>
                  <a:srgbClr val="FF0000"/>
                </a:solidFill>
              </a:rPr>
              <a:t>200</a:t>
            </a:r>
            <a:r>
              <a:rPr lang="en-US" dirty="0" smtClean="0"/>
              <a:t> times, with different permutations</a:t>
            </a:r>
          </a:p>
          <a:p>
            <a:pPr>
              <a:buFontTx/>
              <a:buChar char="-"/>
            </a:pPr>
            <a:r>
              <a:rPr lang="en-US" dirty="0" smtClean="0"/>
              <a:t> Measure the number of times they’re equal</a:t>
            </a:r>
          </a:p>
          <a:p>
            <a:pPr>
              <a:buFontTx/>
              <a:buChar char="-"/>
            </a:pPr>
            <a:r>
              <a:rPr lang="en-US" dirty="0" smtClean="0"/>
              <a:t> This is a reasonable estimate for the JC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All signature pairs</a:t>
            </a:r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n"/>
              <a:defRPr/>
            </a:pPr>
            <a:r>
              <a:rPr lang="en-US" dirty="0" smtClean="0"/>
              <a:t>Now we have an extremely efficient method for </a:t>
            </a:r>
            <a:r>
              <a:rPr lang="en-US" i="1" dirty="0" smtClean="0"/>
              <a:t>estimating</a:t>
            </a:r>
            <a:r>
              <a:rPr lang="en-US" dirty="0" smtClean="0"/>
              <a:t> a </a:t>
            </a:r>
            <a:r>
              <a:rPr lang="en-US" dirty="0" err="1" smtClean="0"/>
              <a:t>Jaccard</a:t>
            </a:r>
            <a:r>
              <a:rPr lang="en-US" dirty="0" smtClean="0"/>
              <a:t> coefficient for a single pair of documents.</a:t>
            </a:r>
          </a:p>
          <a:p>
            <a:pPr>
              <a:buFont typeface="Wingdings" pitchFamily="2" charset="2"/>
              <a:buChar char="n"/>
              <a:defRPr/>
            </a:pPr>
            <a:r>
              <a:rPr lang="en-US" dirty="0" smtClean="0"/>
              <a:t>But we still have to estimate </a:t>
            </a:r>
            <a:r>
              <a:rPr lang="en-US" i="1" dirty="0" smtClean="0"/>
              <a:t>N</a:t>
            </a:r>
            <a:r>
              <a:rPr lang="en-US" i="1" baseline="30000" dirty="0" smtClean="0"/>
              <a:t>2</a:t>
            </a:r>
            <a:r>
              <a:rPr lang="en-US" dirty="0" smtClean="0"/>
              <a:t> coefficients where </a:t>
            </a:r>
            <a:r>
              <a:rPr lang="en-US" i="1" dirty="0" smtClean="0"/>
              <a:t>N</a:t>
            </a:r>
            <a:r>
              <a:rPr lang="en-US" dirty="0" smtClean="0"/>
              <a:t> is the number of web pages.</a:t>
            </a:r>
          </a:p>
          <a:p>
            <a:pPr lvl="1">
              <a:buFont typeface="Wingdings" pitchFamily="2" charset="2"/>
              <a:buChar char="n"/>
              <a:defRPr/>
            </a:pPr>
            <a:r>
              <a:rPr lang="en-US" dirty="0" smtClean="0">
                <a:ea typeface="+mn-ea"/>
                <a:cs typeface="+mn-cs"/>
              </a:rPr>
              <a:t>Still slow</a:t>
            </a:r>
            <a:endParaRPr lang="en-US" dirty="0" smtClean="0">
              <a:ea typeface="+mn-ea"/>
              <a:cs typeface="+mn-cs"/>
            </a:endParaRPr>
          </a:p>
          <a:p>
            <a:pPr>
              <a:buFont typeface="Wingdings" pitchFamily="2" charset="2"/>
              <a:buChar char="n"/>
              <a:defRPr/>
            </a:pPr>
            <a:r>
              <a:rPr lang="en-US" dirty="0" smtClean="0"/>
              <a:t>Need to reduce the set of options</a:t>
            </a:r>
          </a:p>
          <a:p>
            <a:pPr lvl="1">
              <a:buFont typeface="Wingdings" pitchFamily="2" charset="2"/>
              <a:buChar char="n"/>
              <a:defRPr/>
            </a:pPr>
            <a:r>
              <a:rPr lang="en-US" dirty="0" smtClean="0"/>
              <a:t>locality </a:t>
            </a:r>
            <a:r>
              <a:rPr lang="en-US" dirty="0" smtClean="0"/>
              <a:t>sensitive hashing (LSH)</a:t>
            </a:r>
            <a:endParaRPr lang="en-US" dirty="0" smtClean="0"/>
          </a:p>
          <a:p>
            <a:pPr lvl="1">
              <a:buFont typeface="Wingdings" pitchFamily="2" charset="2"/>
              <a:buChar char="n"/>
              <a:defRPr/>
            </a:pPr>
            <a:r>
              <a:rPr lang="en-US" dirty="0" smtClean="0"/>
              <a:t>sorting </a:t>
            </a:r>
            <a:r>
              <a:rPr lang="en-US" dirty="0" smtClean="0"/>
              <a:t>(Henzinger 2006)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Cool search engines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763000" cy="4876800"/>
          </a:xfrm>
        </p:spPr>
        <p:txBody>
          <a:bodyPr/>
          <a:lstStyle/>
          <a:p>
            <a:r>
              <a:rPr lang="en-US" sz="2000" dirty="0" smtClean="0"/>
              <a:t>What do you think will be the most important </a:t>
            </a:r>
            <a:r>
              <a:rPr lang="en-US" sz="2000" dirty="0" err="1" smtClean="0"/>
              <a:t>feature(s</a:t>
            </a:r>
            <a:r>
              <a:rPr lang="en-US" sz="2000" dirty="0" smtClean="0"/>
              <a:t>) in next-generation search algorithms?</a:t>
            </a:r>
          </a:p>
          <a:p>
            <a:r>
              <a:rPr lang="en-US" sz="2000" dirty="0" smtClean="0"/>
              <a:t>Is it better to have a broad, general search engine or one that is tailored to your needs?</a:t>
            </a:r>
          </a:p>
          <a:p>
            <a:r>
              <a:rPr lang="en-US" sz="2000" dirty="0" smtClean="0"/>
              <a:t>What new markets can be explored using a search engine?</a:t>
            </a:r>
            <a:endParaRPr lang="en-US" sz="2000" dirty="0" smtClean="0"/>
          </a:p>
          <a:p>
            <a:r>
              <a:rPr lang="en-US" sz="2000" dirty="0" smtClean="0"/>
              <a:t>Some </a:t>
            </a:r>
            <a:r>
              <a:rPr lang="en-US" sz="2000" dirty="0" smtClean="0"/>
              <a:t>of these search engines are niche-</a:t>
            </a:r>
            <a:r>
              <a:rPr lang="en-US" sz="2000" dirty="0" err="1" smtClean="0"/>
              <a:t>speciﬁc</a:t>
            </a:r>
            <a:r>
              <a:rPr lang="en-US" sz="2000" dirty="0" smtClean="0"/>
              <a:t> sites and others are search aggregators.</a:t>
            </a:r>
            <a:r>
              <a:rPr lang="en-US" sz="2000" dirty="0" smtClean="0"/>
              <a:t> Is </a:t>
            </a:r>
            <a:r>
              <a:rPr lang="en-US" sz="2000" dirty="0" smtClean="0"/>
              <a:t>web </a:t>
            </a:r>
            <a:r>
              <a:rPr lang="en-US" sz="2000" dirty="0" smtClean="0"/>
              <a:t>search</a:t>
            </a:r>
            <a:r>
              <a:rPr lang="en-US" sz="2000" dirty="0" smtClean="0"/>
              <a:t> </a:t>
            </a:r>
            <a:r>
              <a:rPr lang="en-US" sz="2000" dirty="0" smtClean="0"/>
              <a:t>diverging </a:t>
            </a:r>
            <a:r>
              <a:rPr lang="en-US" sz="2000" dirty="0" smtClean="0"/>
              <a:t>in the direction of many topic-</a:t>
            </a:r>
            <a:r>
              <a:rPr lang="en-US" sz="2000" dirty="0" err="1" smtClean="0"/>
              <a:t>speciﬁc</a:t>
            </a:r>
            <a:r>
              <a:rPr lang="en-US" sz="2000" dirty="0" smtClean="0"/>
              <a:t> sites or converging</a:t>
            </a:r>
            <a:r>
              <a:rPr lang="en-US" sz="2000" dirty="0" smtClean="0"/>
              <a:t> to </a:t>
            </a:r>
            <a:r>
              <a:rPr lang="en-US" sz="2000" dirty="0" smtClean="0"/>
              <a:t>one large </a:t>
            </a:r>
            <a:r>
              <a:rPr lang="en-US" sz="2000" dirty="0" err="1" smtClean="0"/>
              <a:t>ﬁnd</a:t>
            </a:r>
            <a:r>
              <a:rPr lang="en-US" sz="2000" dirty="0" smtClean="0"/>
              <a:t>-everything site? Is one of these better? What should we be aiming for? </a:t>
            </a:r>
            <a:endParaRPr lang="en-US" sz="2000" dirty="0" smtClean="0"/>
          </a:p>
          <a:p>
            <a:r>
              <a:rPr lang="en-US" sz="2000" dirty="0" smtClean="0"/>
              <a:t>What </a:t>
            </a:r>
            <a:r>
              <a:rPr lang="en-US" sz="2000" dirty="0" smtClean="0"/>
              <a:t>are the </a:t>
            </a:r>
            <a:r>
              <a:rPr lang="en-US" sz="2000" dirty="0" err="1" smtClean="0"/>
              <a:t>beneﬁts</a:t>
            </a:r>
            <a:r>
              <a:rPr lang="en-US" sz="2000" dirty="0" smtClean="0"/>
              <a:t> of live updating searches (</a:t>
            </a:r>
            <a:r>
              <a:rPr lang="en-US" sz="2000" dirty="0" err="1" smtClean="0"/>
              <a:t>Collecta</a:t>
            </a:r>
            <a:r>
              <a:rPr lang="en-US" sz="2000" dirty="0" smtClean="0"/>
              <a:t>) vs. previously indexed</a:t>
            </a:r>
            <a:r>
              <a:rPr lang="en-US" sz="2000" dirty="0" smtClean="0"/>
              <a:t> content (</a:t>
            </a:r>
            <a:r>
              <a:rPr lang="en-US" sz="2000" dirty="0" smtClean="0"/>
              <a:t>Google)</a:t>
            </a:r>
            <a:r>
              <a:rPr lang="en-US" sz="2000" dirty="0" smtClean="0"/>
              <a:t>?</a:t>
            </a:r>
          </a:p>
          <a:p>
            <a:r>
              <a:rPr lang="en-US" sz="2000" dirty="0" smtClean="0"/>
              <a:t>How </a:t>
            </a:r>
            <a:r>
              <a:rPr lang="en-US" sz="2000" dirty="0" smtClean="0"/>
              <a:t>do you think </a:t>
            </a:r>
            <a:r>
              <a:rPr lang="en-US" sz="2000" dirty="0" err="1" smtClean="0"/>
              <a:t>Collecta</a:t>
            </a:r>
            <a:r>
              <a:rPr lang="en-US" sz="2000" dirty="0" smtClean="0"/>
              <a:t> is able to </a:t>
            </a:r>
            <a:r>
              <a:rPr lang="en-US" sz="2000" dirty="0" err="1" smtClean="0"/>
              <a:t>ﬁnd</a:t>
            </a:r>
            <a:r>
              <a:rPr lang="en-US" sz="2000" dirty="0" smtClean="0"/>
              <a:t> results so quickly? </a:t>
            </a:r>
            <a:endParaRPr lang="en-US" sz="2000" dirty="0" smtClean="0"/>
          </a:p>
          <a:p>
            <a:r>
              <a:rPr lang="en-US" sz="2000" dirty="0" smtClean="0"/>
              <a:t>The </a:t>
            </a:r>
            <a:r>
              <a:rPr lang="en-US" sz="2000" dirty="0" smtClean="0"/>
              <a:t>article mentions “inserting a human element into search.” What exactly does this</a:t>
            </a:r>
            <a:r>
              <a:rPr lang="en-US" sz="2000" dirty="0" smtClean="0"/>
              <a:t> mean</a:t>
            </a:r>
            <a:r>
              <a:rPr lang="en-US" sz="2000" dirty="0" smtClean="0"/>
              <a:t>? How can a web search include human power? Is that useful?</a:t>
            </a:r>
          </a:p>
          <a:p>
            <a:endParaRPr lang="en-US" sz="2000" dirty="0"/>
          </a:p>
        </p:txBody>
      </p:sp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006600"/>
                </a:solidFill>
              </a:rPr>
              <a:t>Set Similarity of sets C</a:t>
            </a:r>
            <a:r>
              <a:rPr lang="en-US" baseline="-25000">
                <a:solidFill>
                  <a:srgbClr val="006600"/>
                </a:solidFill>
              </a:rPr>
              <a:t>i</a:t>
            </a:r>
            <a:r>
              <a:rPr lang="en-US">
                <a:solidFill>
                  <a:srgbClr val="006600"/>
                </a:solidFill>
              </a:rPr>
              <a:t> , C</a:t>
            </a:r>
            <a:r>
              <a:rPr lang="en-US" baseline="-25000">
                <a:solidFill>
                  <a:srgbClr val="006600"/>
                </a:solidFill>
              </a:rPr>
              <a:t>j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z="2200"/>
          </a:p>
          <a:p>
            <a:pPr eaLnBrk="1" hangingPunct="1"/>
            <a:endParaRPr lang="en-US" sz="2200"/>
          </a:p>
          <a:p>
            <a:pPr eaLnBrk="1" hangingPunct="1"/>
            <a:endParaRPr lang="en-US" sz="2200" b="1">
              <a:solidFill>
                <a:schemeClr val="hlink"/>
              </a:solidFill>
            </a:endParaRPr>
          </a:p>
          <a:p>
            <a:pPr eaLnBrk="1" hangingPunct="1"/>
            <a:r>
              <a:rPr lang="en-US" sz="2400">
                <a:solidFill>
                  <a:schemeClr val="hlink"/>
                </a:solidFill>
                <a:latin typeface="Tahoma" pitchFamily="-107" charset="0"/>
                <a:ea typeface="Tahoma" pitchFamily="-107" charset="0"/>
                <a:cs typeface="Tahoma" pitchFamily="-107" charset="0"/>
              </a:rPr>
              <a:t>View sets as columns of a matrix A; one row for each element in the universe.  a</a:t>
            </a:r>
            <a:r>
              <a:rPr lang="en-US" sz="2400" baseline="-25000">
                <a:solidFill>
                  <a:schemeClr val="hlink"/>
                </a:solidFill>
                <a:latin typeface="Tahoma" pitchFamily="-107" charset="0"/>
                <a:ea typeface="Tahoma" pitchFamily="-107" charset="0"/>
                <a:cs typeface="Tahoma" pitchFamily="-107" charset="0"/>
              </a:rPr>
              <a:t>ij</a:t>
            </a:r>
            <a:r>
              <a:rPr lang="en-US" sz="2400">
                <a:solidFill>
                  <a:schemeClr val="hlink"/>
                </a:solidFill>
                <a:latin typeface="Tahoma" pitchFamily="-107" charset="0"/>
                <a:ea typeface="Tahoma" pitchFamily="-107" charset="0"/>
                <a:cs typeface="Tahoma" pitchFamily="-107" charset="0"/>
              </a:rPr>
              <a:t> = 1 indicates presence of item i  in set j</a:t>
            </a:r>
          </a:p>
          <a:p>
            <a:pPr eaLnBrk="1" hangingPunct="1"/>
            <a:r>
              <a:rPr lang="en-US" sz="2400">
                <a:solidFill>
                  <a:schemeClr val="hlink"/>
                </a:solidFill>
                <a:latin typeface="Tahoma" pitchFamily="-107" charset="0"/>
                <a:ea typeface="Tahoma" pitchFamily="-107" charset="0"/>
                <a:cs typeface="Tahoma" pitchFamily="-107" charset="0"/>
              </a:rPr>
              <a:t> Example</a:t>
            </a:r>
          </a:p>
          <a:p>
            <a:pPr eaLnBrk="1" hangingPunct="1"/>
            <a:endParaRPr lang="en-US" sz="2200" b="1">
              <a:solidFill>
                <a:schemeClr val="hlink"/>
              </a:solidFill>
            </a:endParaRPr>
          </a:p>
          <a:p>
            <a:pPr eaLnBrk="1" hangingPunct="1">
              <a:buFont typeface="Wingdings" pitchFamily="-107" charset="2"/>
              <a:buNone/>
            </a:pPr>
            <a:r>
              <a:rPr lang="en-US" sz="2000"/>
              <a:t>					</a:t>
            </a:r>
          </a:p>
          <a:p>
            <a:pPr eaLnBrk="1" hangingPunct="1"/>
            <a:endParaRPr lang="en-US"/>
          </a:p>
          <a:p>
            <a:pPr eaLnBrk="1" hangingPunct="1">
              <a:buFont typeface="Wingdings" pitchFamily="-107" charset="2"/>
              <a:buNone/>
            </a:pPr>
            <a:endParaRPr lang="en-US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2667000" y="1600200"/>
          <a:ext cx="3482975" cy="1141413"/>
        </p:xfrm>
        <a:graphic>
          <a:graphicData uri="http://schemas.openxmlformats.org/presentationml/2006/ole">
            <p:oleObj spid="_x0000_s2050" name="Equation" r:id="rId3" imgW="1625400" imgH="533160" progId="Equation.3">
              <p:embed/>
            </p:oleObj>
          </a:graphicData>
        </a:graphic>
      </p:graphicFrame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3217863" y="3886200"/>
            <a:ext cx="5849937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1">
                <a:latin typeface="Tahoma" pitchFamily="-107" charset="0"/>
                <a:ea typeface="Tahoma" pitchFamily="-107" charset="0"/>
                <a:cs typeface="Tahoma" pitchFamily="-107" charset="0"/>
              </a:rPr>
              <a:t>C</a:t>
            </a:r>
            <a:r>
              <a:rPr lang="en-US" b="1" baseline="-25000">
                <a:latin typeface="Tahoma" pitchFamily="-107" charset="0"/>
                <a:ea typeface="Tahoma" pitchFamily="-107" charset="0"/>
                <a:cs typeface="Tahoma" pitchFamily="-107" charset="0"/>
              </a:rPr>
              <a:t>1</a:t>
            </a:r>
            <a:r>
              <a:rPr lang="en-US" baseline="-25000">
                <a:latin typeface="Tahoma" pitchFamily="-107" charset="0"/>
                <a:ea typeface="Tahoma" pitchFamily="-107" charset="0"/>
                <a:cs typeface="Tahoma" pitchFamily="-107" charset="0"/>
              </a:rPr>
              <a:t> </a:t>
            </a:r>
            <a:r>
              <a:rPr lang="en-US" b="1" baseline="-25000">
                <a:latin typeface="Tahoma" pitchFamily="-107" charset="0"/>
                <a:ea typeface="Tahoma" pitchFamily="-107" charset="0"/>
                <a:cs typeface="Tahoma" pitchFamily="-107" charset="0"/>
              </a:rPr>
              <a:t>  </a:t>
            </a:r>
            <a:r>
              <a:rPr lang="en-US" b="1">
                <a:latin typeface="Tahoma" pitchFamily="-107" charset="0"/>
                <a:ea typeface="Tahoma" pitchFamily="-107" charset="0"/>
                <a:cs typeface="Tahoma" pitchFamily="-107" charset="0"/>
              </a:rPr>
              <a:t>C</a:t>
            </a:r>
            <a:r>
              <a:rPr lang="en-US" b="1" baseline="-25000">
                <a:latin typeface="Tahoma" pitchFamily="-107" charset="0"/>
                <a:ea typeface="Tahoma" pitchFamily="-107" charset="0"/>
                <a:cs typeface="Tahoma" pitchFamily="-107" charset="0"/>
              </a:rPr>
              <a:t>2</a:t>
            </a:r>
          </a:p>
          <a:p>
            <a:pPr eaLnBrk="0" hangingPunct="0"/>
            <a:endParaRPr lang="en-US" b="1" baseline="-25000">
              <a:latin typeface="Tahoma" pitchFamily="-107" charset="0"/>
              <a:ea typeface="Tahoma" pitchFamily="-107" charset="0"/>
              <a:cs typeface="Tahoma" pitchFamily="-107" charset="0"/>
            </a:endParaRPr>
          </a:p>
          <a:p>
            <a:pPr eaLnBrk="0" hangingPunct="0"/>
            <a:r>
              <a:rPr lang="en-US" baseline="-25000">
                <a:latin typeface="Tahoma" pitchFamily="-107" charset="0"/>
                <a:ea typeface="Tahoma" pitchFamily="-107" charset="0"/>
                <a:cs typeface="Tahoma" pitchFamily="-107" charset="0"/>
              </a:rPr>
              <a:t>  </a:t>
            </a:r>
            <a:r>
              <a:rPr lang="en-US">
                <a:latin typeface="Tahoma" pitchFamily="-107" charset="0"/>
                <a:ea typeface="Tahoma" pitchFamily="-107" charset="0"/>
                <a:cs typeface="Tahoma" pitchFamily="-107" charset="0"/>
              </a:rPr>
              <a:t>0     1</a:t>
            </a:r>
          </a:p>
          <a:p>
            <a:pPr eaLnBrk="0" hangingPunct="0"/>
            <a:r>
              <a:rPr lang="en-US">
                <a:latin typeface="Tahoma" pitchFamily="-107" charset="0"/>
                <a:ea typeface="Tahoma" pitchFamily="-107" charset="0"/>
                <a:cs typeface="Tahoma" pitchFamily="-107" charset="0"/>
              </a:rPr>
              <a:t>  1    0</a:t>
            </a:r>
          </a:p>
          <a:p>
            <a:pPr eaLnBrk="0" hangingPunct="0"/>
            <a:r>
              <a:rPr lang="en-US">
                <a:latin typeface="Tahoma" pitchFamily="-107" charset="0"/>
                <a:ea typeface="Tahoma" pitchFamily="-107" charset="0"/>
                <a:cs typeface="Tahoma" pitchFamily="-107" charset="0"/>
              </a:rPr>
              <a:t>  1    1        Jaccard</a:t>
            </a:r>
            <a:r>
              <a:rPr lang="en-US" b="1">
                <a:latin typeface="Tahoma" pitchFamily="-107" charset="0"/>
                <a:ea typeface="Tahoma" pitchFamily="-107" charset="0"/>
                <a:cs typeface="Tahoma" pitchFamily="-107" charset="0"/>
              </a:rPr>
              <a:t>(C</a:t>
            </a:r>
            <a:r>
              <a:rPr lang="en-US" b="1" baseline="-25000">
                <a:latin typeface="Tahoma" pitchFamily="-107" charset="0"/>
                <a:ea typeface="Tahoma" pitchFamily="-107" charset="0"/>
                <a:cs typeface="Tahoma" pitchFamily="-107" charset="0"/>
              </a:rPr>
              <a:t>1</a:t>
            </a:r>
            <a:r>
              <a:rPr lang="en-US" b="1">
                <a:latin typeface="Tahoma" pitchFamily="-107" charset="0"/>
                <a:ea typeface="Tahoma" pitchFamily="-107" charset="0"/>
                <a:cs typeface="Tahoma" pitchFamily="-107" charset="0"/>
              </a:rPr>
              <a:t>,C</a:t>
            </a:r>
            <a:r>
              <a:rPr lang="en-US" b="1" baseline="-25000">
                <a:latin typeface="Tahoma" pitchFamily="-107" charset="0"/>
                <a:ea typeface="Tahoma" pitchFamily="-107" charset="0"/>
                <a:cs typeface="Tahoma" pitchFamily="-107" charset="0"/>
              </a:rPr>
              <a:t>2</a:t>
            </a:r>
            <a:r>
              <a:rPr lang="en-US" b="1">
                <a:latin typeface="Tahoma" pitchFamily="-107" charset="0"/>
                <a:ea typeface="Tahoma" pitchFamily="-107" charset="0"/>
                <a:cs typeface="Tahoma" pitchFamily="-107" charset="0"/>
              </a:rPr>
              <a:t>) = 2/5 = 0.4</a:t>
            </a:r>
          </a:p>
          <a:p>
            <a:pPr eaLnBrk="0" hangingPunct="0"/>
            <a:r>
              <a:rPr lang="en-US">
                <a:latin typeface="Tahoma" pitchFamily="-107" charset="0"/>
                <a:ea typeface="Tahoma" pitchFamily="-107" charset="0"/>
                <a:cs typeface="Tahoma" pitchFamily="-107" charset="0"/>
              </a:rPr>
              <a:t>  0    0</a:t>
            </a:r>
          </a:p>
          <a:p>
            <a:pPr eaLnBrk="0" hangingPunct="0"/>
            <a:r>
              <a:rPr lang="en-US">
                <a:latin typeface="Tahoma" pitchFamily="-107" charset="0"/>
                <a:ea typeface="Tahoma" pitchFamily="-107" charset="0"/>
                <a:cs typeface="Tahoma" pitchFamily="-107" charset="0"/>
              </a:rPr>
              <a:t>  1    1</a:t>
            </a:r>
          </a:p>
          <a:p>
            <a:pPr eaLnBrk="0" hangingPunct="0"/>
            <a:r>
              <a:rPr lang="en-US">
                <a:latin typeface="Tahoma" pitchFamily="-107" charset="0"/>
                <a:ea typeface="Tahoma" pitchFamily="-107" charset="0"/>
                <a:cs typeface="Tahoma" pitchFamily="-107" charset="0"/>
              </a:rPr>
              <a:t>  0    1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006600"/>
                </a:solidFill>
              </a:rPr>
              <a:t>Key Observation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chemeClr val="hlink"/>
                </a:solidFill>
              </a:rPr>
              <a:t>For columns C</a:t>
            </a:r>
            <a:r>
              <a:rPr lang="en-US" baseline="-25000">
                <a:solidFill>
                  <a:schemeClr val="hlink"/>
                </a:solidFill>
              </a:rPr>
              <a:t>i</a:t>
            </a:r>
            <a:r>
              <a:rPr lang="en-US">
                <a:solidFill>
                  <a:schemeClr val="hlink"/>
                </a:solidFill>
              </a:rPr>
              <a:t>, C</a:t>
            </a:r>
            <a:r>
              <a:rPr lang="en-US" baseline="-25000">
                <a:solidFill>
                  <a:schemeClr val="hlink"/>
                </a:solidFill>
              </a:rPr>
              <a:t>j</a:t>
            </a:r>
            <a:r>
              <a:rPr lang="en-US">
                <a:solidFill>
                  <a:schemeClr val="hlink"/>
                </a:solidFill>
              </a:rPr>
              <a:t>,</a:t>
            </a:r>
            <a:r>
              <a:rPr lang="en-US"/>
              <a:t> four types of rows</a:t>
            </a:r>
            <a:endParaRPr lang="en-US" sz="3000"/>
          </a:p>
          <a:p>
            <a:pPr lvl="1" eaLnBrk="1" hangingPunct="1">
              <a:buFont typeface="Wingdings" pitchFamily="-107" charset="2"/>
              <a:buNone/>
            </a:pPr>
            <a:r>
              <a:rPr lang="en-US"/>
              <a:t>			</a:t>
            </a:r>
            <a:r>
              <a:rPr lang="en-US" b="1">
                <a:solidFill>
                  <a:schemeClr val="hlink"/>
                </a:solidFill>
              </a:rPr>
              <a:t>C</a:t>
            </a:r>
            <a:r>
              <a:rPr lang="en-US" b="1" baseline="-25000">
                <a:solidFill>
                  <a:schemeClr val="hlink"/>
                </a:solidFill>
              </a:rPr>
              <a:t>i</a:t>
            </a:r>
            <a:r>
              <a:rPr lang="en-US" b="1">
                <a:solidFill>
                  <a:schemeClr val="hlink"/>
                </a:solidFill>
              </a:rPr>
              <a:t>	C</a:t>
            </a:r>
            <a:r>
              <a:rPr lang="en-US" b="1" baseline="-25000">
                <a:solidFill>
                  <a:schemeClr val="hlink"/>
                </a:solidFill>
              </a:rPr>
              <a:t>j</a:t>
            </a:r>
          </a:p>
          <a:p>
            <a:pPr lvl="1" eaLnBrk="1" hangingPunct="1">
              <a:buFont typeface="Wingdings" pitchFamily="-107" charset="2"/>
              <a:buNone/>
            </a:pPr>
            <a:r>
              <a:rPr lang="en-US"/>
              <a:t>		</a:t>
            </a:r>
            <a:r>
              <a:rPr lang="en-US" b="1">
                <a:solidFill>
                  <a:schemeClr val="hlink"/>
                </a:solidFill>
              </a:rPr>
              <a:t>A</a:t>
            </a:r>
            <a:r>
              <a:rPr lang="en-US"/>
              <a:t>	 1	 1</a:t>
            </a:r>
          </a:p>
          <a:p>
            <a:pPr lvl="1" eaLnBrk="1" hangingPunct="1">
              <a:buFont typeface="Wingdings" pitchFamily="-107" charset="2"/>
              <a:buNone/>
            </a:pPr>
            <a:r>
              <a:rPr lang="en-US"/>
              <a:t>		</a:t>
            </a:r>
            <a:r>
              <a:rPr lang="en-US" b="1">
                <a:solidFill>
                  <a:schemeClr val="hlink"/>
                </a:solidFill>
              </a:rPr>
              <a:t>B</a:t>
            </a:r>
            <a:r>
              <a:rPr lang="en-US"/>
              <a:t>	 1	 0</a:t>
            </a:r>
          </a:p>
          <a:p>
            <a:pPr lvl="1" eaLnBrk="1" hangingPunct="1">
              <a:buFont typeface="Wingdings" pitchFamily="-107" charset="2"/>
              <a:buNone/>
            </a:pPr>
            <a:r>
              <a:rPr lang="en-US"/>
              <a:t>		</a:t>
            </a:r>
            <a:r>
              <a:rPr lang="en-US" b="1">
                <a:solidFill>
                  <a:schemeClr val="hlink"/>
                </a:solidFill>
              </a:rPr>
              <a:t>C</a:t>
            </a:r>
            <a:r>
              <a:rPr lang="en-US"/>
              <a:t>	 0	 1</a:t>
            </a:r>
          </a:p>
          <a:p>
            <a:pPr lvl="1" eaLnBrk="1" hangingPunct="1">
              <a:buFont typeface="Wingdings" pitchFamily="-107" charset="2"/>
              <a:buNone/>
            </a:pPr>
            <a:r>
              <a:rPr lang="en-US"/>
              <a:t>		</a:t>
            </a:r>
            <a:r>
              <a:rPr lang="en-US" b="1">
                <a:solidFill>
                  <a:schemeClr val="hlink"/>
                </a:solidFill>
              </a:rPr>
              <a:t>D</a:t>
            </a:r>
            <a:r>
              <a:rPr lang="en-US"/>
              <a:t>	 0	 0</a:t>
            </a:r>
          </a:p>
          <a:p>
            <a:pPr eaLnBrk="1" hangingPunct="1"/>
            <a:r>
              <a:rPr lang="en-US">
                <a:solidFill>
                  <a:schemeClr val="hlink"/>
                </a:solidFill>
              </a:rPr>
              <a:t>Overload notation:</a:t>
            </a:r>
            <a:r>
              <a:rPr lang="en-US"/>
              <a:t> A = # of rows of type A</a:t>
            </a:r>
          </a:p>
          <a:p>
            <a:pPr eaLnBrk="1" hangingPunct="1"/>
            <a:r>
              <a:rPr lang="en-US" b="1">
                <a:solidFill>
                  <a:schemeClr val="hlink"/>
                </a:solidFill>
              </a:rPr>
              <a:t>Claim</a:t>
            </a: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2559050" y="5181600"/>
          <a:ext cx="3952875" cy="901700"/>
        </p:xfrm>
        <a:graphic>
          <a:graphicData uri="http://schemas.openxmlformats.org/presentationml/2006/ole">
            <p:oleObj spid="_x0000_s3074" name="Equation" r:id="rId3" imgW="172692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006600"/>
                </a:solidFill>
              </a:rPr>
              <a:t>“Min” Hashing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8153400" cy="4876800"/>
          </a:xfrm>
        </p:spPr>
        <p:txBody>
          <a:bodyPr/>
          <a:lstStyle/>
          <a:p>
            <a:pPr eaLnBrk="1" hangingPunct="1"/>
            <a:r>
              <a:rPr lang="en-US">
                <a:latin typeface="Tahoma" pitchFamily="-107" charset="0"/>
                <a:ea typeface="Tahoma" pitchFamily="-107" charset="0"/>
                <a:cs typeface="Tahoma" pitchFamily="-107" charset="0"/>
              </a:rPr>
              <a:t>Randomly </a:t>
            </a:r>
            <a:r>
              <a:rPr lang="en-US">
                <a:solidFill>
                  <a:schemeClr val="hlink"/>
                </a:solidFill>
                <a:latin typeface="Tahoma" pitchFamily="-107" charset="0"/>
                <a:ea typeface="Tahoma" pitchFamily="-107" charset="0"/>
                <a:cs typeface="Tahoma" pitchFamily="-107" charset="0"/>
              </a:rPr>
              <a:t>permute</a:t>
            </a:r>
            <a:r>
              <a:rPr lang="en-US">
                <a:latin typeface="Tahoma" pitchFamily="-107" charset="0"/>
                <a:ea typeface="Tahoma" pitchFamily="-107" charset="0"/>
                <a:cs typeface="Tahoma" pitchFamily="-107" charset="0"/>
              </a:rPr>
              <a:t> rows</a:t>
            </a:r>
          </a:p>
          <a:p>
            <a:pPr eaLnBrk="1" hangingPunct="1"/>
            <a:r>
              <a:rPr lang="en-US">
                <a:solidFill>
                  <a:schemeClr val="hlink"/>
                </a:solidFill>
                <a:latin typeface="Tahoma" pitchFamily="-107" charset="0"/>
                <a:ea typeface="Tahoma" pitchFamily="-107" charset="0"/>
                <a:cs typeface="Tahoma" pitchFamily="-107" charset="0"/>
              </a:rPr>
              <a:t>Hash </a:t>
            </a:r>
            <a:r>
              <a:rPr lang="en-US">
                <a:latin typeface="Tahoma" pitchFamily="-107" charset="0"/>
                <a:ea typeface="Tahoma" pitchFamily="-107" charset="0"/>
                <a:cs typeface="Tahoma" pitchFamily="-107" charset="0"/>
              </a:rPr>
              <a:t>h(C</a:t>
            </a:r>
            <a:r>
              <a:rPr lang="en-US" baseline="-25000">
                <a:latin typeface="Tahoma" pitchFamily="-107" charset="0"/>
                <a:ea typeface="Tahoma" pitchFamily="-107" charset="0"/>
                <a:cs typeface="Tahoma" pitchFamily="-107" charset="0"/>
              </a:rPr>
              <a:t>i</a:t>
            </a:r>
            <a:r>
              <a:rPr lang="en-US">
                <a:latin typeface="Tahoma" pitchFamily="-107" charset="0"/>
                <a:ea typeface="Tahoma" pitchFamily="-107" charset="0"/>
                <a:cs typeface="Tahoma" pitchFamily="-107" charset="0"/>
              </a:rPr>
              <a:t>) = index of first row with 1 in column C</a:t>
            </a:r>
            <a:r>
              <a:rPr lang="en-US" baseline="-25000">
                <a:latin typeface="Tahoma" pitchFamily="-107" charset="0"/>
                <a:ea typeface="Tahoma" pitchFamily="-107" charset="0"/>
                <a:cs typeface="Tahoma" pitchFamily="-107" charset="0"/>
              </a:rPr>
              <a:t>i</a:t>
            </a:r>
            <a:r>
              <a:rPr lang="en-US">
                <a:latin typeface="Tahoma" pitchFamily="-107" charset="0"/>
                <a:ea typeface="Tahoma" pitchFamily="-107" charset="0"/>
                <a:cs typeface="Tahoma" pitchFamily="-107" charset="0"/>
              </a:rPr>
              <a:t> </a:t>
            </a:r>
            <a:endParaRPr lang="en-US" b="1">
              <a:solidFill>
                <a:schemeClr val="hlink"/>
              </a:solidFill>
              <a:latin typeface="Tahoma" pitchFamily="-107" charset="0"/>
              <a:ea typeface="Tahoma" pitchFamily="-107" charset="0"/>
              <a:cs typeface="Tahoma" pitchFamily="-107" charset="0"/>
            </a:endParaRPr>
          </a:p>
          <a:p>
            <a:pPr eaLnBrk="1" hangingPunct="1"/>
            <a:r>
              <a:rPr lang="en-US">
                <a:solidFill>
                  <a:schemeClr val="hlink"/>
                </a:solidFill>
                <a:latin typeface="Tahoma" pitchFamily="-107" charset="0"/>
                <a:ea typeface="Tahoma" pitchFamily="-107" charset="0"/>
                <a:cs typeface="Tahoma" pitchFamily="-107" charset="0"/>
              </a:rPr>
              <a:t>Surprising Property</a:t>
            </a:r>
          </a:p>
          <a:p>
            <a:pPr eaLnBrk="1" hangingPunct="1"/>
            <a:endParaRPr lang="en-US" b="1">
              <a:solidFill>
                <a:schemeClr val="hlink"/>
              </a:solidFill>
              <a:latin typeface="Tahoma" pitchFamily="-107" charset="0"/>
              <a:ea typeface="Tahoma" pitchFamily="-107" charset="0"/>
              <a:cs typeface="Tahoma" pitchFamily="-107" charset="0"/>
            </a:endParaRPr>
          </a:p>
          <a:p>
            <a:pPr eaLnBrk="1" hangingPunct="1"/>
            <a:r>
              <a:rPr lang="en-US" sz="2800">
                <a:solidFill>
                  <a:schemeClr val="hlink"/>
                </a:solidFill>
                <a:latin typeface="Tahoma" pitchFamily="-107" charset="0"/>
                <a:ea typeface="Tahoma" pitchFamily="-107" charset="0"/>
                <a:cs typeface="Tahoma" pitchFamily="-107" charset="0"/>
              </a:rPr>
              <a:t>Why?</a:t>
            </a:r>
          </a:p>
          <a:p>
            <a:pPr lvl="1" eaLnBrk="1" hangingPunct="1"/>
            <a:r>
              <a:rPr lang="en-US">
                <a:latin typeface="Tahoma" pitchFamily="-107" charset="0"/>
                <a:ea typeface="Tahoma" pitchFamily="-107" charset="0"/>
                <a:cs typeface="Tahoma" pitchFamily="-107" charset="0"/>
              </a:rPr>
              <a:t>Both are </a:t>
            </a:r>
            <a:r>
              <a:rPr lang="en-US">
                <a:solidFill>
                  <a:srgbClr val="CC0000"/>
                </a:solidFill>
                <a:latin typeface="Tahoma" pitchFamily="-107" charset="0"/>
                <a:ea typeface="Tahoma" pitchFamily="-107" charset="0"/>
                <a:cs typeface="Tahoma" pitchFamily="-107" charset="0"/>
              </a:rPr>
              <a:t>A/(A+B+C)</a:t>
            </a:r>
          </a:p>
          <a:p>
            <a:pPr lvl="1" eaLnBrk="1" hangingPunct="1"/>
            <a:r>
              <a:rPr lang="en-US">
                <a:latin typeface="Tahoma" pitchFamily="-107" charset="0"/>
                <a:ea typeface="Tahoma" pitchFamily="-107" charset="0"/>
                <a:cs typeface="Tahoma" pitchFamily="-107" charset="0"/>
              </a:rPr>
              <a:t>Look down columns </a:t>
            </a:r>
            <a:r>
              <a:rPr lang="en-US">
                <a:solidFill>
                  <a:schemeClr val="hlink"/>
                </a:solidFill>
                <a:latin typeface="Tahoma" pitchFamily="-107" charset="0"/>
                <a:ea typeface="Tahoma" pitchFamily="-107" charset="0"/>
                <a:cs typeface="Tahoma" pitchFamily="-107" charset="0"/>
              </a:rPr>
              <a:t>C</a:t>
            </a:r>
            <a:r>
              <a:rPr lang="en-US" baseline="-25000">
                <a:solidFill>
                  <a:schemeClr val="hlink"/>
                </a:solidFill>
                <a:latin typeface="Tahoma" pitchFamily="-107" charset="0"/>
                <a:ea typeface="Tahoma" pitchFamily="-107" charset="0"/>
                <a:cs typeface="Tahoma" pitchFamily="-107" charset="0"/>
              </a:rPr>
              <a:t>i</a:t>
            </a:r>
            <a:r>
              <a:rPr lang="en-US">
                <a:solidFill>
                  <a:schemeClr val="hlink"/>
                </a:solidFill>
                <a:latin typeface="Tahoma" pitchFamily="-107" charset="0"/>
                <a:ea typeface="Tahoma" pitchFamily="-107" charset="0"/>
                <a:cs typeface="Tahoma" pitchFamily="-107" charset="0"/>
              </a:rPr>
              <a:t>, C</a:t>
            </a:r>
            <a:r>
              <a:rPr lang="en-US" baseline="-25000">
                <a:solidFill>
                  <a:schemeClr val="hlink"/>
                </a:solidFill>
                <a:latin typeface="Tahoma" pitchFamily="-107" charset="0"/>
                <a:ea typeface="Tahoma" pitchFamily="-107" charset="0"/>
                <a:cs typeface="Tahoma" pitchFamily="-107" charset="0"/>
              </a:rPr>
              <a:t>j</a:t>
            </a:r>
            <a:r>
              <a:rPr lang="en-US">
                <a:latin typeface="Tahoma" pitchFamily="-107" charset="0"/>
                <a:ea typeface="Tahoma" pitchFamily="-107" charset="0"/>
                <a:cs typeface="Tahoma" pitchFamily="-107" charset="0"/>
              </a:rPr>
              <a:t> until first </a:t>
            </a:r>
            <a:r>
              <a:rPr lang="en-US">
                <a:solidFill>
                  <a:schemeClr val="hlink"/>
                </a:solidFill>
                <a:latin typeface="Tahoma" pitchFamily="-107" charset="0"/>
                <a:ea typeface="Tahoma" pitchFamily="-107" charset="0"/>
                <a:cs typeface="Tahoma" pitchFamily="-107" charset="0"/>
              </a:rPr>
              <a:t>non-Type-D</a:t>
            </a:r>
            <a:r>
              <a:rPr lang="en-US">
                <a:latin typeface="Tahoma" pitchFamily="-107" charset="0"/>
                <a:ea typeface="Tahoma" pitchFamily="-107" charset="0"/>
                <a:cs typeface="Tahoma" pitchFamily="-107" charset="0"/>
              </a:rPr>
              <a:t> row</a:t>
            </a:r>
          </a:p>
          <a:p>
            <a:pPr lvl="1" eaLnBrk="1" hangingPunct="1"/>
            <a:r>
              <a:rPr lang="en-US">
                <a:solidFill>
                  <a:schemeClr val="hlink"/>
                </a:solidFill>
                <a:latin typeface="Tahoma" pitchFamily="-107" charset="0"/>
                <a:ea typeface="Tahoma" pitchFamily="-107" charset="0"/>
                <a:cs typeface="Tahoma" pitchFamily="-107" charset="0"/>
              </a:rPr>
              <a:t>h(C</a:t>
            </a:r>
            <a:r>
              <a:rPr lang="en-US" baseline="-25000">
                <a:solidFill>
                  <a:schemeClr val="hlink"/>
                </a:solidFill>
                <a:latin typeface="Tahoma" pitchFamily="-107" charset="0"/>
                <a:ea typeface="Tahoma" pitchFamily="-107" charset="0"/>
                <a:cs typeface="Tahoma" pitchFamily="-107" charset="0"/>
              </a:rPr>
              <a:t>i</a:t>
            </a:r>
            <a:r>
              <a:rPr lang="en-US">
                <a:solidFill>
                  <a:schemeClr val="hlink"/>
                </a:solidFill>
                <a:latin typeface="Tahoma" pitchFamily="-107" charset="0"/>
                <a:ea typeface="Tahoma" pitchFamily="-107" charset="0"/>
                <a:cs typeface="Tahoma" pitchFamily="-107" charset="0"/>
              </a:rPr>
              <a:t>) = h(C</a:t>
            </a:r>
            <a:r>
              <a:rPr lang="en-US" baseline="-25000">
                <a:solidFill>
                  <a:schemeClr val="hlink"/>
                </a:solidFill>
                <a:latin typeface="Tahoma" pitchFamily="-107" charset="0"/>
                <a:ea typeface="Tahoma" pitchFamily="-107" charset="0"/>
                <a:cs typeface="Tahoma" pitchFamily="-107" charset="0"/>
              </a:rPr>
              <a:t>j</a:t>
            </a:r>
            <a:r>
              <a:rPr lang="en-US">
                <a:solidFill>
                  <a:schemeClr val="hlink"/>
                </a:solidFill>
                <a:latin typeface="Tahoma" pitchFamily="-107" charset="0"/>
                <a:ea typeface="Tahoma" pitchFamily="-107" charset="0"/>
                <a:cs typeface="Tahoma" pitchFamily="-107" charset="0"/>
              </a:rPr>
              <a:t>) </a:t>
            </a:r>
            <a:r>
              <a:rPr lang="en-US">
                <a:solidFill>
                  <a:schemeClr val="hlink"/>
                </a:solidFill>
                <a:latin typeface="Tahoma" pitchFamily="-107" charset="0"/>
                <a:ea typeface="Tahoma" pitchFamily="-107" charset="0"/>
                <a:cs typeface="Tahoma" pitchFamily="-107" charset="0"/>
                <a:sym typeface="Wingdings" pitchFamily="-107" charset="2"/>
              </a:rPr>
              <a:t> type A row</a:t>
            </a: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1935163" y="3276600"/>
          <a:ext cx="4284662" cy="476250"/>
        </p:xfrm>
        <a:graphic>
          <a:graphicData uri="http://schemas.openxmlformats.org/presentationml/2006/ole">
            <p:oleObj spid="_x0000_s4098" name="Equation" r:id="rId3" imgW="2171520" imgH="241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006600"/>
                </a:solidFill>
              </a:rPr>
              <a:t>Min-Hash sketches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chemeClr val="hlink"/>
                </a:solidFill>
              </a:rPr>
              <a:t>Pick</a:t>
            </a:r>
            <a:r>
              <a:rPr lang="en-US"/>
              <a:t> </a:t>
            </a:r>
            <a:r>
              <a:rPr lang="en-US" i="1">
                <a:solidFill>
                  <a:srgbClr val="CC0000"/>
                </a:solidFill>
              </a:rPr>
              <a:t>P</a:t>
            </a:r>
            <a:r>
              <a:rPr lang="en-US"/>
              <a:t> random row permutations </a:t>
            </a:r>
            <a:endParaRPr lang="en-US">
              <a:solidFill>
                <a:schemeClr val="hlink"/>
              </a:solidFill>
            </a:endParaRPr>
          </a:p>
          <a:p>
            <a:pPr eaLnBrk="1" hangingPunct="1"/>
            <a:r>
              <a:rPr lang="en-US">
                <a:solidFill>
                  <a:schemeClr val="hlink"/>
                </a:solidFill>
              </a:rPr>
              <a:t>MinHash sketch</a:t>
            </a:r>
          </a:p>
          <a:p>
            <a:pPr lvl="1" eaLnBrk="1" hangingPunct="1">
              <a:buFont typeface="Wingdings" pitchFamily="-107" charset="2"/>
              <a:buNone/>
            </a:pPr>
            <a:r>
              <a:rPr lang="en-US" sz="2000">
                <a:solidFill>
                  <a:srgbClr val="CC0000"/>
                </a:solidFill>
              </a:rPr>
              <a:t>  </a:t>
            </a:r>
          </a:p>
          <a:p>
            <a:pPr lvl="1" eaLnBrk="1" hangingPunct="1">
              <a:buFont typeface="Wingdings" pitchFamily="-107" charset="2"/>
              <a:buNone/>
            </a:pPr>
            <a:r>
              <a:rPr lang="en-US" sz="2600">
                <a:solidFill>
                  <a:srgbClr val="CC0000"/>
                </a:solidFill>
              </a:rPr>
              <a:t>Sketch</a:t>
            </a:r>
            <a:r>
              <a:rPr lang="en-US" sz="2600" i="1" baseline="-25000">
                <a:solidFill>
                  <a:srgbClr val="CC0000"/>
                </a:solidFill>
              </a:rPr>
              <a:t>D</a:t>
            </a:r>
            <a:r>
              <a:rPr lang="en-US" sz="2600"/>
              <a:t> = list of </a:t>
            </a:r>
            <a:r>
              <a:rPr lang="en-US" sz="2600" i="1">
                <a:solidFill>
                  <a:srgbClr val="CC0000"/>
                </a:solidFill>
              </a:rPr>
              <a:t>P</a:t>
            </a:r>
            <a:r>
              <a:rPr lang="en-US" sz="2600"/>
              <a:t> indexes of first rows with 1 in column C</a:t>
            </a:r>
          </a:p>
          <a:p>
            <a:pPr eaLnBrk="1" hangingPunct="1"/>
            <a:endParaRPr lang="en-US" sz="3000">
              <a:solidFill>
                <a:schemeClr val="hlink"/>
              </a:solidFill>
            </a:endParaRPr>
          </a:p>
          <a:p>
            <a:pPr eaLnBrk="1" hangingPunct="1"/>
            <a:r>
              <a:rPr lang="en-US">
                <a:solidFill>
                  <a:schemeClr val="hlink"/>
                </a:solidFill>
              </a:rPr>
              <a:t>Similarity of signatures</a:t>
            </a:r>
            <a:r>
              <a:rPr lang="en-US"/>
              <a:t> </a:t>
            </a:r>
          </a:p>
          <a:p>
            <a:pPr lvl="1" eaLnBrk="1" hangingPunct="1"/>
            <a:r>
              <a:rPr lang="en-US">
                <a:solidFill>
                  <a:schemeClr val="hlink"/>
                </a:solidFill>
              </a:rPr>
              <a:t>Let </a:t>
            </a:r>
            <a:r>
              <a:rPr lang="en-US">
                <a:solidFill>
                  <a:srgbClr val="CC0000"/>
                </a:solidFill>
              </a:rPr>
              <a:t>sim[sketch(C</a:t>
            </a:r>
            <a:r>
              <a:rPr lang="en-US" baseline="-25000">
                <a:solidFill>
                  <a:srgbClr val="CC0000"/>
                </a:solidFill>
              </a:rPr>
              <a:t>i</a:t>
            </a:r>
            <a:r>
              <a:rPr lang="en-US">
                <a:solidFill>
                  <a:srgbClr val="CC0000"/>
                </a:solidFill>
              </a:rPr>
              <a:t>),sketch(C</a:t>
            </a:r>
            <a:r>
              <a:rPr lang="en-US" baseline="-25000">
                <a:solidFill>
                  <a:srgbClr val="CC0000"/>
                </a:solidFill>
              </a:rPr>
              <a:t>j</a:t>
            </a:r>
            <a:r>
              <a:rPr lang="en-US">
                <a:solidFill>
                  <a:srgbClr val="CC0000"/>
                </a:solidFill>
              </a:rPr>
              <a:t>)]</a:t>
            </a:r>
            <a:r>
              <a:rPr lang="en-US"/>
              <a:t> = fraction of permutations where MinHash values agree </a:t>
            </a:r>
          </a:p>
          <a:p>
            <a:pPr lvl="1" eaLnBrk="1" hangingPunct="1"/>
            <a:r>
              <a:rPr lang="en-US">
                <a:solidFill>
                  <a:schemeClr val="hlink"/>
                </a:solidFill>
              </a:rPr>
              <a:t>Observe </a:t>
            </a:r>
            <a:r>
              <a:rPr lang="en-US">
                <a:solidFill>
                  <a:srgbClr val="CC0000"/>
                </a:solidFill>
              </a:rPr>
              <a:t> E[sim(sig(C</a:t>
            </a:r>
            <a:r>
              <a:rPr lang="en-US" baseline="-25000">
                <a:solidFill>
                  <a:srgbClr val="CC0000"/>
                </a:solidFill>
              </a:rPr>
              <a:t>i</a:t>
            </a:r>
            <a:r>
              <a:rPr lang="en-US">
                <a:solidFill>
                  <a:srgbClr val="CC0000"/>
                </a:solidFill>
              </a:rPr>
              <a:t>),sig(C</a:t>
            </a:r>
            <a:r>
              <a:rPr lang="en-US" baseline="-25000">
                <a:solidFill>
                  <a:srgbClr val="CC0000"/>
                </a:solidFill>
              </a:rPr>
              <a:t>j</a:t>
            </a:r>
            <a:r>
              <a:rPr lang="en-US">
                <a:solidFill>
                  <a:srgbClr val="CC0000"/>
                </a:solidFill>
              </a:rPr>
              <a:t>))]</a:t>
            </a:r>
            <a:r>
              <a:rPr lang="en-US"/>
              <a:t> = </a:t>
            </a:r>
            <a:r>
              <a:rPr lang="en-US">
                <a:solidFill>
                  <a:srgbClr val="CC0000"/>
                </a:solidFill>
              </a:rPr>
              <a:t>Jaccard(C</a:t>
            </a:r>
            <a:r>
              <a:rPr lang="en-US" baseline="-25000">
                <a:solidFill>
                  <a:srgbClr val="CC0000"/>
                </a:solidFill>
              </a:rPr>
              <a:t>i</a:t>
            </a:r>
            <a:r>
              <a:rPr lang="en-US">
                <a:solidFill>
                  <a:srgbClr val="CC0000"/>
                </a:solidFill>
              </a:rPr>
              <a:t>,C</a:t>
            </a:r>
            <a:r>
              <a:rPr lang="en-US" baseline="-25000">
                <a:solidFill>
                  <a:srgbClr val="CC0000"/>
                </a:solidFill>
              </a:rPr>
              <a:t>j</a:t>
            </a:r>
            <a:r>
              <a:rPr lang="en-US">
                <a:solidFill>
                  <a:srgbClr val="CC0000"/>
                </a:solidFill>
              </a:rPr>
              <a:t>)</a:t>
            </a:r>
            <a:r>
              <a:rPr 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006600"/>
                </a:solidFill>
              </a:rPr>
              <a:t>Example</a:t>
            </a:r>
          </a:p>
        </p:txBody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1143000" y="2590800"/>
            <a:ext cx="1912938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>
                <a:latin typeface="Times New Roman" pitchFamily="-107" charset="0"/>
              </a:rPr>
              <a:t>      </a:t>
            </a:r>
            <a:r>
              <a:rPr lang="en-US" b="1">
                <a:solidFill>
                  <a:schemeClr val="hlink"/>
                </a:solidFill>
                <a:latin typeface="Times New Roman" pitchFamily="-107" charset="0"/>
              </a:rPr>
              <a:t>C</a:t>
            </a:r>
            <a:r>
              <a:rPr lang="en-US" b="1" baseline="-25000">
                <a:solidFill>
                  <a:schemeClr val="hlink"/>
                </a:solidFill>
                <a:latin typeface="Times New Roman" pitchFamily="-107" charset="0"/>
              </a:rPr>
              <a:t>1</a:t>
            </a:r>
            <a:r>
              <a:rPr lang="en-US" b="1">
                <a:solidFill>
                  <a:schemeClr val="hlink"/>
                </a:solidFill>
                <a:latin typeface="Times New Roman" pitchFamily="-107" charset="0"/>
              </a:rPr>
              <a:t>  C</a:t>
            </a:r>
            <a:r>
              <a:rPr lang="en-US" b="1" baseline="-25000">
                <a:solidFill>
                  <a:schemeClr val="hlink"/>
                </a:solidFill>
                <a:latin typeface="Times New Roman" pitchFamily="-107" charset="0"/>
              </a:rPr>
              <a:t>2</a:t>
            </a:r>
            <a:r>
              <a:rPr lang="en-US" b="1">
                <a:solidFill>
                  <a:schemeClr val="hlink"/>
                </a:solidFill>
                <a:latin typeface="Times New Roman" pitchFamily="-107" charset="0"/>
              </a:rPr>
              <a:t>  C</a:t>
            </a:r>
            <a:r>
              <a:rPr lang="en-US" b="1" baseline="-25000">
                <a:solidFill>
                  <a:schemeClr val="hlink"/>
                </a:solidFill>
                <a:latin typeface="Times New Roman" pitchFamily="-107" charset="0"/>
              </a:rPr>
              <a:t>3</a:t>
            </a:r>
          </a:p>
          <a:p>
            <a:pPr eaLnBrk="0" hangingPunct="0"/>
            <a:r>
              <a:rPr lang="en-US" b="1">
                <a:solidFill>
                  <a:schemeClr val="hlink"/>
                </a:solidFill>
                <a:latin typeface="Times New Roman" pitchFamily="-107" charset="0"/>
              </a:rPr>
              <a:t>R</a:t>
            </a:r>
            <a:r>
              <a:rPr lang="en-US" b="1" baseline="-25000">
                <a:solidFill>
                  <a:schemeClr val="hlink"/>
                </a:solidFill>
                <a:latin typeface="Times New Roman" pitchFamily="-107" charset="0"/>
              </a:rPr>
              <a:t>1</a:t>
            </a:r>
            <a:r>
              <a:rPr lang="en-US">
                <a:latin typeface="Times New Roman" pitchFamily="-107" charset="0"/>
              </a:rPr>
              <a:t>   1    0    1</a:t>
            </a:r>
          </a:p>
          <a:p>
            <a:pPr eaLnBrk="0" hangingPunct="0"/>
            <a:r>
              <a:rPr lang="en-US" b="1">
                <a:solidFill>
                  <a:schemeClr val="hlink"/>
                </a:solidFill>
                <a:latin typeface="Times New Roman" pitchFamily="-107" charset="0"/>
              </a:rPr>
              <a:t>R</a:t>
            </a:r>
            <a:r>
              <a:rPr lang="en-US" b="1" baseline="-25000">
                <a:solidFill>
                  <a:schemeClr val="hlink"/>
                </a:solidFill>
                <a:latin typeface="Times New Roman" pitchFamily="-107" charset="0"/>
              </a:rPr>
              <a:t>2</a:t>
            </a:r>
            <a:r>
              <a:rPr lang="en-US">
                <a:latin typeface="Times New Roman" pitchFamily="-107" charset="0"/>
              </a:rPr>
              <a:t>   0    1    1</a:t>
            </a:r>
          </a:p>
          <a:p>
            <a:pPr eaLnBrk="0" hangingPunct="0"/>
            <a:r>
              <a:rPr lang="en-US" b="1">
                <a:solidFill>
                  <a:schemeClr val="hlink"/>
                </a:solidFill>
                <a:latin typeface="Times New Roman" pitchFamily="-107" charset="0"/>
              </a:rPr>
              <a:t>R</a:t>
            </a:r>
            <a:r>
              <a:rPr lang="en-US" b="1" baseline="-25000">
                <a:solidFill>
                  <a:schemeClr val="hlink"/>
                </a:solidFill>
                <a:latin typeface="Times New Roman" pitchFamily="-107" charset="0"/>
              </a:rPr>
              <a:t>3</a:t>
            </a:r>
            <a:r>
              <a:rPr lang="en-US">
                <a:latin typeface="Times New Roman" pitchFamily="-107" charset="0"/>
              </a:rPr>
              <a:t>   1    0    0</a:t>
            </a:r>
          </a:p>
          <a:p>
            <a:pPr eaLnBrk="0" hangingPunct="0"/>
            <a:r>
              <a:rPr lang="en-US" b="1">
                <a:solidFill>
                  <a:schemeClr val="hlink"/>
                </a:solidFill>
                <a:latin typeface="Times New Roman" pitchFamily="-107" charset="0"/>
              </a:rPr>
              <a:t>R</a:t>
            </a:r>
            <a:r>
              <a:rPr lang="en-US" b="1" baseline="-25000">
                <a:solidFill>
                  <a:schemeClr val="hlink"/>
                </a:solidFill>
                <a:latin typeface="Times New Roman" pitchFamily="-107" charset="0"/>
              </a:rPr>
              <a:t>4</a:t>
            </a:r>
            <a:r>
              <a:rPr lang="en-US">
                <a:latin typeface="Times New Roman" pitchFamily="-107" charset="0"/>
              </a:rPr>
              <a:t>   1    0    1</a:t>
            </a:r>
          </a:p>
          <a:p>
            <a:pPr eaLnBrk="0" hangingPunct="0"/>
            <a:r>
              <a:rPr lang="en-US" b="1">
                <a:solidFill>
                  <a:schemeClr val="hlink"/>
                </a:solidFill>
                <a:latin typeface="Times New Roman" pitchFamily="-107" charset="0"/>
              </a:rPr>
              <a:t>R</a:t>
            </a:r>
            <a:r>
              <a:rPr lang="en-US" b="1" baseline="-25000">
                <a:solidFill>
                  <a:schemeClr val="hlink"/>
                </a:solidFill>
                <a:latin typeface="Times New Roman" pitchFamily="-107" charset="0"/>
              </a:rPr>
              <a:t>5</a:t>
            </a:r>
            <a:r>
              <a:rPr lang="en-US">
                <a:latin typeface="Times New Roman" pitchFamily="-107" charset="0"/>
              </a:rPr>
              <a:t>   0    1    0</a:t>
            </a:r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4114800" y="1447800"/>
            <a:ext cx="3640138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>
                <a:latin typeface="Times New Roman" pitchFamily="-107" charset="0"/>
              </a:rPr>
              <a:t>             </a:t>
            </a:r>
            <a:r>
              <a:rPr lang="en-US" b="1">
                <a:solidFill>
                  <a:srgbClr val="009900"/>
                </a:solidFill>
                <a:latin typeface="Times New Roman" pitchFamily="-107" charset="0"/>
              </a:rPr>
              <a:t>Signatures</a:t>
            </a:r>
          </a:p>
          <a:p>
            <a:pPr eaLnBrk="0" hangingPunct="0"/>
            <a:r>
              <a:rPr lang="en-US">
                <a:latin typeface="Times New Roman" pitchFamily="-107" charset="0"/>
              </a:rPr>
              <a:t>                              </a:t>
            </a:r>
            <a:r>
              <a:rPr lang="en-US" b="1">
                <a:solidFill>
                  <a:schemeClr val="hlink"/>
                </a:solidFill>
                <a:latin typeface="Times New Roman" pitchFamily="-107" charset="0"/>
              </a:rPr>
              <a:t>S</a:t>
            </a:r>
            <a:r>
              <a:rPr lang="en-US" b="1" baseline="-25000">
                <a:solidFill>
                  <a:schemeClr val="hlink"/>
                </a:solidFill>
                <a:latin typeface="Times New Roman" pitchFamily="-107" charset="0"/>
              </a:rPr>
              <a:t>1</a:t>
            </a:r>
            <a:r>
              <a:rPr lang="en-US" b="1">
                <a:solidFill>
                  <a:schemeClr val="hlink"/>
                </a:solidFill>
                <a:latin typeface="Times New Roman" pitchFamily="-107" charset="0"/>
              </a:rPr>
              <a:t>  S</a:t>
            </a:r>
            <a:r>
              <a:rPr lang="en-US" b="1" baseline="-25000">
                <a:solidFill>
                  <a:schemeClr val="hlink"/>
                </a:solidFill>
                <a:latin typeface="Times New Roman" pitchFamily="-107" charset="0"/>
              </a:rPr>
              <a:t>2</a:t>
            </a:r>
            <a:r>
              <a:rPr lang="en-US" b="1">
                <a:solidFill>
                  <a:schemeClr val="hlink"/>
                </a:solidFill>
                <a:latin typeface="Times New Roman" pitchFamily="-107" charset="0"/>
              </a:rPr>
              <a:t>  S</a:t>
            </a:r>
            <a:r>
              <a:rPr lang="en-US" b="1" baseline="-25000">
                <a:solidFill>
                  <a:schemeClr val="hlink"/>
                </a:solidFill>
                <a:latin typeface="Times New Roman" pitchFamily="-107" charset="0"/>
              </a:rPr>
              <a:t>3</a:t>
            </a:r>
          </a:p>
          <a:p>
            <a:pPr eaLnBrk="0" hangingPunct="0"/>
            <a:r>
              <a:rPr lang="en-US">
                <a:solidFill>
                  <a:srgbClr val="CC0000"/>
                </a:solidFill>
                <a:latin typeface="Times New Roman" pitchFamily="-107" charset="0"/>
              </a:rPr>
              <a:t>Perm 1 = (12345)</a:t>
            </a:r>
            <a:r>
              <a:rPr lang="en-US">
                <a:latin typeface="Times New Roman" pitchFamily="-107" charset="0"/>
              </a:rPr>
              <a:t>   1    2    1</a:t>
            </a:r>
          </a:p>
          <a:p>
            <a:pPr eaLnBrk="0" hangingPunct="0"/>
            <a:r>
              <a:rPr lang="en-US">
                <a:solidFill>
                  <a:srgbClr val="CC0000"/>
                </a:solidFill>
                <a:latin typeface="Times New Roman" pitchFamily="-107" charset="0"/>
              </a:rPr>
              <a:t>Perm 2 = (54321)</a:t>
            </a:r>
            <a:r>
              <a:rPr lang="en-US">
                <a:latin typeface="Times New Roman" pitchFamily="-107" charset="0"/>
              </a:rPr>
              <a:t>   4    5    4</a:t>
            </a:r>
          </a:p>
          <a:p>
            <a:pPr eaLnBrk="0" hangingPunct="0"/>
            <a:r>
              <a:rPr lang="en-US">
                <a:solidFill>
                  <a:srgbClr val="CC0000"/>
                </a:solidFill>
                <a:latin typeface="Times New Roman" pitchFamily="-107" charset="0"/>
              </a:rPr>
              <a:t>Perm 3 = (34512)</a:t>
            </a:r>
            <a:r>
              <a:rPr lang="en-US">
                <a:latin typeface="Times New Roman" pitchFamily="-107" charset="0"/>
              </a:rPr>
              <a:t>   3    5    4</a:t>
            </a:r>
          </a:p>
        </p:txBody>
      </p:sp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4267200" y="4191000"/>
            <a:ext cx="363855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>
                <a:latin typeface="Times New Roman" pitchFamily="-107" charset="0"/>
              </a:rPr>
              <a:t>             </a:t>
            </a:r>
            <a:r>
              <a:rPr lang="en-US" b="1">
                <a:solidFill>
                  <a:srgbClr val="009900"/>
                </a:solidFill>
                <a:latin typeface="Times New Roman" pitchFamily="-107" charset="0"/>
              </a:rPr>
              <a:t>Similarities</a:t>
            </a:r>
          </a:p>
          <a:p>
            <a:pPr eaLnBrk="0" hangingPunct="0"/>
            <a:r>
              <a:rPr lang="en-US">
                <a:latin typeface="Times New Roman" pitchFamily="-107" charset="0"/>
              </a:rPr>
              <a:t>                </a:t>
            </a:r>
            <a:r>
              <a:rPr lang="en-US">
                <a:solidFill>
                  <a:schemeClr val="hlink"/>
                </a:solidFill>
                <a:latin typeface="Times New Roman" pitchFamily="-107" charset="0"/>
              </a:rPr>
              <a:t>1-2      1-3      2-3</a:t>
            </a:r>
          </a:p>
          <a:p>
            <a:pPr eaLnBrk="0" hangingPunct="0"/>
            <a:r>
              <a:rPr lang="en-US" b="1">
                <a:solidFill>
                  <a:schemeClr val="hlink"/>
                </a:solidFill>
                <a:latin typeface="Times New Roman" pitchFamily="-107" charset="0"/>
              </a:rPr>
              <a:t>Col-Col</a:t>
            </a:r>
            <a:r>
              <a:rPr lang="en-US">
                <a:latin typeface="Times New Roman" pitchFamily="-107" charset="0"/>
              </a:rPr>
              <a:t>   0.00    0.50    0.25</a:t>
            </a:r>
          </a:p>
          <a:p>
            <a:pPr eaLnBrk="0" hangingPunct="0"/>
            <a:r>
              <a:rPr lang="en-US" b="1">
                <a:solidFill>
                  <a:schemeClr val="hlink"/>
                </a:solidFill>
                <a:latin typeface="Times New Roman" pitchFamily="-107" charset="0"/>
              </a:rPr>
              <a:t>Sig-Sig</a:t>
            </a:r>
            <a:r>
              <a:rPr lang="en-US">
                <a:latin typeface="Times New Roman" pitchFamily="-107" charset="0"/>
              </a:rPr>
              <a:t>    0.00    0.67    0.00</a:t>
            </a:r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1752600" y="3048000"/>
            <a:ext cx="1143000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6477000" y="2286000"/>
            <a:ext cx="12192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28" name="Rectangle 8"/>
          <p:cNvSpPr>
            <a:spLocks noChangeArrowheads="1"/>
          </p:cNvSpPr>
          <p:nvPr/>
        </p:nvSpPr>
        <p:spPr bwMode="auto">
          <a:xfrm>
            <a:off x="5486400" y="4953000"/>
            <a:ext cx="25146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006600"/>
                </a:solidFill>
              </a:rPr>
              <a:t>Implementation Trick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chemeClr val="hlink"/>
                </a:solidFill>
                <a:latin typeface="Tahoma" pitchFamily="-107" charset="0"/>
                <a:ea typeface="Tahoma" pitchFamily="-107" charset="0"/>
                <a:cs typeface="Tahoma" pitchFamily="-107" charset="0"/>
              </a:rPr>
              <a:t>Permuting </a:t>
            </a:r>
            <a:r>
              <a:rPr lang="en-US">
                <a:solidFill>
                  <a:schemeClr val="bg2"/>
                </a:solidFill>
                <a:latin typeface="Tahoma" pitchFamily="-107" charset="0"/>
                <a:ea typeface="Tahoma" pitchFamily="-107" charset="0"/>
                <a:cs typeface="Tahoma" pitchFamily="-107" charset="0"/>
              </a:rPr>
              <a:t>universe</a:t>
            </a:r>
            <a:r>
              <a:rPr lang="en-US">
                <a:solidFill>
                  <a:schemeClr val="hlink"/>
                </a:solidFill>
                <a:latin typeface="Tahoma" pitchFamily="-107" charset="0"/>
                <a:ea typeface="Tahoma" pitchFamily="-107" charset="0"/>
                <a:cs typeface="Tahoma" pitchFamily="-107" charset="0"/>
              </a:rPr>
              <a:t> </a:t>
            </a:r>
            <a:r>
              <a:rPr lang="en-US">
                <a:latin typeface="Tahoma" pitchFamily="-107" charset="0"/>
                <a:ea typeface="Tahoma" pitchFamily="-107" charset="0"/>
                <a:cs typeface="Tahoma" pitchFamily="-107" charset="0"/>
              </a:rPr>
              <a:t>even once is prohibitive</a:t>
            </a:r>
          </a:p>
          <a:p>
            <a:pPr eaLnBrk="1" hangingPunct="1"/>
            <a:r>
              <a:rPr lang="en-US" b="1">
                <a:solidFill>
                  <a:schemeClr val="hlink"/>
                </a:solidFill>
                <a:latin typeface="Tahoma" pitchFamily="-107" charset="0"/>
                <a:ea typeface="Tahoma" pitchFamily="-107" charset="0"/>
                <a:cs typeface="Tahoma" pitchFamily="-107" charset="0"/>
              </a:rPr>
              <a:t>Row Hashing</a:t>
            </a:r>
          </a:p>
          <a:p>
            <a:pPr lvl="1" eaLnBrk="1" hangingPunct="1"/>
            <a:r>
              <a:rPr lang="en-US">
                <a:solidFill>
                  <a:schemeClr val="hlink"/>
                </a:solidFill>
                <a:latin typeface="Tahoma" pitchFamily="-107" charset="0"/>
                <a:ea typeface="Tahoma" pitchFamily="-107" charset="0"/>
                <a:cs typeface="Tahoma" pitchFamily="-107" charset="0"/>
              </a:rPr>
              <a:t>Pick</a:t>
            </a:r>
            <a:r>
              <a:rPr lang="en-US">
                <a:latin typeface="Tahoma" pitchFamily="-107" charset="0"/>
                <a:ea typeface="Tahoma" pitchFamily="-107" charset="0"/>
                <a:cs typeface="Tahoma" pitchFamily="-107" charset="0"/>
              </a:rPr>
              <a:t> P hash functions </a:t>
            </a:r>
            <a:r>
              <a:rPr lang="en-US">
                <a:solidFill>
                  <a:srgbClr val="CC0000"/>
                </a:solidFill>
                <a:latin typeface="Tahoma" pitchFamily="-107" charset="0"/>
                <a:ea typeface="Tahoma" pitchFamily="-107" charset="0"/>
                <a:cs typeface="Tahoma" pitchFamily="-107" charset="0"/>
              </a:rPr>
              <a:t>h</a:t>
            </a:r>
            <a:r>
              <a:rPr lang="en-US" baseline="-25000">
                <a:solidFill>
                  <a:srgbClr val="CC0000"/>
                </a:solidFill>
                <a:latin typeface="Tahoma" pitchFamily="-107" charset="0"/>
                <a:ea typeface="Tahoma" pitchFamily="-107" charset="0"/>
                <a:cs typeface="Tahoma" pitchFamily="-107" charset="0"/>
              </a:rPr>
              <a:t>k</a:t>
            </a:r>
            <a:r>
              <a:rPr lang="en-US">
                <a:solidFill>
                  <a:srgbClr val="CC0000"/>
                </a:solidFill>
                <a:latin typeface="Tahoma" pitchFamily="-107" charset="0"/>
                <a:ea typeface="Tahoma" pitchFamily="-107" charset="0"/>
                <a:cs typeface="Tahoma" pitchFamily="-107" charset="0"/>
              </a:rPr>
              <a:t>: {1,…,n}</a:t>
            </a:r>
            <a:r>
              <a:rPr lang="en-US">
                <a:solidFill>
                  <a:srgbClr val="CC0000"/>
                </a:solidFill>
                <a:latin typeface="Tahoma" pitchFamily="-107" charset="0"/>
                <a:ea typeface="Tahoma" pitchFamily="-107" charset="0"/>
                <a:cs typeface="Tahoma" pitchFamily="-107" charset="0"/>
                <a:sym typeface="Wingdings" pitchFamily="-107" charset="2"/>
              </a:rPr>
              <a:t>{1,…,O(n)}</a:t>
            </a:r>
          </a:p>
          <a:p>
            <a:pPr lvl="1" eaLnBrk="1" hangingPunct="1"/>
            <a:r>
              <a:rPr lang="en-US">
                <a:solidFill>
                  <a:schemeClr val="hlink"/>
                </a:solidFill>
                <a:latin typeface="Tahoma" pitchFamily="-107" charset="0"/>
                <a:ea typeface="Tahoma" pitchFamily="-107" charset="0"/>
                <a:cs typeface="Tahoma" pitchFamily="-107" charset="0"/>
              </a:rPr>
              <a:t>Ordering</a:t>
            </a:r>
            <a:r>
              <a:rPr lang="en-US">
                <a:latin typeface="Tahoma" pitchFamily="-107" charset="0"/>
                <a:ea typeface="Tahoma" pitchFamily="-107" charset="0"/>
                <a:cs typeface="Tahoma" pitchFamily="-107" charset="0"/>
              </a:rPr>
              <a:t> under h</a:t>
            </a:r>
            <a:r>
              <a:rPr lang="en-US" baseline="-25000">
                <a:latin typeface="Tahoma" pitchFamily="-107" charset="0"/>
                <a:ea typeface="Tahoma" pitchFamily="-107" charset="0"/>
                <a:cs typeface="Tahoma" pitchFamily="-107" charset="0"/>
              </a:rPr>
              <a:t>k</a:t>
            </a:r>
            <a:r>
              <a:rPr lang="en-US">
                <a:latin typeface="Tahoma" pitchFamily="-107" charset="0"/>
                <a:ea typeface="Tahoma" pitchFamily="-107" charset="0"/>
                <a:cs typeface="Tahoma" pitchFamily="-107" charset="0"/>
              </a:rPr>
              <a:t> gives random permutation of rows</a:t>
            </a:r>
          </a:p>
          <a:p>
            <a:pPr eaLnBrk="1" hangingPunct="1"/>
            <a:r>
              <a:rPr lang="en-US" b="1">
                <a:solidFill>
                  <a:schemeClr val="hlink"/>
                </a:solidFill>
                <a:latin typeface="Tahoma" pitchFamily="-107" charset="0"/>
                <a:ea typeface="Tahoma" pitchFamily="-107" charset="0"/>
                <a:cs typeface="Tahoma" pitchFamily="-107" charset="0"/>
              </a:rPr>
              <a:t>One-pass Implementation</a:t>
            </a:r>
            <a:endParaRPr lang="en-US">
              <a:latin typeface="Tahoma" pitchFamily="-107" charset="0"/>
              <a:ea typeface="Tahoma" pitchFamily="-107" charset="0"/>
              <a:cs typeface="Tahoma" pitchFamily="-107" charset="0"/>
            </a:endParaRPr>
          </a:p>
          <a:p>
            <a:pPr lvl="1" eaLnBrk="1" hangingPunct="1"/>
            <a:r>
              <a:rPr lang="en-US">
                <a:latin typeface="Tahoma" pitchFamily="-107" charset="0"/>
                <a:ea typeface="Tahoma" pitchFamily="-107" charset="0"/>
                <a:cs typeface="Tahoma" pitchFamily="-107" charset="0"/>
              </a:rPr>
              <a:t>For each </a:t>
            </a:r>
            <a:r>
              <a:rPr lang="en-US">
                <a:solidFill>
                  <a:srgbClr val="CC0000"/>
                </a:solidFill>
                <a:latin typeface="Tahoma" pitchFamily="-107" charset="0"/>
                <a:ea typeface="Tahoma" pitchFamily="-107" charset="0"/>
                <a:cs typeface="Tahoma" pitchFamily="-107" charset="0"/>
              </a:rPr>
              <a:t>C</a:t>
            </a:r>
            <a:r>
              <a:rPr lang="en-US" baseline="-25000">
                <a:solidFill>
                  <a:srgbClr val="CC0000"/>
                </a:solidFill>
                <a:latin typeface="Tahoma" pitchFamily="-107" charset="0"/>
                <a:ea typeface="Tahoma" pitchFamily="-107" charset="0"/>
                <a:cs typeface="Tahoma" pitchFamily="-107" charset="0"/>
              </a:rPr>
              <a:t>i</a:t>
            </a:r>
            <a:r>
              <a:rPr lang="en-US">
                <a:latin typeface="Tahoma" pitchFamily="-107" charset="0"/>
                <a:ea typeface="Tahoma" pitchFamily="-107" charset="0"/>
                <a:cs typeface="Tahoma" pitchFamily="-107" charset="0"/>
              </a:rPr>
              <a:t> and</a:t>
            </a:r>
            <a:r>
              <a:rPr lang="en-US">
                <a:solidFill>
                  <a:srgbClr val="CC0000"/>
                </a:solidFill>
                <a:latin typeface="Tahoma" pitchFamily="-107" charset="0"/>
                <a:ea typeface="Tahoma" pitchFamily="-107" charset="0"/>
                <a:cs typeface="Tahoma" pitchFamily="-107" charset="0"/>
              </a:rPr>
              <a:t> h</a:t>
            </a:r>
            <a:r>
              <a:rPr lang="en-US" baseline="-25000">
                <a:solidFill>
                  <a:srgbClr val="CC0000"/>
                </a:solidFill>
                <a:latin typeface="Tahoma" pitchFamily="-107" charset="0"/>
                <a:ea typeface="Tahoma" pitchFamily="-107" charset="0"/>
                <a:cs typeface="Tahoma" pitchFamily="-107" charset="0"/>
              </a:rPr>
              <a:t>k</a:t>
            </a:r>
            <a:r>
              <a:rPr lang="en-US">
                <a:latin typeface="Tahoma" pitchFamily="-107" charset="0"/>
                <a:ea typeface="Tahoma" pitchFamily="-107" charset="0"/>
                <a:cs typeface="Tahoma" pitchFamily="-107" charset="0"/>
              </a:rPr>
              <a:t>, keep “</a:t>
            </a:r>
            <a:r>
              <a:rPr lang="en-US">
                <a:solidFill>
                  <a:schemeClr val="hlink"/>
                </a:solidFill>
                <a:latin typeface="Tahoma" pitchFamily="-107" charset="0"/>
                <a:ea typeface="Tahoma" pitchFamily="-107" charset="0"/>
                <a:cs typeface="Tahoma" pitchFamily="-107" charset="0"/>
              </a:rPr>
              <a:t>slot</a:t>
            </a:r>
            <a:r>
              <a:rPr lang="en-US">
                <a:latin typeface="Tahoma" pitchFamily="-107" charset="0"/>
                <a:ea typeface="Tahoma" pitchFamily="-107" charset="0"/>
                <a:cs typeface="Tahoma" pitchFamily="-107" charset="0"/>
              </a:rPr>
              <a:t>” for min-hash value</a:t>
            </a:r>
          </a:p>
          <a:p>
            <a:pPr lvl="1" eaLnBrk="1" hangingPunct="1"/>
            <a:r>
              <a:rPr lang="en-US">
                <a:solidFill>
                  <a:schemeClr val="hlink"/>
                </a:solidFill>
                <a:latin typeface="Tahoma" pitchFamily="-107" charset="0"/>
                <a:ea typeface="Tahoma" pitchFamily="-107" charset="0"/>
                <a:cs typeface="Tahoma" pitchFamily="-107" charset="0"/>
              </a:rPr>
              <a:t>Initialize</a:t>
            </a:r>
            <a:r>
              <a:rPr lang="en-US">
                <a:latin typeface="Tahoma" pitchFamily="-107" charset="0"/>
                <a:ea typeface="Tahoma" pitchFamily="-107" charset="0"/>
                <a:cs typeface="Tahoma" pitchFamily="-107" charset="0"/>
              </a:rPr>
              <a:t> all slot(C</a:t>
            </a:r>
            <a:r>
              <a:rPr lang="en-US" baseline="-25000">
                <a:latin typeface="Tahoma" pitchFamily="-107" charset="0"/>
                <a:ea typeface="Tahoma" pitchFamily="-107" charset="0"/>
                <a:cs typeface="Tahoma" pitchFamily="-107" charset="0"/>
              </a:rPr>
              <a:t>i</a:t>
            </a:r>
            <a:r>
              <a:rPr lang="en-US">
                <a:latin typeface="Tahoma" pitchFamily="-107" charset="0"/>
                <a:ea typeface="Tahoma" pitchFamily="-107" charset="0"/>
                <a:cs typeface="Tahoma" pitchFamily="-107" charset="0"/>
              </a:rPr>
              <a:t>,h</a:t>
            </a:r>
            <a:r>
              <a:rPr lang="en-US" baseline="-25000">
                <a:latin typeface="Tahoma" pitchFamily="-107" charset="0"/>
                <a:ea typeface="Tahoma" pitchFamily="-107" charset="0"/>
                <a:cs typeface="Tahoma" pitchFamily="-107" charset="0"/>
              </a:rPr>
              <a:t>k</a:t>
            </a:r>
            <a:r>
              <a:rPr lang="en-US">
                <a:latin typeface="Tahoma" pitchFamily="-107" charset="0"/>
                <a:ea typeface="Tahoma" pitchFamily="-107" charset="0"/>
                <a:cs typeface="Tahoma" pitchFamily="-107" charset="0"/>
              </a:rPr>
              <a:t>) to </a:t>
            </a:r>
            <a:r>
              <a:rPr lang="en-US">
                <a:solidFill>
                  <a:srgbClr val="CC0000"/>
                </a:solidFill>
                <a:latin typeface="Tahoma" pitchFamily="-107" charset="0"/>
                <a:ea typeface="Tahoma" pitchFamily="-107" charset="0"/>
                <a:cs typeface="Tahoma" pitchFamily="-107" charset="0"/>
              </a:rPr>
              <a:t>infinity</a:t>
            </a:r>
          </a:p>
          <a:p>
            <a:pPr lvl="1" eaLnBrk="1" hangingPunct="1"/>
            <a:r>
              <a:rPr lang="en-US">
                <a:solidFill>
                  <a:schemeClr val="hlink"/>
                </a:solidFill>
                <a:latin typeface="Tahoma" pitchFamily="-107" charset="0"/>
                <a:ea typeface="Tahoma" pitchFamily="-107" charset="0"/>
                <a:cs typeface="Tahoma" pitchFamily="-107" charset="0"/>
              </a:rPr>
              <a:t>Scan rows</a:t>
            </a:r>
            <a:r>
              <a:rPr lang="en-US">
                <a:latin typeface="Tahoma" pitchFamily="-107" charset="0"/>
                <a:ea typeface="Tahoma" pitchFamily="-107" charset="0"/>
                <a:cs typeface="Tahoma" pitchFamily="-107" charset="0"/>
              </a:rPr>
              <a:t> in arbitrary order looking for 1’s</a:t>
            </a:r>
          </a:p>
          <a:p>
            <a:pPr lvl="2" eaLnBrk="1" hangingPunct="1"/>
            <a:r>
              <a:rPr lang="en-US">
                <a:latin typeface="Tahoma" pitchFamily="-107" charset="0"/>
                <a:ea typeface="Tahoma" pitchFamily="-107" charset="0"/>
                <a:cs typeface="Tahoma" pitchFamily="-107" charset="0"/>
              </a:rPr>
              <a:t>Suppose row R</a:t>
            </a:r>
            <a:r>
              <a:rPr lang="en-US" baseline="-25000">
                <a:latin typeface="Tahoma" pitchFamily="-107" charset="0"/>
                <a:ea typeface="Tahoma" pitchFamily="-107" charset="0"/>
                <a:cs typeface="Tahoma" pitchFamily="-107" charset="0"/>
              </a:rPr>
              <a:t>j</a:t>
            </a:r>
            <a:r>
              <a:rPr lang="en-US">
                <a:latin typeface="Tahoma" pitchFamily="-107" charset="0"/>
                <a:ea typeface="Tahoma" pitchFamily="-107" charset="0"/>
                <a:cs typeface="Tahoma" pitchFamily="-107" charset="0"/>
              </a:rPr>
              <a:t> has 1 in column C</a:t>
            </a:r>
            <a:r>
              <a:rPr lang="en-US" baseline="-25000">
                <a:latin typeface="Tahoma" pitchFamily="-107" charset="0"/>
                <a:ea typeface="Tahoma" pitchFamily="-107" charset="0"/>
                <a:cs typeface="Tahoma" pitchFamily="-107" charset="0"/>
              </a:rPr>
              <a:t>i</a:t>
            </a:r>
            <a:r>
              <a:rPr lang="en-US">
                <a:latin typeface="Tahoma" pitchFamily="-107" charset="0"/>
                <a:ea typeface="Tahoma" pitchFamily="-107" charset="0"/>
                <a:cs typeface="Tahoma" pitchFamily="-107" charset="0"/>
              </a:rPr>
              <a:t> </a:t>
            </a:r>
          </a:p>
          <a:p>
            <a:pPr lvl="2" eaLnBrk="1" hangingPunct="1"/>
            <a:r>
              <a:rPr lang="en-US">
                <a:latin typeface="Tahoma" pitchFamily="-107" charset="0"/>
                <a:ea typeface="Tahoma" pitchFamily="-107" charset="0"/>
                <a:cs typeface="Tahoma" pitchFamily="-107" charset="0"/>
              </a:rPr>
              <a:t>For each h</a:t>
            </a:r>
            <a:r>
              <a:rPr lang="en-US" baseline="-25000">
                <a:latin typeface="Tahoma" pitchFamily="-107" charset="0"/>
                <a:ea typeface="Tahoma" pitchFamily="-107" charset="0"/>
                <a:cs typeface="Tahoma" pitchFamily="-107" charset="0"/>
              </a:rPr>
              <a:t>k</a:t>
            </a:r>
            <a:r>
              <a:rPr lang="en-US">
                <a:latin typeface="Tahoma" pitchFamily="-107" charset="0"/>
                <a:ea typeface="Tahoma" pitchFamily="-107" charset="0"/>
                <a:cs typeface="Tahoma" pitchFamily="-107" charset="0"/>
              </a:rPr>
              <a:t>, </a:t>
            </a:r>
          </a:p>
          <a:p>
            <a:pPr lvl="3" eaLnBrk="1" hangingPunct="1"/>
            <a:r>
              <a:rPr lang="en-US">
                <a:latin typeface="Tahoma" pitchFamily="-107" charset="0"/>
                <a:ea typeface="Tahoma" pitchFamily="-107" charset="0"/>
                <a:cs typeface="Tahoma" pitchFamily="-107" charset="0"/>
              </a:rPr>
              <a:t>if h</a:t>
            </a:r>
            <a:r>
              <a:rPr lang="en-US" baseline="-25000">
                <a:latin typeface="Tahoma" pitchFamily="-107" charset="0"/>
                <a:ea typeface="Tahoma" pitchFamily="-107" charset="0"/>
                <a:cs typeface="Tahoma" pitchFamily="-107" charset="0"/>
              </a:rPr>
              <a:t>k</a:t>
            </a:r>
            <a:r>
              <a:rPr lang="en-US">
                <a:latin typeface="Tahoma" pitchFamily="-107" charset="0"/>
                <a:ea typeface="Tahoma" pitchFamily="-107" charset="0"/>
                <a:cs typeface="Tahoma" pitchFamily="-107" charset="0"/>
              </a:rPr>
              <a:t>(j) &lt; slot(C</a:t>
            </a:r>
            <a:r>
              <a:rPr lang="en-US" baseline="-25000">
                <a:latin typeface="Tahoma" pitchFamily="-107" charset="0"/>
                <a:ea typeface="Tahoma" pitchFamily="-107" charset="0"/>
                <a:cs typeface="Tahoma" pitchFamily="-107" charset="0"/>
              </a:rPr>
              <a:t>i</a:t>
            </a:r>
            <a:r>
              <a:rPr lang="en-US">
                <a:latin typeface="Tahoma" pitchFamily="-107" charset="0"/>
                <a:ea typeface="Tahoma" pitchFamily="-107" charset="0"/>
                <a:cs typeface="Tahoma" pitchFamily="-107" charset="0"/>
              </a:rPr>
              <a:t>,h</a:t>
            </a:r>
            <a:r>
              <a:rPr lang="en-US" baseline="-25000">
                <a:latin typeface="Tahoma" pitchFamily="-107" charset="0"/>
                <a:ea typeface="Tahoma" pitchFamily="-107" charset="0"/>
                <a:cs typeface="Tahoma" pitchFamily="-107" charset="0"/>
              </a:rPr>
              <a:t>k</a:t>
            </a:r>
            <a:r>
              <a:rPr lang="en-US">
                <a:latin typeface="Tahoma" pitchFamily="-107" charset="0"/>
                <a:ea typeface="Tahoma" pitchFamily="-107" charset="0"/>
                <a:cs typeface="Tahoma" pitchFamily="-107" charset="0"/>
              </a:rPr>
              <a:t>), then slot(C</a:t>
            </a:r>
            <a:r>
              <a:rPr lang="en-US" baseline="-25000">
                <a:latin typeface="Tahoma" pitchFamily="-107" charset="0"/>
                <a:ea typeface="Tahoma" pitchFamily="-107" charset="0"/>
                <a:cs typeface="Tahoma" pitchFamily="-107" charset="0"/>
              </a:rPr>
              <a:t>i</a:t>
            </a:r>
            <a:r>
              <a:rPr lang="en-US">
                <a:latin typeface="Tahoma" pitchFamily="-107" charset="0"/>
                <a:ea typeface="Tahoma" pitchFamily="-107" charset="0"/>
                <a:cs typeface="Tahoma" pitchFamily="-107" charset="0"/>
              </a:rPr>
              <a:t>,h</a:t>
            </a:r>
            <a:r>
              <a:rPr lang="en-US" baseline="-25000">
                <a:latin typeface="Tahoma" pitchFamily="-107" charset="0"/>
                <a:ea typeface="Tahoma" pitchFamily="-107" charset="0"/>
                <a:cs typeface="Tahoma" pitchFamily="-107" charset="0"/>
              </a:rPr>
              <a:t>k</a:t>
            </a:r>
            <a:r>
              <a:rPr lang="en-US">
                <a:latin typeface="Tahoma" pitchFamily="-107" charset="0"/>
                <a:ea typeface="Tahoma" pitchFamily="-107" charset="0"/>
                <a:cs typeface="Tahoma" pitchFamily="-107" charset="0"/>
              </a:rPr>
              <a:t>) </a:t>
            </a:r>
            <a:r>
              <a:rPr lang="en-US">
                <a:latin typeface="Tahoma" pitchFamily="-107" charset="0"/>
                <a:ea typeface="Tahoma" pitchFamily="-107" charset="0"/>
                <a:cs typeface="Tahoma" pitchFamily="-107" charset="0"/>
                <a:sym typeface="Wingdings" pitchFamily="-107" charset="2"/>
              </a:rPr>
              <a:t> </a:t>
            </a:r>
            <a:r>
              <a:rPr lang="en-US">
                <a:latin typeface="Tahoma" pitchFamily="-107" charset="0"/>
                <a:ea typeface="Tahoma" pitchFamily="-107" charset="0"/>
                <a:cs typeface="Tahoma" pitchFamily="-107" charset="0"/>
              </a:rPr>
              <a:t>h</a:t>
            </a:r>
            <a:r>
              <a:rPr lang="en-US" baseline="-25000">
                <a:latin typeface="Tahoma" pitchFamily="-107" charset="0"/>
                <a:ea typeface="Tahoma" pitchFamily="-107" charset="0"/>
                <a:cs typeface="Tahoma" pitchFamily="-107" charset="0"/>
              </a:rPr>
              <a:t>k</a:t>
            </a:r>
            <a:r>
              <a:rPr lang="en-US">
                <a:latin typeface="Tahoma" pitchFamily="-107" charset="0"/>
                <a:ea typeface="Tahoma" pitchFamily="-107" charset="0"/>
                <a:cs typeface="Tahoma" pitchFamily="-107" charset="0"/>
              </a:rPr>
              <a:t>(j)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006600"/>
                </a:solidFill>
              </a:rPr>
              <a:t>Example</a:t>
            </a:r>
          </a:p>
        </p:txBody>
      </p:sp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762000" y="1447800"/>
            <a:ext cx="1971675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>
                <a:latin typeface="Times New Roman" pitchFamily="-107" charset="0"/>
              </a:rPr>
              <a:t>	</a:t>
            </a:r>
            <a:r>
              <a:rPr lang="en-US" b="1">
                <a:solidFill>
                  <a:schemeClr val="hlink"/>
                </a:solidFill>
                <a:latin typeface="Times New Roman" pitchFamily="-107" charset="0"/>
              </a:rPr>
              <a:t>C</a:t>
            </a:r>
            <a:r>
              <a:rPr lang="en-US" b="1" baseline="-25000">
                <a:solidFill>
                  <a:schemeClr val="hlink"/>
                </a:solidFill>
                <a:latin typeface="Times New Roman" pitchFamily="-107" charset="0"/>
              </a:rPr>
              <a:t>1</a:t>
            </a:r>
            <a:r>
              <a:rPr lang="en-US" b="1">
                <a:solidFill>
                  <a:schemeClr val="hlink"/>
                </a:solidFill>
                <a:latin typeface="Times New Roman" pitchFamily="-107" charset="0"/>
              </a:rPr>
              <a:t>   C</a:t>
            </a:r>
            <a:r>
              <a:rPr lang="en-US" b="1" baseline="-25000">
                <a:solidFill>
                  <a:schemeClr val="hlink"/>
                </a:solidFill>
                <a:latin typeface="Times New Roman" pitchFamily="-107" charset="0"/>
              </a:rPr>
              <a:t>2</a:t>
            </a:r>
          </a:p>
          <a:p>
            <a:pPr eaLnBrk="0" hangingPunct="0"/>
            <a:r>
              <a:rPr lang="en-US" b="1">
                <a:solidFill>
                  <a:schemeClr val="hlink"/>
                </a:solidFill>
                <a:latin typeface="Times New Roman" pitchFamily="-107" charset="0"/>
              </a:rPr>
              <a:t>R</a:t>
            </a:r>
            <a:r>
              <a:rPr lang="en-US" b="1" baseline="-25000">
                <a:solidFill>
                  <a:schemeClr val="hlink"/>
                </a:solidFill>
                <a:latin typeface="Times New Roman" pitchFamily="-107" charset="0"/>
              </a:rPr>
              <a:t>1</a:t>
            </a:r>
            <a:r>
              <a:rPr lang="en-US">
                <a:latin typeface="Times New Roman" pitchFamily="-107" charset="0"/>
              </a:rPr>
              <a:t>	1      0</a:t>
            </a:r>
          </a:p>
          <a:p>
            <a:pPr eaLnBrk="0" hangingPunct="0"/>
            <a:r>
              <a:rPr lang="en-US" b="1">
                <a:solidFill>
                  <a:schemeClr val="hlink"/>
                </a:solidFill>
                <a:latin typeface="Times New Roman" pitchFamily="-107" charset="0"/>
              </a:rPr>
              <a:t>R</a:t>
            </a:r>
            <a:r>
              <a:rPr lang="en-US" b="1" baseline="-25000">
                <a:solidFill>
                  <a:schemeClr val="hlink"/>
                </a:solidFill>
                <a:latin typeface="Times New Roman" pitchFamily="-107" charset="0"/>
              </a:rPr>
              <a:t>2</a:t>
            </a:r>
            <a:r>
              <a:rPr lang="en-US" b="1">
                <a:solidFill>
                  <a:schemeClr val="hlink"/>
                </a:solidFill>
                <a:latin typeface="Times New Roman" pitchFamily="-107" charset="0"/>
              </a:rPr>
              <a:t> </a:t>
            </a:r>
            <a:r>
              <a:rPr lang="en-US">
                <a:latin typeface="Times New Roman" pitchFamily="-107" charset="0"/>
              </a:rPr>
              <a:t>	0      1</a:t>
            </a:r>
          </a:p>
          <a:p>
            <a:pPr eaLnBrk="0" hangingPunct="0"/>
            <a:r>
              <a:rPr lang="en-US" b="1">
                <a:solidFill>
                  <a:schemeClr val="hlink"/>
                </a:solidFill>
                <a:latin typeface="Times New Roman" pitchFamily="-107" charset="0"/>
              </a:rPr>
              <a:t>R</a:t>
            </a:r>
            <a:r>
              <a:rPr lang="en-US" b="1" baseline="-25000">
                <a:solidFill>
                  <a:schemeClr val="hlink"/>
                </a:solidFill>
                <a:latin typeface="Times New Roman" pitchFamily="-107" charset="0"/>
              </a:rPr>
              <a:t>3</a:t>
            </a:r>
            <a:r>
              <a:rPr lang="en-US" b="1">
                <a:solidFill>
                  <a:schemeClr val="hlink"/>
                </a:solidFill>
                <a:latin typeface="Times New Roman" pitchFamily="-107" charset="0"/>
              </a:rPr>
              <a:t> </a:t>
            </a:r>
            <a:r>
              <a:rPr lang="en-US">
                <a:latin typeface="Times New Roman" pitchFamily="-107" charset="0"/>
              </a:rPr>
              <a:t>	1      1</a:t>
            </a:r>
          </a:p>
          <a:p>
            <a:pPr eaLnBrk="0" hangingPunct="0"/>
            <a:r>
              <a:rPr lang="en-US" b="1">
                <a:solidFill>
                  <a:schemeClr val="hlink"/>
                </a:solidFill>
                <a:latin typeface="Times New Roman" pitchFamily="-107" charset="0"/>
              </a:rPr>
              <a:t>R</a:t>
            </a:r>
            <a:r>
              <a:rPr lang="en-US" b="1" baseline="-25000">
                <a:solidFill>
                  <a:schemeClr val="hlink"/>
                </a:solidFill>
                <a:latin typeface="Times New Roman" pitchFamily="-107" charset="0"/>
              </a:rPr>
              <a:t>4</a:t>
            </a:r>
            <a:r>
              <a:rPr lang="en-US" b="1">
                <a:solidFill>
                  <a:schemeClr val="hlink"/>
                </a:solidFill>
                <a:latin typeface="Times New Roman" pitchFamily="-107" charset="0"/>
              </a:rPr>
              <a:t> </a:t>
            </a:r>
            <a:r>
              <a:rPr lang="en-US">
                <a:latin typeface="Times New Roman" pitchFamily="-107" charset="0"/>
              </a:rPr>
              <a:t>	1      0</a:t>
            </a:r>
          </a:p>
          <a:p>
            <a:pPr eaLnBrk="0" hangingPunct="0"/>
            <a:r>
              <a:rPr lang="en-US" b="1">
                <a:solidFill>
                  <a:schemeClr val="hlink"/>
                </a:solidFill>
                <a:latin typeface="Times New Roman" pitchFamily="-107" charset="0"/>
              </a:rPr>
              <a:t>R</a:t>
            </a:r>
            <a:r>
              <a:rPr lang="en-US" b="1" baseline="-25000">
                <a:solidFill>
                  <a:schemeClr val="hlink"/>
                </a:solidFill>
                <a:latin typeface="Times New Roman" pitchFamily="-107" charset="0"/>
              </a:rPr>
              <a:t>5</a:t>
            </a:r>
            <a:r>
              <a:rPr lang="en-US">
                <a:latin typeface="Times New Roman" pitchFamily="-107" charset="0"/>
              </a:rPr>
              <a:t> 	0      1</a:t>
            </a:r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1524000" y="1905000"/>
            <a:ext cx="1219200" cy="1752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762000" y="4800600"/>
            <a:ext cx="24907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>
                <a:solidFill>
                  <a:srgbClr val="CC0000"/>
                </a:solidFill>
                <a:latin typeface="Times New Roman" pitchFamily="-107" charset="0"/>
              </a:rPr>
              <a:t>h(x) = x mod 5</a:t>
            </a:r>
          </a:p>
          <a:p>
            <a:pPr eaLnBrk="0" hangingPunct="0"/>
            <a:r>
              <a:rPr lang="en-US">
                <a:solidFill>
                  <a:srgbClr val="CC0000"/>
                </a:solidFill>
                <a:latin typeface="Times New Roman" pitchFamily="-107" charset="0"/>
              </a:rPr>
              <a:t>g(x) = 2x+1 mod 5</a:t>
            </a:r>
          </a:p>
        </p:txBody>
      </p:sp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4572000" y="1905000"/>
            <a:ext cx="30114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>
                <a:latin typeface="Times New Roman" pitchFamily="-107" charset="0"/>
              </a:rPr>
              <a:t>h(1) = 1		1	-</a:t>
            </a:r>
          </a:p>
          <a:p>
            <a:pPr eaLnBrk="0" hangingPunct="0"/>
            <a:r>
              <a:rPr lang="en-US">
                <a:latin typeface="Times New Roman" pitchFamily="-107" charset="0"/>
              </a:rPr>
              <a:t>g(1) = 3		3	-</a:t>
            </a:r>
          </a:p>
        </p:txBody>
      </p:sp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4572000" y="2819400"/>
            <a:ext cx="30543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>
                <a:latin typeface="Times New Roman" pitchFamily="-107" charset="0"/>
              </a:rPr>
              <a:t>h(2) = 2		1	2</a:t>
            </a:r>
          </a:p>
          <a:p>
            <a:pPr eaLnBrk="0" hangingPunct="0"/>
            <a:r>
              <a:rPr lang="en-US">
                <a:latin typeface="Times New Roman" pitchFamily="-107" charset="0"/>
              </a:rPr>
              <a:t>g(2) = 0		3	0</a:t>
            </a:r>
          </a:p>
        </p:txBody>
      </p:sp>
      <p:sp>
        <p:nvSpPr>
          <p:cNvPr id="58376" name="Text Box 8"/>
          <p:cNvSpPr txBox="1">
            <a:spLocks noChangeArrowheads="1"/>
          </p:cNvSpPr>
          <p:nvPr/>
        </p:nvSpPr>
        <p:spPr bwMode="auto">
          <a:xfrm>
            <a:off x="4572000" y="3733800"/>
            <a:ext cx="30543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>
                <a:latin typeface="Times New Roman" pitchFamily="-107" charset="0"/>
              </a:rPr>
              <a:t>h(3) = 3		1	2</a:t>
            </a:r>
          </a:p>
          <a:p>
            <a:pPr eaLnBrk="0" hangingPunct="0"/>
            <a:r>
              <a:rPr lang="en-US">
                <a:latin typeface="Times New Roman" pitchFamily="-107" charset="0"/>
              </a:rPr>
              <a:t>g(3) = 2		2	0</a:t>
            </a:r>
          </a:p>
        </p:txBody>
      </p:sp>
      <p:sp>
        <p:nvSpPr>
          <p:cNvPr id="58377" name="Text Box 9"/>
          <p:cNvSpPr txBox="1">
            <a:spLocks noChangeArrowheads="1"/>
          </p:cNvSpPr>
          <p:nvPr/>
        </p:nvSpPr>
        <p:spPr bwMode="auto">
          <a:xfrm>
            <a:off x="4572000" y="4648200"/>
            <a:ext cx="30543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>
                <a:latin typeface="Times New Roman" pitchFamily="-107" charset="0"/>
              </a:rPr>
              <a:t>h(4) = 4		1	2</a:t>
            </a:r>
          </a:p>
          <a:p>
            <a:pPr eaLnBrk="0" hangingPunct="0"/>
            <a:r>
              <a:rPr lang="en-US">
                <a:latin typeface="Times New Roman" pitchFamily="-107" charset="0"/>
              </a:rPr>
              <a:t>g(4) = 4		2	0</a:t>
            </a:r>
          </a:p>
        </p:txBody>
      </p:sp>
      <p:sp>
        <p:nvSpPr>
          <p:cNvPr id="58378" name="Text Box 10"/>
          <p:cNvSpPr txBox="1">
            <a:spLocks noChangeArrowheads="1"/>
          </p:cNvSpPr>
          <p:nvPr/>
        </p:nvSpPr>
        <p:spPr bwMode="auto">
          <a:xfrm>
            <a:off x="4572000" y="5459413"/>
            <a:ext cx="30543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>
                <a:latin typeface="Times New Roman" pitchFamily="-107" charset="0"/>
              </a:rPr>
              <a:t>h(5) = 0		1	0</a:t>
            </a:r>
          </a:p>
          <a:p>
            <a:pPr eaLnBrk="0" hangingPunct="0"/>
            <a:r>
              <a:rPr lang="en-US">
                <a:latin typeface="Times New Roman" pitchFamily="-107" charset="0"/>
              </a:rPr>
              <a:t>g(5) = 1		2	0</a:t>
            </a:r>
          </a:p>
        </p:txBody>
      </p:sp>
      <p:sp>
        <p:nvSpPr>
          <p:cNvPr id="58379" name="Text Box 11"/>
          <p:cNvSpPr txBox="1">
            <a:spLocks noChangeArrowheads="1"/>
          </p:cNvSpPr>
          <p:nvPr/>
        </p:nvSpPr>
        <p:spPr bwMode="auto">
          <a:xfrm>
            <a:off x="6019800" y="1447800"/>
            <a:ext cx="2343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1">
                <a:solidFill>
                  <a:schemeClr val="hlink"/>
                </a:solidFill>
                <a:latin typeface="Times New Roman" pitchFamily="-107" charset="0"/>
              </a:rPr>
              <a:t>C</a:t>
            </a:r>
            <a:r>
              <a:rPr lang="en-US" b="1" baseline="-25000">
                <a:solidFill>
                  <a:schemeClr val="hlink"/>
                </a:solidFill>
                <a:latin typeface="Times New Roman" pitchFamily="-107" charset="0"/>
              </a:rPr>
              <a:t>1 </a:t>
            </a:r>
            <a:r>
              <a:rPr lang="en-US" b="1">
                <a:solidFill>
                  <a:schemeClr val="hlink"/>
                </a:solidFill>
              </a:rPr>
              <a:t>slots</a:t>
            </a:r>
            <a:r>
              <a:rPr lang="en-US" b="1" baseline="-25000">
                <a:solidFill>
                  <a:schemeClr val="hlink"/>
                </a:solidFill>
                <a:latin typeface="Times New Roman" pitchFamily="-107" charset="0"/>
              </a:rPr>
              <a:t>       </a:t>
            </a:r>
            <a:r>
              <a:rPr lang="en-US" b="1">
                <a:solidFill>
                  <a:schemeClr val="hlink"/>
                </a:solidFill>
                <a:latin typeface="Times New Roman" pitchFamily="-107" charset="0"/>
              </a:rPr>
              <a:t>C</a:t>
            </a:r>
            <a:r>
              <a:rPr lang="en-US" b="1" baseline="-25000">
                <a:solidFill>
                  <a:schemeClr val="hlink"/>
                </a:solidFill>
                <a:latin typeface="Times New Roman" pitchFamily="-107" charset="0"/>
              </a:rPr>
              <a:t>2 </a:t>
            </a:r>
            <a:r>
              <a:rPr lang="en-US" b="1">
                <a:solidFill>
                  <a:schemeClr val="hlink"/>
                </a:solidFill>
              </a:rPr>
              <a:t>slots</a:t>
            </a:r>
            <a:r>
              <a:rPr lang="en-US"/>
              <a:t> </a:t>
            </a:r>
          </a:p>
        </p:txBody>
      </p:sp>
      <p:sp>
        <p:nvSpPr>
          <p:cNvPr id="58380" name="Rectangle 12"/>
          <p:cNvSpPr>
            <a:spLocks noChangeArrowheads="1"/>
          </p:cNvSpPr>
          <p:nvPr/>
        </p:nvSpPr>
        <p:spPr bwMode="auto">
          <a:xfrm>
            <a:off x="7315200" y="5562600"/>
            <a:ext cx="12192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Brief (non-technical) history</a:t>
            </a:r>
          </a:p>
        </p:txBody>
      </p:sp>
      <p:sp>
        <p:nvSpPr>
          <p:cNvPr id="79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Early keyword-based engines</a:t>
            </a:r>
          </a:p>
          <a:p>
            <a:pPr lvl="1" eaLnBrk="1" hangingPunct="1"/>
            <a:r>
              <a:rPr lang="en-US"/>
              <a:t>Altavista, Excite, Infoseek, Inktomi, ca. 1995-1997</a:t>
            </a:r>
          </a:p>
          <a:p>
            <a:pPr eaLnBrk="1" hangingPunct="1"/>
            <a:r>
              <a:rPr lang="en-US" u="sng"/>
              <a:t>Sponsored search</a:t>
            </a:r>
            <a:r>
              <a:rPr lang="en-US"/>
              <a:t> ranking: Goto.com (morphed into Overture.com </a:t>
            </a:r>
            <a:r>
              <a:rPr lang="en-US">
                <a:sym typeface="Symbol" pitchFamily="-107" charset="2"/>
              </a:rPr>
              <a:t></a:t>
            </a:r>
            <a:r>
              <a:rPr lang="en-US"/>
              <a:t> Yahoo!)</a:t>
            </a:r>
          </a:p>
          <a:p>
            <a:pPr lvl="1" eaLnBrk="1" hangingPunct="1"/>
            <a:r>
              <a:rPr lang="en-US"/>
              <a:t>Your search ranking depended on how much you paid</a:t>
            </a:r>
          </a:p>
          <a:p>
            <a:pPr lvl="1" eaLnBrk="1" hangingPunct="1"/>
            <a:r>
              <a:rPr lang="en-US"/>
              <a:t>Auction for keywords: </a:t>
            </a:r>
            <a:r>
              <a:rPr lang="en-US" b="1" i="1" u="sng"/>
              <a:t>casino</a:t>
            </a:r>
            <a:r>
              <a:rPr lang="en-US"/>
              <a:t> was expensive!</a:t>
            </a:r>
          </a:p>
          <a:p>
            <a:pPr eaLnBrk="1" hangingPunct="1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006600"/>
                </a:solidFill>
              </a:rPr>
              <a:t>Comparing Signatures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3200">
                <a:solidFill>
                  <a:schemeClr val="hlink"/>
                </a:solidFill>
                <a:latin typeface="Tahoma" pitchFamily="-107" charset="0"/>
                <a:ea typeface="Tahoma" pitchFamily="-107" charset="0"/>
                <a:cs typeface="Tahoma" pitchFamily="-107" charset="0"/>
              </a:rPr>
              <a:t>Signature Matrix S</a:t>
            </a:r>
          </a:p>
          <a:p>
            <a:pPr lvl="1" eaLnBrk="1" hangingPunct="1"/>
            <a:r>
              <a:rPr lang="en-US" sz="3200">
                <a:latin typeface="Tahoma" pitchFamily="-107" charset="0"/>
                <a:ea typeface="Tahoma" pitchFamily="-107" charset="0"/>
                <a:cs typeface="Tahoma" pitchFamily="-107" charset="0"/>
              </a:rPr>
              <a:t>Rows = Hash Functions</a:t>
            </a:r>
          </a:p>
          <a:p>
            <a:pPr lvl="1" eaLnBrk="1" hangingPunct="1"/>
            <a:r>
              <a:rPr lang="en-US" sz="3200">
                <a:latin typeface="Tahoma" pitchFamily="-107" charset="0"/>
                <a:ea typeface="Tahoma" pitchFamily="-107" charset="0"/>
                <a:cs typeface="Tahoma" pitchFamily="-107" charset="0"/>
              </a:rPr>
              <a:t>Columns = Columns</a:t>
            </a:r>
          </a:p>
          <a:p>
            <a:pPr lvl="1" eaLnBrk="1" hangingPunct="1"/>
            <a:r>
              <a:rPr lang="en-US" sz="3200">
                <a:latin typeface="Tahoma" pitchFamily="-107" charset="0"/>
                <a:ea typeface="Tahoma" pitchFamily="-107" charset="0"/>
                <a:cs typeface="Tahoma" pitchFamily="-107" charset="0"/>
              </a:rPr>
              <a:t>Entries = Signatures</a:t>
            </a:r>
          </a:p>
          <a:p>
            <a:pPr eaLnBrk="1" hangingPunct="1"/>
            <a:r>
              <a:rPr lang="en-US" sz="3200">
                <a:solidFill>
                  <a:schemeClr val="hlink"/>
                </a:solidFill>
                <a:latin typeface="Tahoma" pitchFamily="-107" charset="0"/>
                <a:ea typeface="Tahoma" pitchFamily="-107" charset="0"/>
                <a:cs typeface="Tahoma" pitchFamily="-107" charset="0"/>
              </a:rPr>
              <a:t>Can compute </a:t>
            </a:r>
            <a:r>
              <a:rPr lang="en-US" sz="3200">
                <a:latin typeface="Tahoma" pitchFamily="-107" charset="0"/>
                <a:ea typeface="Tahoma" pitchFamily="-107" charset="0"/>
                <a:cs typeface="Tahoma" pitchFamily="-107" charset="0"/>
              </a:rPr>
              <a:t>– Pair-wise similarity of any pair of  signature columns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Brief (non-technical) history</a:t>
            </a:r>
          </a:p>
        </p:txBody>
      </p:sp>
      <p:sp>
        <p:nvSpPr>
          <p:cNvPr id="79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1998+: Link-based ranking pioneered by Google</a:t>
            </a:r>
          </a:p>
          <a:p>
            <a:pPr lvl="1" eaLnBrk="1" hangingPunct="1"/>
            <a:r>
              <a:rPr lang="en-US"/>
              <a:t>Blew away all early engines save Inktomi</a:t>
            </a:r>
          </a:p>
          <a:p>
            <a:pPr lvl="1" eaLnBrk="1" hangingPunct="1"/>
            <a:r>
              <a:rPr lang="en-US"/>
              <a:t>Great user experience in search of a business model</a:t>
            </a:r>
          </a:p>
          <a:p>
            <a:pPr lvl="1" eaLnBrk="1" hangingPunct="1"/>
            <a:r>
              <a:rPr lang="en-US"/>
              <a:t>Meanwhile Goto/Overture’s annual revenues were nearing $1 billion</a:t>
            </a:r>
          </a:p>
          <a:p>
            <a:pPr eaLnBrk="1" hangingPunct="1"/>
            <a:r>
              <a:rPr lang="en-US"/>
              <a:t>Result: Google added paid-placement “ads” to the side, independent of search results</a:t>
            </a:r>
          </a:p>
          <a:p>
            <a:pPr lvl="1" eaLnBrk="1" hangingPunct="1"/>
            <a:r>
              <a:rPr lang="en-US"/>
              <a:t>Yahoo followed suit, acquiring Overture (for paid placement) and Inktomi (for search)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did Google win?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Relevance/link-based</a:t>
            </a:r>
          </a:p>
          <a:p>
            <a:r>
              <a:rPr lang="en-US" dirty="0" smtClean="0"/>
              <a:t>Simple UI</a:t>
            </a:r>
          </a:p>
          <a:p>
            <a:r>
              <a:rPr lang="en-US" dirty="0" smtClean="0"/>
              <a:t>Hardware – used commodity parts</a:t>
            </a:r>
          </a:p>
          <a:p>
            <a:pPr lvl="1"/>
            <a:r>
              <a:rPr lang="en-US" dirty="0" smtClean="0"/>
              <a:t>inexpensive</a:t>
            </a:r>
          </a:p>
          <a:p>
            <a:pPr lvl="1"/>
            <a:r>
              <a:rPr lang="en-US" dirty="0" smtClean="0"/>
              <a:t>easy to expand</a:t>
            </a:r>
          </a:p>
          <a:p>
            <a:pPr lvl="1"/>
            <a:r>
              <a:rPr lang="en-US" dirty="0" smtClean="0"/>
              <a:t>fault tolerance through redundancy</a:t>
            </a:r>
          </a:p>
          <a:p>
            <a:r>
              <a:rPr lang="en-US" dirty="0" smtClean="0"/>
              <a:t>What’s wrong (from the search engine’s standpoint) of having a cost-per-click (CPC) model and ranking ads based only on CPC?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Web search basics</a:t>
            </a:r>
          </a:p>
        </p:txBody>
      </p:sp>
      <p:grpSp>
        <p:nvGrpSpPr>
          <p:cNvPr id="1028" name="Group 3"/>
          <p:cNvGrpSpPr>
            <a:grpSpLocks/>
          </p:cNvGrpSpPr>
          <p:nvPr/>
        </p:nvGrpSpPr>
        <p:grpSpPr bwMode="auto">
          <a:xfrm>
            <a:off x="457200" y="1905000"/>
            <a:ext cx="2438400" cy="4027488"/>
            <a:chOff x="288" y="1200"/>
            <a:chExt cx="1536" cy="2537"/>
          </a:xfrm>
        </p:grpSpPr>
        <p:grpSp>
          <p:nvGrpSpPr>
            <p:cNvPr id="1070" name="Group 4"/>
            <p:cNvGrpSpPr>
              <a:grpSpLocks/>
            </p:cNvGrpSpPr>
            <p:nvPr/>
          </p:nvGrpSpPr>
          <p:grpSpPr bwMode="auto">
            <a:xfrm>
              <a:off x="288" y="1200"/>
              <a:ext cx="1536" cy="2256"/>
              <a:chOff x="384" y="1968"/>
              <a:chExt cx="1536" cy="2256"/>
            </a:xfrm>
          </p:grpSpPr>
          <p:sp>
            <p:nvSpPr>
              <p:cNvPr id="1072" name="Rectangle 5"/>
              <p:cNvSpPr>
                <a:spLocks noChangeArrowheads="1"/>
              </p:cNvSpPr>
              <p:nvPr/>
            </p:nvSpPr>
            <p:spPr bwMode="auto">
              <a:xfrm>
                <a:off x="864" y="1968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3" name="Rectangle 6"/>
              <p:cNvSpPr>
                <a:spLocks noChangeArrowheads="1"/>
              </p:cNvSpPr>
              <p:nvPr/>
            </p:nvSpPr>
            <p:spPr bwMode="auto">
              <a:xfrm>
                <a:off x="576" y="2688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4" name="Rectangle 7"/>
              <p:cNvSpPr>
                <a:spLocks noChangeArrowheads="1"/>
              </p:cNvSpPr>
              <p:nvPr/>
            </p:nvSpPr>
            <p:spPr bwMode="auto">
              <a:xfrm>
                <a:off x="672" y="2784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5" name="Rectangle 8"/>
              <p:cNvSpPr>
                <a:spLocks noChangeArrowheads="1"/>
              </p:cNvSpPr>
              <p:nvPr/>
            </p:nvSpPr>
            <p:spPr bwMode="auto">
              <a:xfrm>
                <a:off x="768" y="2880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6" name="Rectangle 9"/>
              <p:cNvSpPr>
                <a:spLocks noChangeArrowheads="1"/>
              </p:cNvSpPr>
              <p:nvPr/>
            </p:nvSpPr>
            <p:spPr bwMode="auto">
              <a:xfrm>
                <a:off x="384" y="3552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7" name="Rectangle 10"/>
              <p:cNvSpPr>
                <a:spLocks noChangeArrowheads="1"/>
              </p:cNvSpPr>
              <p:nvPr/>
            </p:nvSpPr>
            <p:spPr bwMode="auto">
              <a:xfrm>
                <a:off x="1440" y="3120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8" name="Rectangle 11"/>
              <p:cNvSpPr>
                <a:spLocks noChangeArrowheads="1"/>
              </p:cNvSpPr>
              <p:nvPr/>
            </p:nvSpPr>
            <p:spPr bwMode="auto">
              <a:xfrm>
                <a:off x="1536" y="2352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9" name="Rectangle 12"/>
              <p:cNvSpPr>
                <a:spLocks noChangeArrowheads="1"/>
              </p:cNvSpPr>
              <p:nvPr/>
            </p:nvSpPr>
            <p:spPr bwMode="auto">
              <a:xfrm>
                <a:off x="480" y="3648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0" name="Rectangle 13"/>
              <p:cNvSpPr>
                <a:spLocks noChangeArrowheads="1"/>
              </p:cNvSpPr>
              <p:nvPr/>
            </p:nvSpPr>
            <p:spPr bwMode="auto">
              <a:xfrm>
                <a:off x="576" y="3744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1" name="Rectangle 14"/>
              <p:cNvSpPr>
                <a:spLocks noChangeArrowheads="1"/>
              </p:cNvSpPr>
              <p:nvPr/>
            </p:nvSpPr>
            <p:spPr bwMode="auto">
              <a:xfrm>
                <a:off x="672" y="3840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2" name="Rectangle 15"/>
              <p:cNvSpPr>
                <a:spLocks noChangeArrowheads="1"/>
              </p:cNvSpPr>
              <p:nvPr/>
            </p:nvSpPr>
            <p:spPr bwMode="auto">
              <a:xfrm>
                <a:off x="1632" y="2448"/>
                <a:ext cx="288" cy="384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3" name="Line 16"/>
              <p:cNvSpPr>
                <a:spLocks noChangeShapeType="1"/>
              </p:cNvSpPr>
              <p:nvPr/>
            </p:nvSpPr>
            <p:spPr bwMode="auto">
              <a:xfrm flipV="1">
                <a:off x="912" y="3504"/>
                <a:ext cx="43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4" name="Line 17"/>
              <p:cNvSpPr>
                <a:spLocks noChangeShapeType="1"/>
              </p:cNvSpPr>
              <p:nvPr/>
            </p:nvSpPr>
            <p:spPr bwMode="auto">
              <a:xfrm flipH="1" flipV="1">
                <a:off x="1104" y="2976"/>
                <a:ext cx="288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5" name="Line 18"/>
              <p:cNvSpPr>
                <a:spLocks noChangeShapeType="1"/>
              </p:cNvSpPr>
              <p:nvPr/>
            </p:nvSpPr>
            <p:spPr bwMode="auto">
              <a:xfrm flipV="1">
                <a:off x="1056" y="2640"/>
                <a:ext cx="432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6" name="Line 19"/>
              <p:cNvSpPr>
                <a:spLocks noChangeShapeType="1"/>
              </p:cNvSpPr>
              <p:nvPr/>
            </p:nvSpPr>
            <p:spPr bwMode="auto">
              <a:xfrm>
                <a:off x="1200" y="2400"/>
                <a:ext cx="240" cy="6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7" name="Line 20"/>
              <p:cNvSpPr>
                <a:spLocks noChangeShapeType="1"/>
              </p:cNvSpPr>
              <p:nvPr/>
            </p:nvSpPr>
            <p:spPr bwMode="auto">
              <a:xfrm flipV="1">
                <a:off x="1632" y="2880"/>
                <a:ext cx="96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8" name="Line 21"/>
              <p:cNvSpPr>
                <a:spLocks noChangeShapeType="1"/>
              </p:cNvSpPr>
              <p:nvPr/>
            </p:nvSpPr>
            <p:spPr bwMode="auto">
              <a:xfrm flipH="1">
                <a:off x="816" y="3360"/>
                <a:ext cx="48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71" name="Text Box 22"/>
            <p:cNvSpPr txBox="1">
              <a:spLocks noChangeArrowheads="1"/>
            </p:cNvSpPr>
            <p:nvPr/>
          </p:nvSpPr>
          <p:spPr bwMode="auto">
            <a:xfrm>
              <a:off x="417" y="3487"/>
              <a:ext cx="78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2000">
                  <a:latin typeface="Lucida Sans" pitchFamily="-107" charset="0"/>
                </a:rPr>
                <a:t>The Web</a:t>
              </a:r>
            </a:p>
          </p:txBody>
        </p:sp>
      </p:grp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7508875" y="5562600"/>
            <a:ext cx="1558925" cy="1219200"/>
            <a:chOff x="4730" y="3504"/>
            <a:chExt cx="982" cy="768"/>
          </a:xfrm>
        </p:grpSpPr>
        <p:grpSp>
          <p:nvGrpSpPr>
            <p:cNvPr id="1066" name="Group 24"/>
            <p:cNvGrpSpPr>
              <a:grpSpLocks/>
            </p:cNvGrpSpPr>
            <p:nvPr/>
          </p:nvGrpSpPr>
          <p:grpSpPr bwMode="auto">
            <a:xfrm>
              <a:off x="4800" y="3504"/>
              <a:ext cx="768" cy="528"/>
              <a:chOff x="3264" y="2496"/>
              <a:chExt cx="768" cy="528"/>
            </a:xfrm>
          </p:grpSpPr>
          <p:sp>
            <p:nvSpPr>
              <p:cNvPr id="1068" name="Rectangle 25"/>
              <p:cNvSpPr>
                <a:spLocks noChangeArrowheads="1"/>
              </p:cNvSpPr>
              <p:nvPr/>
            </p:nvSpPr>
            <p:spPr bwMode="auto">
              <a:xfrm>
                <a:off x="3264" y="2592"/>
                <a:ext cx="768" cy="432"/>
              </a:xfrm>
              <a:prstGeom prst="rect">
                <a:avLst/>
              </a:prstGeom>
              <a:gradFill rotWithShape="0">
                <a:gsLst>
                  <a:gs pos="0">
                    <a:srgbClr val="489C62"/>
                  </a:gs>
                  <a:gs pos="100000">
                    <a:srgbClr val="00A000">
                      <a:alpha val="50000"/>
                    </a:srgbClr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9" name="Oval 26"/>
              <p:cNvSpPr>
                <a:spLocks noChangeArrowheads="1"/>
              </p:cNvSpPr>
              <p:nvPr/>
            </p:nvSpPr>
            <p:spPr bwMode="auto">
              <a:xfrm>
                <a:off x="3264" y="2496"/>
                <a:ext cx="768" cy="144"/>
              </a:xfrm>
              <a:prstGeom prst="ellipse">
                <a:avLst/>
              </a:prstGeom>
              <a:gradFill rotWithShape="0">
                <a:gsLst>
                  <a:gs pos="0">
                    <a:srgbClr val="489C62"/>
                  </a:gs>
                  <a:gs pos="100000">
                    <a:srgbClr val="00A000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67" name="Text Box 27"/>
            <p:cNvSpPr txBox="1">
              <a:spLocks noChangeArrowheads="1"/>
            </p:cNvSpPr>
            <p:nvPr/>
          </p:nvSpPr>
          <p:spPr bwMode="auto">
            <a:xfrm>
              <a:off x="4730" y="4022"/>
              <a:ext cx="98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2000">
                  <a:latin typeface="Lucida Sans" pitchFamily="-107" charset="0"/>
                </a:rPr>
                <a:t>Ad indexes</a:t>
              </a:r>
            </a:p>
          </p:txBody>
        </p:sp>
      </p:grpSp>
      <p:graphicFrame>
        <p:nvGraphicFramePr>
          <p:cNvPr id="794652" name="Object 28"/>
          <p:cNvGraphicFramePr>
            <a:graphicFrameLocks noGrp="1" noChangeAspect="1"/>
          </p:cNvGraphicFramePr>
          <p:nvPr>
            <p:ph idx="1"/>
          </p:nvPr>
        </p:nvGraphicFramePr>
        <p:xfrm>
          <a:off x="7010400" y="1676400"/>
          <a:ext cx="1654175" cy="2400300"/>
        </p:xfrm>
        <a:graphic>
          <a:graphicData uri="http://schemas.openxmlformats.org/presentationml/2006/ole">
            <p:oleObj spid="_x0000_s1026" name="Document" r:id="rId3" imgW="5537200" imgH="8039100" progId="Word.Document.8">
              <p:embed/>
            </p:oleObj>
          </a:graphicData>
        </a:graphic>
      </p:graphicFrame>
      <p:grpSp>
        <p:nvGrpSpPr>
          <p:cNvPr id="6" name="Group 29"/>
          <p:cNvGrpSpPr>
            <a:grpSpLocks/>
          </p:cNvGrpSpPr>
          <p:nvPr/>
        </p:nvGrpSpPr>
        <p:grpSpPr bwMode="auto">
          <a:xfrm>
            <a:off x="2971800" y="2895600"/>
            <a:ext cx="1828800" cy="1128713"/>
            <a:chOff x="1872" y="1824"/>
            <a:chExt cx="1152" cy="711"/>
          </a:xfrm>
        </p:grpSpPr>
        <p:grpSp>
          <p:nvGrpSpPr>
            <p:cNvPr id="1062" name="Group 30"/>
            <p:cNvGrpSpPr>
              <a:grpSpLocks/>
            </p:cNvGrpSpPr>
            <p:nvPr/>
          </p:nvGrpSpPr>
          <p:grpSpPr bwMode="auto">
            <a:xfrm>
              <a:off x="2132" y="1824"/>
              <a:ext cx="892" cy="711"/>
              <a:chOff x="2132" y="2313"/>
              <a:chExt cx="892" cy="711"/>
            </a:xfrm>
          </p:grpSpPr>
          <p:pic>
            <p:nvPicPr>
              <p:cNvPr id="1064" name="Picture 31" descr="MCj02149840000[1]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277" y="2521"/>
                <a:ext cx="507" cy="5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65" name="Text Box 32"/>
              <p:cNvSpPr txBox="1">
                <a:spLocks noChangeArrowheads="1"/>
              </p:cNvSpPr>
              <p:nvPr/>
            </p:nvSpPr>
            <p:spPr bwMode="auto">
              <a:xfrm>
                <a:off x="2132" y="2313"/>
                <a:ext cx="89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r"/>
                <a:r>
                  <a:rPr lang="en-US" sz="1800">
                    <a:latin typeface="Lucida Sans" pitchFamily="-107" charset="0"/>
                  </a:rPr>
                  <a:t>Web spider</a:t>
                </a:r>
              </a:p>
            </p:txBody>
          </p:sp>
        </p:grpSp>
        <p:sp>
          <p:nvSpPr>
            <p:cNvPr id="1063" name="Line 33"/>
            <p:cNvSpPr>
              <a:spLocks noChangeShapeType="1"/>
            </p:cNvSpPr>
            <p:nvPr/>
          </p:nvSpPr>
          <p:spPr bwMode="auto">
            <a:xfrm flipH="1" flipV="1">
              <a:off x="1872" y="2016"/>
              <a:ext cx="432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miter lim="800000"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94658" name="Line 34"/>
          <p:cNvSpPr>
            <a:spLocks noChangeShapeType="1"/>
          </p:cNvSpPr>
          <p:nvPr/>
        </p:nvSpPr>
        <p:spPr bwMode="auto">
          <a:xfrm>
            <a:off x="2971800" y="3352800"/>
            <a:ext cx="685800" cy="3048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miter lim="800000"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" name="Group 35"/>
          <p:cNvGrpSpPr>
            <a:grpSpLocks/>
          </p:cNvGrpSpPr>
          <p:nvPr/>
        </p:nvGrpSpPr>
        <p:grpSpPr bwMode="auto">
          <a:xfrm>
            <a:off x="3446463" y="4038600"/>
            <a:ext cx="1125537" cy="939800"/>
            <a:chOff x="2171" y="2544"/>
            <a:chExt cx="709" cy="592"/>
          </a:xfrm>
        </p:grpSpPr>
        <p:sp>
          <p:nvSpPr>
            <p:cNvPr id="1060" name="Text Box 36"/>
            <p:cNvSpPr txBox="1">
              <a:spLocks noChangeArrowheads="1"/>
            </p:cNvSpPr>
            <p:nvPr/>
          </p:nvSpPr>
          <p:spPr bwMode="auto">
            <a:xfrm>
              <a:off x="2171" y="2880"/>
              <a:ext cx="709" cy="256"/>
            </a:xfrm>
            <a:prstGeom prst="rect">
              <a:avLst/>
            </a:prstGeom>
            <a:solidFill>
              <a:schemeClr val="folHlink">
                <a:alpha val="7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2000">
                  <a:latin typeface="Lucida Sans" pitchFamily="-107" charset="0"/>
                </a:rPr>
                <a:t>Indexer</a:t>
              </a:r>
            </a:p>
          </p:txBody>
        </p:sp>
        <p:sp>
          <p:nvSpPr>
            <p:cNvPr id="1061" name="AutoShape 37"/>
            <p:cNvSpPr>
              <a:spLocks noChangeArrowheads="1"/>
            </p:cNvSpPr>
            <p:nvPr/>
          </p:nvSpPr>
          <p:spPr bwMode="auto">
            <a:xfrm>
              <a:off x="2448" y="2544"/>
              <a:ext cx="192" cy="336"/>
            </a:xfrm>
            <a:prstGeom prst="downArrow">
              <a:avLst>
                <a:gd name="adj1" fmla="val 50000"/>
                <a:gd name="adj2" fmla="val 4375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" name="Group 38"/>
          <p:cNvGrpSpPr>
            <a:grpSpLocks/>
          </p:cNvGrpSpPr>
          <p:nvPr/>
        </p:nvGrpSpPr>
        <p:grpSpPr bwMode="auto">
          <a:xfrm>
            <a:off x="2743200" y="4978400"/>
            <a:ext cx="3962400" cy="1803400"/>
            <a:chOff x="1728" y="3136"/>
            <a:chExt cx="2496" cy="1136"/>
          </a:xfrm>
        </p:grpSpPr>
        <p:grpSp>
          <p:nvGrpSpPr>
            <p:cNvPr id="1046" name="Group 39"/>
            <p:cNvGrpSpPr>
              <a:grpSpLocks/>
            </p:cNvGrpSpPr>
            <p:nvPr/>
          </p:nvGrpSpPr>
          <p:grpSpPr bwMode="auto">
            <a:xfrm>
              <a:off x="1728" y="3504"/>
              <a:ext cx="2496" cy="768"/>
              <a:chOff x="1728" y="3504"/>
              <a:chExt cx="2496" cy="768"/>
            </a:xfrm>
          </p:grpSpPr>
          <p:grpSp>
            <p:nvGrpSpPr>
              <p:cNvPr id="1050" name="Group 40"/>
              <p:cNvGrpSpPr>
                <a:grpSpLocks/>
              </p:cNvGrpSpPr>
              <p:nvPr/>
            </p:nvGrpSpPr>
            <p:grpSpPr bwMode="auto">
              <a:xfrm>
                <a:off x="1728" y="3504"/>
                <a:ext cx="768" cy="528"/>
                <a:chOff x="3264" y="2496"/>
                <a:chExt cx="768" cy="528"/>
              </a:xfrm>
            </p:grpSpPr>
            <p:sp>
              <p:nvSpPr>
                <p:cNvPr id="1058" name="Rectangle 41"/>
                <p:cNvSpPr>
                  <a:spLocks noChangeArrowheads="1"/>
                </p:cNvSpPr>
                <p:nvPr/>
              </p:nvSpPr>
              <p:spPr bwMode="auto">
                <a:xfrm>
                  <a:off x="3264" y="2592"/>
                  <a:ext cx="768" cy="432"/>
                </a:xfrm>
                <a:prstGeom prst="rect">
                  <a:avLst/>
                </a:prstGeom>
                <a:gradFill rotWithShape="0">
                  <a:gsLst>
                    <a:gs pos="0">
                      <a:srgbClr val="A50021"/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59" name="Oval 42"/>
                <p:cNvSpPr>
                  <a:spLocks noChangeArrowheads="1"/>
                </p:cNvSpPr>
                <p:nvPr/>
              </p:nvSpPr>
              <p:spPr bwMode="auto">
                <a:xfrm>
                  <a:off x="3264" y="2496"/>
                  <a:ext cx="768" cy="14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A50021"/>
                    </a:gs>
                    <a:gs pos="100000">
                      <a:schemeClr val="tx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051" name="Group 43"/>
              <p:cNvGrpSpPr>
                <a:grpSpLocks/>
              </p:cNvGrpSpPr>
              <p:nvPr/>
            </p:nvGrpSpPr>
            <p:grpSpPr bwMode="auto">
              <a:xfrm>
                <a:off x="2592" y="3504"/>
                <a:ext cx="768" cy="528"/>
                <a:chOff x="3264" y="2496"/>
                <a:chExt cx="768" cy="528"/>
              </a:xfrm>
            </p:grpSpPr>
            <p:sp>
              <p:nvSpPr>
                <p:cNvPr id="1056" name="Rectangle 44"/>
                <p:cNvSpPr>
                  <a:spLocks noChangeArrowheads="1"/>
                </p:cNvSpPr>
                <p:nvPr/>
              </p:nvSpPr>
              <p:spPr bwMode="auto">
                <a:xfrm>
                  <a:off x="3264" y="2592"/>
                  <a:ext cx="768" cy="432"/>
                </a:xfrm>
                <a:prstGeom prst="rect">
                  <a:avLst/>
                </a:prstGeom>
                <a:gradFill rotWithShape="0">
                  <a:gsLst>
                    <a:gs pos="0">
                      <a:srgbClr val="A50021"/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57" name="Oval 45"/>
                <p:cNvSpPr>
                  <a:spLocks noChangeArrowheads="1"/>
                </p:cNvSpPr>
                <p:nvPr/>
              </p:nvSpPr>
              <p:spPr bwMode="auto">
                <a:xfrm>
                  <a:off x="3264" y="2496"/>
                  <a:ext cx="768" cy="14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A50021"/>
                    </a:gs>
                    <a:gs pos="100000">
                      <a:schemeClr val="tx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052" name="Group 46"/>
              <p:cNvGrpSpPr>
                <a:grpSpLocks/>
              </p:cNvGrpSpPr>
              <p:nvPr/>
            </p:nvGrpSpPr>
            <p:grpSpPr bwMode="auto">
              <a:xfrm>
                <a:off x="3456" y="3504"/>
                <a:ext cx="768" cy="528"/>
                <a:chOff x="3264" y="2496"/>
                <a:chExt cx="768" cy="528"/>
              </a:xfrm>
            </p:grpSpPr>
            <p:sp>
              <p:nvSpPr>
                <p:cNvPr id="1054" name="Rectangle 47"/>
                <p:cNvSpPr>
                  <a:spLocks noChangeArrowheads="1"/>
                </p:cNvSpPr>
                <p:nvPr/>
              </p:nvSpPr>
              <p:spPr bwMode="auto">
                <a:xfrm>
                  <a:off x="3264" y="2592"/>
                  <a:ext cx="768" cy="432"/>
                </a:xfrm>
                <a:prstGeom prst="rect">
                  <a:avLst/>
                </a:prstGeom>
                <a:gradFill rotWithShape="0">
                  <a:gsLst>
                    <a:gs pos="0">
                      <a:srgbClr val="A50021"/>
                    </a:gs>
                    <a:gs pos="100000">
                      <a:schemeClr val="tx1">
                        <a:alpha val="50000"/>
                      </a:schemeClr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55" name="Oval 48"/>
                <p:cNvSpPr>
                  <a:spLocks noChangeArrowheads="1"/>
                </p:cNvSpPr>
                <p:nvPr/>
              </p:nvSpPr>
              <p:spPr bwMode="auto">
                <a:xfrm>
                  <a:off x="3264" y="2496"/>
                  <a:ext cx="768" cy="14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A50021"/>
                    </a:gs>
                    <a:gs pos="100000">
                      <a:schemeClr val="tx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053" name="Text Box 49"/>
              <p:cNvSpPr txBox="1">
                <a:spLocks noChangeArrowheads="1"/>
              </p:cNvSpPr>
              <p:nvPr/>
            </p:nvSpPr>
            <p:spPr bwMode="auto">
              <a:xfrm>
                <a:off x="2640" y="4022"/>
                <a:ext cx="720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r"/>
                <a:r>
                  <a:rPr lang="en-US" sz="2000">
                    <a:latin typeface="Lucida Sans" pitchFamily="-107" charset="0"/>
                  </a:rPr>
                  <a:t>Indexes</a:t>
                </a:r>
              </a:p>
            </p:txBody>
          </p:sp>
        </p:grpSp>
        <p:cxnSp>
          <p:nvCxnSpPr>
            <p:cNvPr id="1047" name="AutoShape 50"/>
            <p:cNvCxnSpPr>
              <a:cxnSpLocks noChangeShapeType="1"/>
              <a:stCxn id="1060" idx="2"/>
              <a:endCxn id="1059" idx="0"/>
            </p:cNvCxnSpPr>
            <p:nvPr/>
          </p:nvCxnSpPr>
          <p:spPr bwMode="auto">
            <a:xfrm flipH="1">
              <a:off x="2112" y="3136"/>
              <a:ext cx="414" cy="36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1048" name="AutoShape 51"/>
            <p:cNvCxnSpPr>
              <a:cxnSpLocks noChangeShapeType="1"/>
              <a:stCxn id="1060" idx="2"/>
              <a:endCxn id="1057" idx="0"/>
            </p:cNvCxnSpPr>
            <p:nvPr/>
          </p:nvCxnSpPr>
          <p:spPr bwMode="auto">
            <a:xfrm>
              <a:off x="2526" y="3136"/>
              <a:ext cx="450" cy="36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1049" name="AutoShape 52"/>
            <p:cNvCxnSpPr>
              <a:cxnSpLocks noChangeShapeType="1"/>
              <a:stCxn id="1060" idx="2"/>
              <a:endCxn id="1055" idx="0"/>
            </p:cNvCxnSpPr>
            <p:nvPr/>
          </p:nvCxnSpPr>
          <p:spPr bwMode="auto">
            <a:xfrm>
              <a:off x="2526" y="3136"/>
              <a:ext cx="1314" cy="36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14" name="Group 53"/>
          <p:cNvGrpSpPr>
            <a:grpSpLocks/>
          </p:cNvGrpSpPr>
          <p:nvPr/>
        </p:nvGrpSpPr>
        <p:grpSpPr bwMode="auto">
          <a:xfrm>
            <a:off x="5410200" y="4002088"/>
            <a:ext cx="3276600" cy="762000"/>
            <a:chOff x="3408" y="2521"/>
            <a:chExt cx="2064" cy="480"/>
          </a:xfrm>
        </p:grpSpPr>
        <p:sp>
          <p:nvSpPr>
            <p:cNvPr id="1043" name="Rectangle 54"/>
            <p:cNvSpPr>
              <a:spLocks noChangeArrowheads="1"/>
            </p:cNvSpPr>
            <p:nvPr/>
          </p:nvSpPr>
          <p:spPr bwMode="auto">
            <a:xfrm>
              <a:off x="3408" y="2521"/>
              <a:ext cx="2064" cy="48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4" name="Rectangle 55"/>
            <p:cNvSpPr>
              <a:spLocks noChangeArrowheads="1"/>
            </p:cNvSpPr>
            <p:nvPr/>
          </p:nvSpPr>
          <p:spPr bwMode="auto">
            <a:xfrm>
              <a:off x="3503" y="2616"/>
              <a:ext cx="1393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5" name="AutoShape 56"/>
            <p:cNvSpPr>
              <a:spLocks noChangeArrowheads="1"/>
            </p:cNvSpPr>
            <p:nvPr/>
          </p:nvSpPr>
          <p:spPr bwMode="auto">
            <a:xfrm>
              <a:off x="4992" y="2617"/>
              <a:ext cx="432" cy="144"/>
            </a:xfrm>
            <a:prstGeom prst="roundRect">
              <a:avLst>
                <a:gd name="adj" fmla="val 16667"/>
              </a:avLst>
            </a:prstGeom>
            <a:solidFill>
              <a:srgbClr val="FFFF00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latin typeface="Lucida Sans" pitchFamily="-107" charset="0"/>
                </a:rPr>
                <a:t>Search</a:t>
              </a:r>
            </a:p>
          </p:txBody>
        </p:sp>
      </p:grpSp>
      <p:grpSp>
        <p:nvGrpSpPr>
          <p:cNvPr id="15" name="Group 57"/>
          <p:cNvGrpSpPr>
            <a:grpSpLocks/>
          </p:cNvGrpSpPr>
          <p:nvPr/>
        </p:nvGrpSpPr>
        <p:grpSpPr bwMode="auto">
          <a:xfrm>
            <a:off x="6553200" y="4876800"/>
            <a:ext cx="1371600" cy="609600"/>
            <a:chOff x="4128" y="3072"/>
            <a:chExt cx="864" cy="384"/>
          </a:xfrm>
        </p:grpSpPr>
        <p:sp>
          <p:nvSpPr>
            <p:cNvPr id="1041" name="AutoShape 58"/>
            <p:cNvSpPr>
              <a:spLocks noChangeArrowheads="1"/>
            </p:cNvSpPr>
            <p:nvPr/>
          </p:nvSpPr>
          <p:spPr bwMode="auto">
            <a:xfrm rot="1800000">
              <a:off x="4128" y="3072"/>
              <a:ext cx="240" cy="384"/>
            </a:xfrm>
            <a:prstGeom prst="upDownArrow">
              <a:avLst>
                <a:gd name="adj1" fmla="val 50000"/>
                <a:gd name="adj2" fmla="val 32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2" name="AutoShape 59"/>
            <p:cNvSpPr>
              <a:spLocks noChangeArrowheads="1"/>
            </p:cNvSpPr>
            <p:nvPr/>
          </p:nvSpPr>
          <p:spPr bwMode="auto">
            <a:xfrm rot="-1800000">
              <a:off x="4752" y="3072"/>
              <a:ext cx="240" cy="384"/>
            </a:xfrm>
            <a:prstGeom prst="upDownArrow">
              <a:avLst>
                <a:gd name="adj1" fmla="val 50000"/>
                <a:gd name="adj2" fmla="val 32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6" name="Group 60"/>
          <p:cNvGrpSpPr>
            <a:grpSpLocks/>
          </p:cNvGrpSpPr>
          <p:nvPr/>
        </p:nvGrpSpPr>
        <p:grpSpPr bwMode="auto">
          <a:xfrm>
            <a:off x="5562600" y="1600200"/>
            <a:ext cx="1782763" cy="2286000"/>
            <a:chOff x="3504" y="1008"/>
            <a:chExt cx="1123" cy="1440"/>
          </a:xfrm>
        </p:grpSpPr>
        <p:grpSp>
          <p:nvGrpSpPr>
            <p:cNvPr id="1037" name="Group 61"/>
            <p:cNvGrpSpPr>
              <a:grpSpLocks/>
            </p:cNvGrpSpPr>
            <p:nvPr/>
          </p:nvGrpSpPr>
          <p:grpSpPr bwMode="auto">
            <a:xfrm>
              <a:off x="3504" y="1008"/>
              <a:ext cx="1123" cy="691"/>
              <a:chOff x="3504" y="1008"/>
              <a:chExt cx="1123" cy="691"/>
            </a:xfrm>
          </p:grpSpPr>
          <p:pic>
            <p:nvPicPr>
              <p:cNvPr id="1039" name="Picture 62" descr="MCj03871500000[1]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3504" y="1008"/>
                <a:ext cx="691" cy="6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40" name="Text Box 63"/>
              <p:cNvSpPr txBox="1">
                <a:spLocks noChangeArrowheads="1"/>
              </p:cNvSpPr>
              <p:nvPr/>
            </p:nvSpPr>
            <p:spPr bwMode="auto">
              <a:xfrm>
                <a:off x="4164" y="1159"/>
                <a:ext cx="463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r"/>
                <a:r>
                  <a:rPr lang="en-US" sz="2000">
                    <a:latin typeface="Lucida Sans" pitchFamily="-107" charset="0"/>
                  </a:rPr>
                  <a:t>User</a:t>
                </a:r>
              </a:p>
            </p:txBody>
          </p:sp>
        </p:grpSp>
        <p:sp>
          <p:nvSpPr>
            <p:cNvPr id="1038" name="AutoShape 64"/>
            <p:cNvSpPr>
              <a:spLocks noChangeArrowheads="1"/>
            </p:cNvSpPr>
            <p:nvPr/>
          </p:nvSpPr>
          <p:spPr bwMode="auto">
            <a:xfrm>
              <a:off x="3696" y="1728"/>
              <a:ext cx="192" cy="720"/>
            </a:xfrm>
            <a:prstGeom prst="downArrow">
              <a:avLst>
                <a:gd name="adj1" fmla="val 50000"/>
                <a:gd name="adj2" fmla="val 9375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s276">
  <a:themeElements>
    <a:clrScheme name="cs276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cs27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A50021"/>
            </a:gs>
            <a:gs pos="100000">
              <a:schemeClr val="tx1"/>
            </a:gs>
          </a:gsLst>
          <a:lin ang="0" scaled="1"/>
        </a:gra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A50021"/>
            </a:gs>
            <a:gs pos="100000">
              <a:schemeClr val="tx1"/>
            </a:gs>
          </a:gsLst>
          <a:lin ang="0" scaled="1"/>
        </a:gra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s276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276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76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76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276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76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76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Settings\Administrator\Application Data\Microsoft\Templates\cs276.pot</Template>
  <TotalTime>8537</TotalTime>
  <Words>3421</Words>
  <Application>Microsoft Macintosh PowerPoint</Application>
  <PresentationFormat>On-screen Show (4:3)</PresentationFormat>
  <Paragraphs>566</Paragraphs>
  <Slides>60</Slides>
  <Notes>2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60</vt:i4>
      </vt:variant>
    </vt:vector>
  </HeadingPairs>
  <TitlesOfParts>
    <vt:vector size="63" baseType="lpstr">
      <vt:lpstr>cs276</vt:lpstr>
      <vt:lpstr>Document</vt:lpstr>
      <vt:lpstr>Equation</vt:lpstr>
      <vt:lpstr>Slide 1</vt:lpstr>
      <vt:lpstr>Web basics</vt:lpstr>
      <vt:lpstr>Administrative</vt:lpstr>
      <vt:lpstr>Boolean queries</vt:lpstr>
      <vt:lpstr>Outline</vt:lpstr>
      <vt:lpstr>Brief (non-technical) history</vt:lpstr>
      <vt:lpstr>Brief (non-technical) history</vt:lpstr>
      <vt:lpstr>Why did Google win?</vt:lpstr>
      <vt:lpstr>Web search basics</vt:lpstr>
      <vt:lpstr>User needs/queries</vt:lpstr>
      <vt:lpstr>User Needs</vt:lpstr>
      <vt:lpstr>How far do people look for results?</vt:lpstr>
      <vt:lpstr>Users’ empirical evaluation of results</vt:lpstr>
      <vt:lpstr>The Web document collection</vt:lpstr>
      <vt:lpstr>Web Spam</vt:lpstr>
      <vt:lpstr>The trouble with sponsored search …</vt:lpstr>
      <vt:lpstr>Simplest forms</vt:lpstr>
      <vt:lpstr>Variants of keyword stuffing</vt:lpstr>
      <vt:lpstr>Spidering/indexing</vt:lpstr>
      <vt:lpstr>Cloaking</vt:lpstr>
      <vt:lpstr>More spam techniques</vt:lpstr>
      <vt:lpstr>The war against spam</vt:lpstr>
      <vt:lpstr>More on spam</vt:lpstr>
      <vt:lpstr>Size of the web</vt:lpstr>
      <vt:lpstr>What is the size of the web?</vt:lpstr>
      <vt:lpstr>Who cares about the size of the web?</vt:lpstr>
      <vt:lpstr>What can we measure?</vt:lpstr>
      <vt:lpstr>Search engines as a black box</vt:lpstr>
      <vt:lpstr>Proportion of the web indexed</vt:lpstr>
      <vt:lpstr>Size of index A relative to index B</vt:lpstr>
      <vt:lpstr>Sampling URLs</vt:lpstr>
      <vt:lpstr>Random URLs from search engines</vt:lpstr>
      <vt:lpstr>Things to watch out for</vt:lpstr>
      <vt:lpstr>Random IP addresses</vt:lpstr>
      <vt:lpstr>Random IP addresses</vt:lpstr>
      <vt:lpstr>Random walks</vt:lpstr>
      <vt:lpstr>Conclusions</vt:lpstr>
      <vt:lpstr>Duplicate detection</vt:lpstr>
      <vt:lpstr>Duplicate documents</vt:lpstr>
      <vt:lpstr>Duplicate?</vt:lpstr>
      <vt:lpstr>Near duplicate documents</vt:lpstr>
      <vt:lpstr>Computing Similarity</vt:lpstr>
      <vt:lpstr>N-gram intersection</vt:lpstr>
      <vt:lpstr>Efficient calculation of JC</vt:lpstr>
      <vt:lpstr>Efficient calculation of JC</vt:lpstr>
      <vt:lpstr>Efficient calculation of JC</vt:lpstr>
      <vt:lpstr>Efficient JC</vt:lpstr>
      <vt:lpstr>Test if Doc1 = Doc2</vt:lpstr>
      <vt:lpstr>Test if Doc1 = Doc2</vt:lpstr>
      <vt:lpstr>Claim…</vt:lpstr>
      <vt:lpstr>All signature pairs</vt:lpstr>
      <vt:lpstr>Cool search engines</vt:lpstr>
      <vt:lpstr>Set Similarity of sets Ci , Cj</vt:lpstr>
      <vt:lpstr>Key Observation</vt:lpstr>
      <vt:lpstr>“Min” Hashing</vt:lpstr>
      <vt:lpstr>Min-Hash sketches</vt:lpstr>
      <vt:lpstr>Example</vt:lpstr>
      <vt:lpstr>Implementation Trick</vt:lpstr>
      <vt:lpstr>Example</vt:lpstr>
      <vt:lpstr>Comparing Signatures</vt:lpstr>
    </vt:vector>
  </TitlesOfParts>
  <Company>Stanford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CS276B Text Information Retrieval, Mining, and Exploitation</dc:title>
  <dc:creator>Christopher Manning</dc:creator>
  <cp:lastModifiedBy>Dave Kauchak</cp:lastModifiedBy>
  <cp:revision>311</cp:revision>
  <cp:lastPrinted>2003-11-11T21:18:08Z</cp:lastPrinted>
  <dcterms:created xsi:type="dcterms:W3CDTF">2009-10-05T16:21:16Z</dcterms:created>
  <dcterms:modified xsi:type="dcterms:W3CDTF">2009-10-05T17:17:48Z</dcterms:modified>
</cp:coreProperties>
</file>